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</p:sldIdLst>
  <p:sldSz cx="6858000" cy="9906000"/>
  <p:notesSz cx="9929813" cy="679926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1841A44-846D-4607-ADEB-18C72E2EEA7E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4170240" y="849240"/>
            <a:ext cx="1578600" cy="2284920"/>
          </a:xfrm>
          <a:prstGeom prst="rect">
            <a:avLst/>
          </a:prstGeom>
          <a:ln w="0">
            <a:noFill/>
          </a:ln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992520" y="3272040"/>
            <a:ext cx="7935120" cy="266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7"/>
          </p:nvPr>
        </p:nvSpPr>
        <p:spPr>
          <a:xfrm>
            <a:off x="5623560" y="6458760"/>
            <a:ext cx="429444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2E39C84-4C2F-4F6B-A2B7-FDF22572C7FD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4170240" y="849240"/>
            <a:ext cx="1578600" cy="2284920"/>
          </a:xfrm>
          <a:prstGeom prst="rect">
            <a:avLst/>
          </a:prstGeom>
          <a:ln w="0">
            <a:noFill/>
          </a:ln>
        </p:spPr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992520" y="3272040"/>
            <a:ext cx="7935120" cy="266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8"/>
          </p:nvPr>
        </p:nvSpPr>
        <p:spPr>
          <a:xfrm>
            <a:off x="5623560" y="6458760"/>
            <a:ext cx="429444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386780-37BE-4C42-BFA1-C6D1D5AB511F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C26E2D-C9C8-4F5E-9D58-2468563122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F7574E-30C9-4601-BF65-FE5483CD5C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B2A02A-C86C-4AE2-966B-D73F9A58BB6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32F1AE-E8E6-4301-A73F-B42C6919DBE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4A3B6A-E58D-4233-9C52-96224C5EF9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1AF598-B8BF-498F-8332-68DDA633B7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3A841D-3411-464A-8DB8-50B02C3ECB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DB90EB-B8BC-4A83-B9FF-6D2CDADBEF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C7870A-C4B5-4401-9F41-64B7CE2789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579576-FE25-426F-8914-4A3DE30DE1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5D4570-951E-49C7-AB5F-71C0BA4352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4EFE61-70C4-4336-9806-E76B5FA6FC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Google Shape;10;g28e167a69ad_0_4"/>
          <p:cNvCxnSpPr/>
          <p:nvPr/>
        </p:nvCxnSpPr>
        <p:spPr>
          <a:xfrm>
            <a:off x="0" y="632520"/>
            <a:ext cx="6859440" cy="1440"/>
          </a:xfrm>
          <a:prstGeom prst="straightConnector1">
            <a:avLst/>
          </a:prstGeom>
          <a:ln cap="sq" w="50800">
            <a:solidFill>
              <a:srgbClr val="ff6f69"/>
            </a:solidFill>
            <a:bevel/>
          </a:ln>
        </p:spPr>
      </p:cxnSp>
      <p:sp>
        <p:nvSpPr>
          <p:cNvPr id="1" name="Google Shape;11;g28e167a69ad_0_4"/>
          <p:cNvSpPr/>
          <p:nvPr/>
        </p:nvSpPr>
        <p:spPr>
          <a:xfrm>
            <a:off x="4320" y="9356760"/>
            <a:ext cx="6852240" cy="547920"/>
          </a:xfrm>
          <a:prstGeom prst="rect">
            <a:avLst/>
          </a:prstGeom>
          <a:solidFill>
            <a:srgbClr val="88d8b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" name="Google Shape;17;g28e167a69ad_0_4" descr=""/>
          <p:cNvPicPr/>
          <p:nvPr/>
        </p:nvPicPr>
        <p:blipFill>
          <a:blip r:embed="rId2"/>
          <a:srcRect l="0" t="15608" r="0" b="11754"/>
          <a:stretch/>
        </p:blipFill>
        <p:spPr>
          <a:xfrm>
            <a:off x="2969280" y="9356760"/>
            <a:ext cx="917640" cy="5479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fr-FR" sz="1800" spc="-1" strike="noStrike">
                <a:solidFill>
                  <a:srgbClr val="1d1d1b"/>
                </a:solidFill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D81F825-0FF3-4265-A262-25781E4028F0}" type="slidenum">
              <a:rPr b="0" lang="fr-FR" sz="1800" spc="-1" strike="noStrike">
                <a:solidFill>
                  <a:srgbClr val="1d1d1b"/>
                </a:solidFill>
                <a:latin typeface="Calibri"/>
                <a:ea typeface="Calibri"/>
              </a:rPr>
              <a:t>&lt;number&gt;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3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106;p1" descr=""/>
          <p:cNvPicPr/>
          <p:nvPr/>
        </p:nvPicPr>
        <p:blipFill>
          <a:blip r:embed="rId1"/>
          <a:srcRect l="0" t="6561" r="0" b="1216"/>
          <a:stretch/>
        </p:blipFill>
        <p:spPr>
          <a:xfrm>
            <a:off x="467640" y="875880"/>
            <a:ext cx="5913360" cy="8188560"/>
          </a:xfrm>
          <a:prstGeom prst="rect">
            <a:avLst/>
          </a:prstGeom>
          <a:ln w="0">
            <a:noFill/>
          </a:ln>
        </p:spPr>
      </p:pic>
      <p:sp>
        <p:nvSpPr>
          <p:cNvPr id="51" name="Google Shape;107;p1"/>
          <p:cNvSpPr/>
          <p:nvPr/>
        </p:nvSpPr>
        <p:spPr>
          <a:xfrm>
            <a:off x="2233080" y="1705320"/>
            <a:ext cx="2382480" cy="252144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Google Shape;108;p1"/>
          <p:cNvSpPr/>
          <p:nvPr/>
        </p:nvSpPr>
        <p:spPr>
          <a:xfrm>
            <a:off x="2233080" y="2249280"/>
            <a:ext cx="2382480" cy="75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2170" spc="-1" strike="noStrike">
                <a:solidFill>
                  <a:srgbClr val="0b3931"/>
                </a:solidFill>
                <a:latin typeface="Montserrat"/>
                <a:ea typeface="Montserrat"/>
              </a:rPr>
              <a:t>Portfolio</a:t>
            </a:r>
            <a:endParaRPr b="0" lang="fr-FR" sz="217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2170" spc="-1" strike="noStrike">
                <a:solidFill>
                  <a:srgbClr val="0b3931"/>
                </a:solidFill>
                <a:latin typeface="Montserrat"/>
                <a:ea typeface="Montserrat"/>
              </a:rPr>
              <a:t>Report</a:t>
            </a:r>
            <a:endParaRPr b="0" lang="fr-FR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itle"/>
          <p:cNvSpPr/>
          <p:nvPr/>
        </p:nvSpPr>
        <p:spPr>
          <a:xfrm>
            <a:off x="2441520" y="3620880"/>
            <a:ext cx="186912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270" spc="-1" strike="noStrike">
                <a:solidFill>
                  <a:srgbClr val="39b29c"/>
                </a:solidFill>
                <a:latin typeface="Montserrat"/>
                <a:ea typeface="Montserrat"/>
              </a:rPr>
              <a:t>My Client Name</a:t>
            </a:r>
            <a:endParaRPr b="0" lang="fr-FR" sz="1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115;p2"/>
          <p:cNvSpPr/>
          <p:nvPr/>
        </p:nvSpPr>
        <p:spPr>
          <a:xfrm>
            <a:off x="883440" y="160200"/>
            <a:ext cx="5037120" cy="2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1600" spc="-1" strike="noStrike">
                <a:solidFill>
                  <a:srgbClr val="1d1d1b"/>
                </a:solidFill>
                <a:latin typeface="Calibri"/>
                <a:ea typeface="Calibri"/>
              </a:rPr>
              <a:t>PORTFOLIO DESCRIPTION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Google Shape;116;p2"/>
          <p:cNvSpPr/>
          <p:nvPr/>
        </p:nvSpPr>
        <p:spPr>
          <a:xfrm>
            <a:off x="390240" y="2445480"/>
            <a:ext cx="2904840" cy="298080"/>
          </a:xfrm>
          <a:prstGeom prst="rect">
            <a:avLst/>
          </a:prstGeom>
          <a:solidFill>
            <a:srgbClr val="88d8b0"/>
          </a:solidFill>
          <a:ln w="9525">
            <a:solidFill>
              <a:srgbClr val="88d8b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1200" spc="-1" strike="noStrike" cap="small">
                <a:solidFill>
                  <a:srgbClr val="ffffff"/>
                </a:solidFill>
                <a:latin typeface="Calibri"/>
                <a:ea typeface="Calibri"/>
              </a:rPr>
              <a:t>TOP 10 PORTFOLIO POSITIONS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Google Shape;117;p2"/>
          <p:cNvSpPr/>
          <p:nvPr/>
        </p:nvSpPr>
        <p:spPr>
          <a:xfrm>
            <a:off x="424440" y="5892120"/>
            <a:ext cx="2904480" cy="298080"/>
          </a:xfrm>
          <a:prstGeom prst="rect">
            <a:avLst/>
          </a:prstGeom>
          <a:solidFill>
            <a:srgbClr val="88d8b0"/>
          </a:solidFill>
          <a:ln w="9525">
            <a:solidFill>
              <a:srgbClr val="88d8b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1200" spc="-1" strike="noStrike" cap="small">
                <a:solidFill>
                  <a:srgbClr val="ffffff"/>
                </a:solidFill>
                <a:latin typeface="Calibri"/>
                <a:ea typeface="Calibri"/>
              </a:rPr>
              <a:t>GEOGRAPHICAL DISTRIBUTION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Google Shape;118;p2"/>
          <p:cNvSpPr/>
          <p:nvPr/>
        </p:nvSpPr>
        <p:spPr>
          <a:xfrm>
            <a:off x="390240" y="741240"/>
            <a:ext cx="6086520" cy="296280"/>
          </a:xfrm>
          <a:prstGeom prst="rect">
            <a:avLst/>
          </a:prstGeom>
          <a:solidFill>
            <a:srgbClr val="88d8b0"/>
          </a:solidFill>
          <a:ln w="9525">
            <a:solidFill>
              <a:srgbClr val="88d8b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1200" spc="-1" strike="noStrike" cap="small">
                <a:solidFill>
                  <a:srgbClr val="ffffff"/>
                </a:solidFill>
                <a:latin typeface="Calibri"/>
                <a:ea typeface="Calibri"/>
              </a:rPr>
              <a:t>KEY ELEMENTS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8" name="key_elements"/>
          <p:cNvGraphicFramePr/>
          <p:nvPr/>
        </p:nvGraphicFramePr>
        <p:xfrm>
          <a:off x="272520" y="1188720"/>
          <a:ext cx="6304320" cy="1090800"/>
        </p:xfrm>
        <a:graphic>
          <a:graphicData uri="http://schemas.openxmlformats.org/drawingml/2006/table">
            <a:tbl>
              <a:tblPr/>
              <a:tblGrid>
                <a:gridCol w="1750320"/>
                <a:gridCol w="1293120"/>
                <a:gridCol w="344520"/>
                <a:gridCol w="1768320"/>
                <a:gridCol w="1148400"/>
              </a:tblGrid>
              <a:tr h="3636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000" spc="-1" strike="noStrike">
                          <a:solidFill>
                            <a:srgbClr val="1d1d1b"/>
                          </a:solidFill>
                          <a:latin typeface="Calibri"/>
                          <a:ea typeface="Calibri"/>
                        </a:rPr>
                        <a:t>Asset management company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1d1d1b"/>
                          </a:solidFill>
                          <a:latin typeface="Calibri"/>
                          <a:ea typeface="Calibri"/>
                        </a:rPr>
                        <a:t>My Client Name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000" spc="-1" strike="noStrike">
                          <a:solidFill>
                            <a:srgbClr val="1d1d1b"/>
                          </a:solidFill>
                          <a:latin typeface="Calibri"/>
                          <a:ea typeface="Calibri"/>
                        </a:rPr>
                        <a:t>Number of components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1d1d1b"/>
                          </a:solidFill>
                          <a:latin typeface="Calibri"/>
                          <a:ea typeface="Calibri"/>
                        </a:rPr>
                        <a:t>600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3636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000" spc="-1" strike="noStrike">
                          <a:solidFill>
                            <a:srgbClr val="1d1d1b"/>
                          </a:solidFill>
                          <a:latin typeface="Calibri"/>
                          <a:ea typeface="Calibri"/>
                        </a:rPr>
                        <a:t>Name of the portfolio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1d1d1b"/>
                          </a:solidFill>
                          <a:latin typeface="Calibri"/>
                          <a:ea typeface="Calibri"/>
                        </a:rPr>
                        <a:t>My Client Portfolio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000" spc="-1" strike="noStrike">
                          <a:solidFill>
                            <a:srgbClr val="1d1d1b"/>
                          </a:solidFill>
                          <a:latin typeface="Calibri"/>
                          <a:ea typeface="Calibri"/>
                        </a:rPr>
                        <a:t>AUM (in € million)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1d1d1b"/>
                          </a:solidFill>
                          <a:latin typeface="Calibri"/>
                          <a:ea typeface="Calibri"/>
                        </a:rPr>
                        <a:t>Not Applicable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3636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000" spc="-1" strike="noStrike">
                          <a:solidFill>
                            <a:srgbClr val="1d1d1b"/>
                          </a:solidFill>
                          <a:latin typeface="Calibri"/>
                          <a:ea typeface="Calibri"/>
                        </a:rPr>
                        <a:t>Benchmark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1d1d1b"/>
                          </a:solidFill>
                          <a:latin typeface="Calibri"/>
                          <a:ea typeface="Calibri"/>
                        </a:rPr>
                        <a:t>Stoxx600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9" name="Google Shape;120;p2"/>
          <p:cNvSpPr/>
          <p:nvPr/>
        </p:nvSpPr>
        <p:spPr>
          <a:xfrm>
            <a:off x="3571560" y="2448000"/>
            <a:ext cx="2904840" cy="298080"/>
          </a:xfrm>
          <a:prstGeom prst="rect">
            <a:avLst/>
          </a:prstGeom>
          <a:solidFill>
            <a:srgbClr val="88d8b0"/>
          </a:solidFill>
          <a:ln w="9525">
            <a:solidFill>
              <a:srgbClr val="88d8b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1200" spc="-1" strike="noStrike" cap="small">
                <a:solidFill>
                  <a:srgbClr val="ffffff"/>
                </a:solidFill>
                <a:latin typeface="Calibri"/>
                <a:ea typeface="Calibri"/>
              </a:rPr>
              <a:t>SECTORAL DISTRIBUTION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121;p2"/>
          <p:cNvSpPr/>
          <p:nvPr/>
        </p:nvSpPr>
        <p:spPr>
          <a:xfrm>
            <a:off x="3685680" y="5892120"/>
            <a:ext cx="2904840" cy="313560"/>
          </a:xfrm>
          <a:prstGeom prst="rect">
            <a:avLst/>
          </a:prstGeom>
          <a:solidFill>
            <a:srgbClr val="88d8b0"/>
          </a:solidFill>
          <a:ln w="9525">
            <a:solidFill>
              <a:srgbClr val="88d8b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1200" spc="-1" strike="noStrike" cap="small">
                <a:solidFill>
                  <a:srgbClr val="ffffff"/>
                </a:solidFill>
                <a:latin typeface="Calibri"/>
                <a:ea typeface="Calibri"/>
              </a:rPr>
              <a:t>PORTFOLIO DESCRIPTION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122;p2"/>
          <p:cNvSpPr/>
          <p:nvPr/>
        </p:nvSpPr>
        <p:spPr>
          <a:xfrm>
            <a:off x="3663000" y="7190280"/>
            <a:ext cx="2905560" cy="10036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171360" indent="-171360" algn="just">
              <a:lnSpc>
                <a:spcPct val="100000"/>
              </a:lnSpc>
              <a:buClr>
                <a:srgbClr val="048297"/>
              </a:buClr>
              <a:buFont typeface="Noto Sans Symbols"/>
              <a:buChar char="✔"/>
            </a:pPr>
            <a:r>
              <a:rPr b="0" i="1" lang="fr-FR" sz="1000" spc="-1" strike="noStrike">
                <a:solidFill>
                  <a:srgbClr val="1d1d1b"/>
                </a:solidFill>
                <a:highlight>
                  <a:srgbClr val="ffff00"/>
                </a:highlight>
                <a:latin typeface="Calibri"/>
                <a:ea typeface="Calibri"/>
              </a:rPr>
              <a:t>General Description (manual or AI-generated input)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algn="just">
              <a:lnSpc>
                <a:spcPct val="100000"/>
              </a:lnSpc>
              <a:spcBef>
                <a:spcPts val="1202"/>
              </a:spcBef>
              <a:buClr>
                <a:srgbClr val="048297"/>
              </a:buClr>
              <a:buFont typeface="Noto Sans Symbols"/>
              <a:buChar char="✔"/>
            </a:pPr>
            <a:r>
              <a:rPr b="0" i="1" lang="fr-FR" sz="1000" spc="-1" strike="noStrike">
                <a:solidFill>
                  <a:srgbClr val="1d1d1b"/>
                </a:solidFill>
                <a:highlight>
                  <a:srgbClr val="ffff00"/>
                </a:highlight>
                <a:latin typeface="Calibri"/>
                <a:ea typeface="Calibri"/>
              </a:rPr>
              <a:t>Description 1 (manual or AI-generated input)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algn="just">
              <a:lnSpc>
                <a:spcPct val="100000"/>
              </a:lnSpc>
              <a:spcBef>
                <a:spcPts val="1202"/>
              </a:spcBef>
              <a:buClr>
                <a:srgbClr val="048297"/>
              </a:buClr>
              <a:buFont typeface="Noto Sans Symbols"/>
              <a:buChar char="✔"/>
            </a:pPr>
            <a:r>
              <a:rPr b="0" i="1" lang="fr-FR" sz="1000" spc="-1" strike="noStrike">
                <a:solidFill>
                  <a:srgbClr val="1d1d1b"/>
                </a:solidFill>
                <a:highlight>
                  <a:srgbClr val="ffff00"/>
                </a:highlight>
                <a:latin typeface="Calibri"/>
                <a:ea typeface="Calibri"/>
              </a:rPr>
              <a:t>Description 2 (manual or AI-generated input)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123;p2"/>
          <p:cNvSpPr/>
          <p:nvPr/>
        </p:nvSpPr>
        <p:spPr>
          <a:xfrm>
            <a:off x="390240" y="2770920"/>
            <a:ext cx="951840" cy="2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fr-FR" sz="900" spc="-1" strike="noStrike">
                <a:solidFill>
                  <a:srgbClr val="1d1d1b"/>
                </a:solidFill>
                <a:latin typeface="Calibri"/>
                <a:ea typeface="Calibri"/>
              </a:rPr>
              <a:t>AUM in €M</a:t>
            </a:r>
            <a:endParaRPr b="0" lang="fr-FR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Google Shape;124;p2"/>
          <p:cNvSpPr/>
          <p:nvPr/>
        </p:nvSpPr>
        <p:spPr>
          <a:xfrm>
            <a:off x="3571560" y="2770920"/>
            <a:ext cx="951840" cy="2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fr-FR" sz="900" spc="-1" strike="noStrike">
                <a:solidFill>
                  <a:srgbClr val="1d1d1b"/>
                </a:solidFill>
                <a:latin typeface="Calibri"/>
                <a:ea typeface="Calibri"/>
              </a:rPr>
              <a:t>AUM in €M</a:t>
            </a:r>
            <a:endParaRPr b="0" lang="fr-FR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Google Shape;125;p2"/>
          <p:cNvSpPr/>
          <p:nvPr/>
        </p:nvSpPr>
        <p:spPr>
          <a:xfrm>
            <a:off x="390240" y="6199560"/>
            <a:ext cx="951840" cy="2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fr-FR" sz="900" spc="-1" strike="noStrike">
                <a:solidFill>
                  <a:srgbClr val="1d1d1b"/>
                </a:solidFill>
                <a:latin typeface="Calibri"/>
                <a:ea typeface="Calibri"/>
              </a:rPr>
              <a:t>AUM in €M</a:t>
            </a:r>
            <a:endParaRPr b="0" lang="fr-FR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top10" descr=""/>
          <p:cNvPicPr/>
          <p:nvPr/>
        </p:nvPicPr>
        <p:blipFill>
          <a:blip r:embed="rId1"/>
          <a:stretch/>
        </p:blipFill>
        <p:spPr>
          <a:xfrm>
            <a:off x="324000" y="3096000"/>
            <a:ext cx="3051360" cy="2510640"/>
          </a:xfrm>
          <a:prstGeom prst="rect">
            <a:avLst/>
          </a:prstGeom>
          <a:ln w="0">
            <a:noFill/>
          </a:ln>
        </p:spPr>
      </p:pic>
      <p:pic>
        <p:nvPicPr>
          <p:cNvPr id="66" name="sectoral" descr=""/>
          <p:cNvPicPr/>
          <p:nvPr/>
        </p:nvPicPr>
        <p:blipFill>
          <a:blip r:embed="rId2"/>
          <a:stretch/>
        </p:blipFill>
        <p:spPr>
          <a:xfrm>
            <a:off x="3600000" y="3060720"/>
            <a:ext cx="2870640" cy="2510640"/>
          </a:xfrm>
          <a:prstGeom prst="rect">
            <a:avLst/>
          </a:prstGeom>
          <a:ln w="0">
            <a:noFill/>
          </a:ln>
        </p:spPr>
      </p:pic>
      <p:pic>
        <p:nvPicPr>
          <p:cNvPr id="67" name="geo" descr=""/>
          <p:cNvPicPr/>
          <p:nvPr/>
        </p:nvPicPr>
        <p:blipFill>
          <a:blip r:embed="rId3"/>
          <a:stretch/>
        </p:blipFill>
        <p:spPr>
          <a:xfrm>
            <a:off x="432000" y="6516000"/>
            <a:ext cx="2870640" cy="251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ecosystem_services"/>
          <p:cNvGraphicFramePr/>
          <p:nvPr/>
        </p:nvGraphicFramePr>
        <p:xfrm>
          <a:off x="3464640" y="1875960"/>
          <a:ext cx="2804760" cy="1881000"/>
        </p:xfrm>
        <a:graphic>
          <a:graphicData uri="http://schemas.openxmlformats.org/drawingml/2006/table">
            <a:tbl>
              <a:tblPr/>
              <a:tblGrid>
                <a:gridCol w="2805120"/>
              </a:tblGrid>
              <a:tr h="4939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200" spc="-1" strike="noStrike">
                          <a:solidFill>
                            <a:srgbClr val="1d1d1b"/>
                          </a:solidFill>
                          <a:latin typeface="Calibri"/>
                          <a:ea typeface="Calibri"/>
                        </a:rPr>
                        <a:t>       </a:t>
                      </a:r>
                      <a:r>
                        <a:rPr b="1" lang="fr-FR" sz="1200" spc="-1" strike="noStrike">
                          <a:solidFill>
                            <a:srgbClr val="1d1d1b"/>
                          </a:solidFill>
                          <a:latin typeface="Calibri"/>
                          <a:ea typeface="Calibri"/>
                        </a:rPr>
                        <a:t>The 5 ecosystem services on which the portfolio is most dependent are: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1a64b9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Groundwater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1a64b9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9592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Forest products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Energy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Nutrient Cycling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7360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Habitats for species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9" name="dependent_companies"/>
          <p:cNvGraphicFramePr/>
          <p:nvPr/>
        </p:nvGraphicFramePr>
        <p:xfrm>
          <a:off x="474120" y="1915920"/>
          <a:ext cx="2804760" cy="1881000"/>
        </p:xfrm>
        <a:graphic>
          <a:graphicData uri="http://schemas.openxmlformats.org/drawingml/2006/table">
            <a:tbl>
              <a:tblPr/>
              <a:tblGrid>
                <a:gridCol w="2805120"/>
              </a:tblGrid>
              <a:tr h="4939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200" spc="-1" strike="noStrike">
                          <a:solidFill>
                            <a:srgbClr val="1d1d1b"/>
                          </a:solidFill>
                          <a:latin typeface="Calibri"/>
                          <a:ea typeface="Calibri"/>
                        </a:rPr>
                        <a:t>The 5 most nature dependent companies are: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1a64b9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Company A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1a64b9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9592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Company B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Company C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Company D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7360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Company 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0" name="Google Shape;136;p3"/>
          <p:cNvSpPr/>
          <p:nvPr/>
        </p:nvSpPr>
        <p:spPr>
          <a:xfrm>
            <a:off x="0" y="166320"/>
            <a:ext cx="6870960" cy="2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1600" spc="-1" strike="noStrike">
                <a:solidFill>
                  <a:srgbClr val="1d1d1b"/>
                </a:solidFill>
                <a:latin typeface="Calibri"/>
                <a:ea typeface="Calibri"/>
              </a:rPr>
              <a:t>BIODIVERSITY ANALYSIS RESULTS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Google Shape;137;p3"/>
          <p:cNvSpPr/>
          <p:nvPr/>
        </p:nvSpPr>
        <p:spPr>
          <a:xfrm>
            <a:off x="280080" y="1073160"/>
            <a:ext cx="6283080" cy="296280"/>
          </a:xfrm>
          <a:prstGeom prst="rect">
            <a:avLst/>
          </a:prstGeom>
          <a:solidFill>
            <a:srgbClr val="88d8b0"/>
          </a:solidFill>
          <a:ln w="9525">
            <a:solidFill>
              <a:srgbClr val="88d8b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1200" spc="-1" strike="noStrike" cap="small">
                <a:solidFill>
                  <a:srgbClr val="ffffff"/>
                </a:solidFill>
                <a:latin typeface="Calibri"/>
                <a:ea typeface="Calibri"/>
              </a:rPr>
              <a:t>PORTFOLIO VARIABILITY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138;p3"/>
          <p:cNvSpPr/>
          <p:nvPr/>
        </p:nvSpPr>
        <p:spPr>
          <a:xfrm>
            <a:off x="284400" y="3965400"/>
            <a:ext cx="6283080" cy="296280"/>
          </a:xfrm>
          <a:prstGeom prst="rect">
            <a:avLst/>
          </a:prstGeom>
          <a:solidFill>
            <a:srgbClr val="88d8b0"/>
          </a:solidFill>
          <a:ln w="9525">
            <a:solidFill>
              <a:srgbClr val="88d8b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1200" spc="-1" strike="noStrike" cap="small">
                <a:solidFill>
                  <a:srgbClr val="ffffff"/>
                </a:solidFill>
                <a:latin typeface="Calibri"/>
                <a:ea typeface="Calibri"/>
              </a:rPr>
              <a:t>PORTFOLIO IMPACTS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dependences"/>
          <p:cNvSpPr/>
          <p:nvPr/>
        </p:nvSpPr>
        <p:spPr>
          <a:xfrm>
            <a:off x="116280" y="1476000"/>
            <a:ext cx="6649920" cy="30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i="1" lang="fr-FR" sz="1400" spc="-1" strike="noStrike">
                <a:solidFill>
                  <a:srgbClr val="78040f"/>
                </a:solidFill>
                <a:latin typeface="Calibri"/>
                <a:ea typeface="Calibri"/>
              </a:rPr>
              <a:t>50% of stocks have a high (40%) or very high (10%) dependency on biodiversity</a:t>
            </a:r>
            <a:r>
              <a:rPr b="1" i="1" lang="fr-FR" sz="1400" spc="-1" strike="noStrike" u="sng">
                <a:solidFill>
                  <a:srgbClr val="78040f"/>
                </a:solidFill>
                <a:uFillTx/>
                <a:latin typeface="Calibri"/>
                <a:ea typeface="Calibri"/>
              </a:rPr>
              <a:t/>
            </a:r>
            <a:r>
              <a:rPr b="1" i="1" lang="fr-FR" sz="1400" spc="-1" strike="noStrike">
                <a:solidFill>
                  <a:srgbClr val="78040f"/>
                </a:solidFill>
                <a:latin typeface="Calibri"/>
                <a:ea typeface="Calibri"/>
              </a:rPr>
              <a:t/>
            </a:r>
            <a:r>
              <a:rPr b="1" i="1" lang="fr-FR" sz="1400" spc="-1" strike="noStrike" u="sng">
                <a:solidFill>
                  <a:srgbClr val="78040f"/>
                </a:solidFill>
                <a:uFillTx/>
                <a:latin typeface="Calibri"/>
                <a:ea typeface="Calibri"/>
              </a:rPr>
              <a:t/>
            </a:r>
            <a:r>
              <a:rPr b="1" i="1" lang="fr-FR" sz="1400" spc="-1" strike="noStrike">
                <a:solidFill>
                  <a:srgbClr val="78040f"/>
                </a:solidFill>
                <a:latin typeface="Calibri"/>
                <a:ea typeface="Calibri"/>
              </a:rPr>
              <a:t/>
            </a:r>
            <a:r>
              <a:rPr b="1" i="1" lang="fr-FR" sz="1400" spc="-1" strike="noStrike" u="sng">
                <a:solidFill>
                  <a:srgbClr val="78040f"/>
                </a:solidFill>
                <a:uFillTx/>
                <a:latin typeface="Calibri"/>
                <a:ea typeface="Calibri"/>
              </a:rPr>
              <a:t/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impacts"/>
          <p:cNvSpPr/>
          <p:nvPr/>
        </p:nvSpPr>
        <p:spPr>
          <a:xfrm>
            <a:off x="223560" y="4388760"/>
            <a:ext cx="6339600" cy="30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i="1" lang="fr-FR" sz="1400" spc="-1" strike="noStrike">
                <a:solidFill>
                  <a:srgbClr val="78040f"/>
                </a:solidFill>
                <a:latin typeface="Calibri"/>
                <a:ea typeface="Calibri"/>
              </a:rPr>
              <a:t>60% of stocks have a high (40%) or very high (20%) impact on biodiversity</a:t>
            </a:r>
            <a:r>
              <a:rPr b="1" i="1" lang="fr-FR" sz="1400" spc="-1" strike="noStrike" u="sng">
                <a:solidFill>
                  <a:srgbClr val="78040f"/>
                </a:solidFill>
                <a:uFillTx/>
                <a:latin typeface="Calibri"/>
                <a:ea typeface="Calibri"/>
              </a:rPr>
              <a:t/>
            </a:r>
            <a:r>
              <a:rPr b="1" i="1" lang="fr-FR" sz="1400" spc="-1" strike="noStrike">
                <a:solidFill>
                  <a:srgbClr val="78040f"/>
                </a:solidFill>
                <a:latin typeface="Calibri"/>
                <a:ea typeface="Calibri"/>
              </a:rPr>
              <a:t/>
            </a:r>
            <a:r>
              <a:rPr b="1" i="1" lang="fr-FR" sz="1400" spc="-1" strike="noStrike" u="sng">
                <a:solidFill>
                  <a:srgbClr val="78040f"/>
                </a:solidFill>
                <a:uFillTx/>
                <a:latin typeface="Calibri"/>
                <a:ea typeface="Calibri"/>
              </a:rPr>
              <a:t/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5" name="impact_companies"/>
          <p:cNvGraphicFramePr/>
          <p:nvPr/>
        </p:nvGraphicFramePr>
        <p:xfrm>
          <a:off x="474120" y="4809240"/>
          <a:ext cx="2804760" cy="1857600"/>
        </p:xfrm>
        <a:graphic>
          <a:graphicData uri="http://schemas.openxmlformats.org/drawingml/2006/table">
            <a:tbl>
              <a:tblPr/>
              <a:tblGrid>
                <a:gridCol w="2805120"/>
              </a:tblGrid>
              <a:tr h="4939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200" spc="-1" strike="noStrike">
                          <a:solidFill>
                            <a:srgbClr val="1d1d1b"/>
                          </a:solidFill>
                          <a:latin typeface="Calibri"/>
                          <a:ea typeface="Calibri"/>
                        </a:rPr>
                        <a:t>The 5 companies with the highest impact on nature are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1a64b9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Company F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1a64b9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Company G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Company H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Company I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7360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Company J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6" name="impact_type"/>
          <p:cNvGraphicFramePr/>
          <p:nvPr/>
        </p:nvGraphicFramePr>
        <p:xfrm>
          <a:off x="3429000" y="4809240"/>
          <a:ext cx="3150360" cy="1857600"/>
        </p:xfrm>
        <a:graphic>
          <a:graphicData uri="http://schemas.openxmlformats.org/drawingml/2006/table">
            <a:tbl>
              <a:tblPr/>
              <a:tblGrid>
                <a:gridCol w="3150720"/>
              </a:tblGrid>
              <a:tr h="4939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200" spc="-1" strike="noStrike">
                          <a:solidFill>
                            <a:srgbClr val="1d1d1b"/>
                          </a:solidFill>
                          <a:latin typeface="Calibri"/>
                          <a:ea typeface="Calibri"/>
                        </a:rPr>
                        <a:t>The 5 natural capital assets which are the most impacted by the portfolio are</a:t>
                      </a: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1a64b9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Water  use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1a64b9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GHG emissions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Marine ecosystem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Freshwater ecosystem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73600">
                <a:tc>
                  <a:txBody>
                    <a:bodyPr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353531"/>
                          </a:solidFill>
                          <a:latin typeface="Calibri"/>
                          <a:ea typeface="Calibri"/>
                        </a:rPr>
                        <a:t>Solid waste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7" name="Google Shape;143;p3"/>
          <p:cNvSpPr/>
          <p:nvPr/>
        </p:nvSpPr>
        <p:spPr>
          <a:xfrm>
            <a:off x="280080" y="6977160"/>
            <a:ext cx="6283080" cy="296280"/>
          </a:xfrm>
          <a:prstGeom prst="rect">
            <a:avLst/>
          </a:prstGeom>
          <a:solidFill>
            <a:srgbClr val="88d8b0"/>
          </a:solidFill>
          <a:ln w="9525">
            <a:solidFill>
              <a:srgbClr val="88d8b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1200" spc="-1" strike="noStrike" cap="small">
                <a:solidFill>
                  <a:srgbClr val="ffffff"/>
                </a:solidFill>
                <a:latin typeface="Calibri"/>
                <a:ea typeface="Calibri"/>
              </a:rPr>
              <a:t>BIODIVERSITY STRATEGY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144;p3"/>
          <p:cNvSpPr/>
          <p:nvPr/>
        </p:nvSpPr>
        <p:spPr>
          <a:xfrm>
            <a:off x="226800" y="7445880"/>
            <a:ext cx="6333120" cy="2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171360" indent="-171360" algn="just">
              <a:lnSpc>
                <a:spcPct val="100000"/>
              </a:lnSpc>
              <a:buClr>
                <a:srgbClr val="1d1d1b"/>
              </a:buClr>
              <a:buFont typeface="Arial"/>
              <a:buChar char="•"/>
            </a:pPr>
            <a:r>
              <a:rPr b="0" lang="fr-FR" sz="1100" spc="-1" strike="noStrike">
                <a:solidFill>
                  <a:srgbClr val="1d1d1b"/>
                </a:solidFill>
                <a:highlight>
                  <a:srgbClr val="ffff00"/>
                </a:highlight>
                <a:latin typeface="Calibri"/>
                <a:ea typeface="Calibri"/>
              </a:rPr>
              <a:t>Biodiversity Strategy </a:t>
            </a:r>
            <a:r>
              <a:rPr b="0" i="1" lang="fr-FR" sz="1000" spc="-1" strike="noStrike">
                <a:solidFill>
                  <a:srgbClr val="1d1d1b"/>
                </a:solidFill>
                <a:highlight>
                  <a:srgbClr val="ffff00"/>
                </a:highlight>
                <a:latin typeface="Calibri"/>
                <a:ea typeface="Calibri"/>
              </a:rPr>
              <a:t>(manual or AI-generated input)</a:t>
            </a:r>
            <a:r>
              <a:rPr b="0" lang="fr-FR" sz="1100" spc="-1" strike="noStrike">
                <a:solidFill>
                  <a:srgbClr val="1d1d1b"/>
                </a:solidFill>
                <a:highlight>
                  <a:srgbClr val="ffff00"/>
                </a:highlight>
                <a:latin typeface="Calibri"/>
                <a:ea typeface="Calibri"/>
              </a:rPr>
              <a:t>.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45;p3"/>
          <p:cNvSpPr/>
          <p:nvPr/>
        </p:nvSpPr>
        <p:spPr>
          <a:xfrm>
            <a:off x="116280" y="878040"/>
            <a:ext cx="356040" cy="356040"/>
          </a:xfrm>
          <a:prstGeom prst="ellipse">
            <a:avLst/>
          </a:prstGeom>
          <a:solidFill>
            <a:srgbClr val="ffcc5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100" spc="-1" strike="noStrike">
                <a:solidFill>
                  <a:schemeClr val="dk1"/>
                </a:solidFill>
                <a:latin typeface="Calibri"/>
                <a:ea typeface="Calibri"/>
              </a:rPr>
              <a:t>1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146;p3"/>
          <p:cNvSpPr/>
          <p:nvPr/>
        </p:nvSpPr>
        <p:spPr>
          <a:xfrm>
            <a:off x="116280" y="3785400"/>
            <a:ext cx="356040" cy="356040"/>
          </a:xfrm>
          <a:prstGeom prst="ellipse">
            <a:avLst/>
          </a:prstGeom>
          <a:solidFill>
            <a:srgbClr val="ffcc5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100" spc="-1" strike="noStrike">
                <a:solidFill>
                  <a:schemeClr val="dk1"/>
                </a:solidFill>
                <a:latin typeface="Calibri"/>
                <a:ea typeface="Calibri"/>
              </a:rPr>
              <a:t>2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147;p3"/>
          <p:cNvSpPr/>
          <p:nvPr/>
        </p:nvSpPr>
        <p:spPr>
          <a:xfrm>
            <a:off x="116280" y="6807960"/>
            <a:ext cx="356040" cy="356040"/>
          </a:xfrm>
          <a:prstGeom prst="ellipse">
            <a:avLst/>
          </a:prstGeom>
          <a:solidFill>
            <a:srgbClr val="ffcc5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100" spc="-1" strike="noStrike">
                <a:solidFill>
                  <a:schemeClr val="dk1"/>
                </a:solidFill>
                <a:latin typeface="Calibri"/>
                <a:ea typeface="Calibri"/>
              </a:rPr>
              <a:t>3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48297"/>
      </a:accent1>
      <a:accent2>
        <a:srgbClr val="18b0bf"/>
      </a:accent2>
      <a:accent3>
        <a:srgbClr val="8b1950"/>
      </a:accent3>
      <a:accent4>
        <a:srgbClr val="878787"/>
      </a:accent4>
      <a:accent5>
        <a:srgbClr val="e7f2f3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48297"/>
      </a:accent1>
      <a:accent2>
        <a:srgbClr val="18b0bf"/>
      </a:accent2>
      <a:accent3>
        <a:srgbClr val="8b1950"/>
      </a:accent3>
      <a:accent4>
        <a:srgbClr val="878787"/>
      </a:accent4>
      <a:accent5>
        <a:srgbClr val="e7f2f3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LibreOffice/7.5.5.2$Linux_X86_64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EthiFinance</dc:creator>
  <dc:description/>
  <dc:language>fr-FR</dc:language>
  <cp:lastModifiedBy/>
  <dcterms:modified xsi:type="dcterms:W3CDTF">2023-10-28T20:27:35Z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13</vt:i4>
  </property>
  <property fmtid="{D5CDD505-2E9C-101B-9397-08002B2CF9AE}" pid="3" name="PresentationFormat">
    <vt:lpwstr>Format A4 (210 x 297 mm)</vt:lpwstr>
  </property>
  <property fmtid="{D5CDD505-2E9C-101B-9397-08002B2CF9AE}" pid="4" name="Slides">
    <vt:i4>16</vt:i4>
  </property>
</Properties>
</file>