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jpeg" ContentType="image/jpeg"/>
  <Override PartName="/ppt/media/image3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6858000" cy="9906000"/>
  <p:notesSz cx="9929813" cy="67992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841A44-846D-4607-ADEB-18C72E2EEA7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4170240" y="849240"/>
            <a:ext cx="1578600" cy="2284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92520" y="3272040"/>
            <a:ext cx="7935120" cy="2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5623560" y="6458760"/>
            <a:ext cx="429444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E39C84-4C2F-4F6B-A2B7-FDF22572C7FD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4170240" y="849240"/>
            <a:ext cx="1578600" cy="2284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92520" y="3272040"/>
            <a:ext cx="7935120" cy="2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8"/>
          </p:nvPr>
        </p:nvSpPr>
        <p:spPr>
          <a:xfrm>
            <a:off x="5623560" y="6458760"/>
            <a:ext cx="429444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86780-37BE-4C42-BFA1-C6D1D5AB511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26E2D-C9C8-4F5E-9D58-2468563122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7574E-30C9-4601-BF65-FE5483CD5C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2A02A-C86C-4AE2-966B-D73F9A58BB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2F1AE-E8E6-4301-A73F-B42C6919DB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A3B6A-E58D-4233-9C52-96224C5EF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AF598-B8BF-498F-8332-68DDA633B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3A841D-3411-464A-8DB8-50B02C3ECB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B90EB-B8BC-4A83-B9FF-6D2CDADBE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7870A-C4B5-4401-9F41-64B7CE2789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79576-FE25-426F-8914-4A3DE30DE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D4570-951E-49C7-AB5F-71C0BA435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EFE61-70C4-4336-9806-E76B5FA6FC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g28e167a69ad_0_4"/>
          <p:cNvCxnSpPr/>
          <p:nvPr/>
        </p:nvCxnSpPr>
        <p:spPr>
          <a:xfrm>
            <a:off x="0" y="632520"/>
            <a:ext cx="6859440" cy="1440"/>
          </a:xfrm>
          <a:prstGeom prst="straightConnector1">
            <a:avLst/>
          </a:prstGeom>
          <a:ln cap="sq" w="50800">
            <a:solidFill>
              <a:srgbClr val="ff6f69"/>
            </a:solidFill>
            <a:bevel/>
          </a:ln>
        </p:spPr>
      </p:cxnSp>
      <p:sp>
        <p:nvSpPr>
          <p:cNvPr id="1" name="Google Shape;11;g28e167a69ad_0_4"/>
          <p:cNvSpPr/>
          <p:nvPr/>
        </p:nvSpPr>
        <p:spPr>
          <a:xfrm>
            <a:off x="4320" y="9356760"/>
            <a:ext cx="6852240" cy="547920"/>
          </a:xfrm>
          <a:prstGeom prst="rect">
            <a:avLst/>
          </a:prstGeom>
          <a:solidFill>
            <a:srgbClr val="88d8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Google Shape;17;g28e167a69ad_0_4" descr=""/>
          <p:cNvPicPr/>
          <p:nvPr/>
        </p:nvPicPr>
        <p:blipFill>
          <a:blip r:embed="rId2"/>
          <a:srcRect l="0" t="15608" r="0" b="11754"/>
          <a:stretch/>
        </p:blipFill>
        <p:spPr>
          <a:xfrm>
            <a:off x="2969280" y="9356760"/>
            <a:ext cx="917640" cy="547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fr-FR" sz="1800" spc="-1" strike="noStrike">
                <a:solidFill>
                  <a:srgbClr val="1d1d1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D81F825-0FF3-4265-A262-25781E4028F0}" type="slidenum">
              <a:rPr b="0" lang="fr-FR" sz="1800" spc="-1" strike="noStrike">
                <a:solidFill>
                  <a:srgbClr val="1d1d1b"/>
                </a:solidFill>
                <a:latin typeface="Calibri"/>
                <a:ea typeface="Calibri"/>
              </a:rPr>
              <a:t>&lt;number&gt;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06;p1" descr=""/>
          <p:cNvPicPr/>
          <p:nvPr/>
        </p:nvPicPr>
        <p:blipFill>
          <a:blip r:embed="rId1"/>
          <a:srcRect l="0" t="6561" r="0" b="1216"/>
          <a:stretch/>
        </p:blipFill>
        <p:spPr>
          <a:xfrm>
            <a:off x="467640" y="875880"/>
            <a:ext cx="5913360" cy="818856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107;p1"/>
          <p:cNvSpPr/>
          <p:nvPr/>
        </p:nvSpPr>
        <p:spPr>
          <a:xfrm>
            <a:off x="2233080" y="1705320"/>
            <a:ext cx="2382480" cy="25214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Google Shape;108;p1"/>
          <p:cNvSpPr/>
          <p:nvPr/>
        </p:nvSpPr>
        <p:spPr>
          <a:xfrm>
            <a:off x="2233080" y="2249280"/>
            <a:ext cx="238248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170" spc="-1" strike="noStrike">
                <a:solidFill>
                  <a:srgbClr val="0b3931"/>
                </a:solidFill>
                <a:latin typeface="Montserrat"/>
                <a:ea typeface="Montserrat"/>
              </a:rPr>
              <a:t>Portfolio</a:t>
            </a:r>
            <a:endParaRPr b="0" lang="fr-FR" sz="21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170" spc="-1" strike="noStrike">
                <a:solidFill>
                  <a:srgbClr val="0b3931"/>
                </a:solidFill>
                <a:latin typeface="Montserrat"/>
                <a:ea typeface="Montserrat"/>
              </a:rPr>
              <a:t>Report</a:t>
            </a:r>
            <a:endParaRPr b="0" lang="fr-F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itle"/>
          <p:cNvSpPr/>
          <p:nvPr/>
        </p:nvSpPr>
        <p:spPr>
          <a:xfrm>
            <a:off x="2441520" y="3620880"/>
            <a:ext cx="186912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270" spc="-1" strike="noStrike">
                <a:solidFill>
                  <a:srgbClr val="39b29c"/>
                </a:solidFill>
                <a:latin typeface="Montserrat"/>
                <a:ea typeface="Montserrat"/>
              </a:rPr>
              <a:t>{TITLE}</a:t>
            </a:r>
            <a:endParaRPr b="0" lang="fr-FR" sz="1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5;p2"/>
          <p:cNvSpPr/>
          <p:nvPr/>
        </p:nvSpPr>
        <p:spPr>
          <a:xfrm>
            <a:off x="883440" y="160200"/>
            <a:ext cx="50371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1d1d1b"/>
                </a:solidFill>
                <a:latin typeface="Calibri"/>
                <a:ea typeface="Calibri"/>
              </a:rPr>
              <a:t>PORTFOLIO DESCRIPTION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16;p2"/>
          <p:cNvSpPr/>
          <p:nvPr/>
        </p:nvSpPr>
        <p:spPr>
          <a:xfrm>
            <a:off x="390240" y="2445480"/>
            <a:ext cx="290484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TOP 10 PORTFOLIO POSITIONS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117;p2"/>
          <p:cNvSpPr/>
          <p:nvPr/>
        </p:nvSpPr>
        <p:spPr>
          <a:xfrm>
            <a:off x="424440" y="5892120"/>
            <a:ext cx="290448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GEOGRAPHICAL DISTRIBUTION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18;p2"/>
          <p:cNvSpPr/>
          <p:nvPr/>
        </p:nvSpPr>
        <p:spPr>
          <a:xfrm>
            <a:off x="390240" y="741240"/>
            <a:ext cx="608652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KEY ELEMENTS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" name="key_elements"/>
          <p:cNvGraphicFramePr/>
          <p:nvPr/>
        </p:nvGraphicFramePr>
        <p:xfrm>
          <a:off x="272520" y="1188720"/>
          <a:ext cx="6304320" cy="1090800"/>
        </p:xfrm>
        <a:graphic>
          <a:graphicData uri="http://schemas.openxmlformats.org/drawingml/2006/table">
            <a:tbl>
              <a:tblPr/>
              <a:tblGrid>
                <a:gridCol w="1750320"/>
                <a:gridCol w="1293120"/>
                <a:gridCol w="344520"/>
                <a:gridCol w="1768320"/>
                <a:gridCol w="1148400"/>
              </a:tblGrid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Asset management company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Number of components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Name of the portfolio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AUM (in € million)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Benchmark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Google Shape;120;p2"/>
          <p:cNvSpPr/>
          <p:nvPr/>
        </p:nvSpPr>
        <p:spPr>
          <a:xfrm>
            <a:off x="3571560" y="2448000"/>
            <a:ext cx="290484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SECTORAL DISTRIBUTION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21;p2"/>
          <p:cNvSpPr/>
          <p:nvPr/>
        </p:nvSpPr>
        <p:spPr>
          <a:xfrm>
            <a:off x="3685680" y="5892120"/>
            <a:ext cx="2904840" cy="31356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DESCRIPTION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22;p2"/>
          <p:cNvSpPr/>
          <p:nvPr/>
        </p:nvSpPr>
        <p:spPr>
          <a:xfrm>
            <a:off x="3663000" y="7190280"/>
            <a:ext cx="2905560" cy="1003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171360" indent="-171360" algn="just">
              <a:lnSpc>
                <a:spcPct val="100000"/>
              </a:lnSpc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General Description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spcBef>
                <a:spcPts val="1202"/>
              </a:spcBef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Description 1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spcBef>
                <a:spcPts val="1202"/>
              </a:spcBef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Description 2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23;p2"/>
          <p:cNvSpPr/>
          <p:nvPr/>
        </p:nvSpPr>
        <p:spPr>
          <a:xfrm>
            <a:off x="390240" y="277092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24;p2"/>
          <p:cNvSpPr/>
          <p:nvPr/>
        </p:nvSpPr>
        <p:spPr>
          <a:xfrm>
            <a:off x="3571560" y="277092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25;p2"/>
          <p:cNvSpPr/>
          <p:nvPr/>
        </p:nvSpPr>
        <p:spPr>
          <a:xfrm>
            <a:off x="390240" y="619956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top10" descr=""/>
          <p:cNvPicPr/>
          <p:nvPr/>
        </p:nvPicPr>
        <p:blipFill>
          <a:blip r:embed="rId1"/>
          <a:stretch/>
        </p:blipFill>
        <p:spPr>
          <a:xfrm>
            <a:off x="324000" y="3096000"/>
            <a:ext cx="3051360" cy="2510640"/>
          </a:xfrm>
          <a:prstGeom prst="rect">
            <a:avLst/>
          </a:prstGeom>
          <a:ln w="0">
            <a:noFill/>
          </a:ln>
        </p:spPr>
      </p:pic>
      <p:pic>
        <p:nvPicPr>
          <p:cNvPr id="66" name="sectoral" descr=""/>
          <p:cNvPicPr/>
          <p:nvPr/>
        </p:nvPicPr>
        <p:blipFill>
          <a:blip r:embed="rId2"/>
          <a:stretch/>
        </p:blipFill>
        <p:spPr>
          <a:xfrm>
            <a:off x="3600000" y="3060720"/>
            <a:ext cx="2870640" cy="2510640"/>
          </a:xfrm>
          <a:prstGeom prst="rect">
            <a:avLst/>
          </a:prstGeom>
          <a:ln w="0">
            <a:noFill/>
          </a:ln>
        </p:spPr>
      </p:pic>
      <p:pic>
        <p:nvPicPr>
          <p:cNvPr id="67" name="geo" descr=""/>
          <p:cNvPicPr/>
          <p:nvPr/>
        </p:nvPicPr>
        <p:blipFill>
          <a:blip r:embed="rId3"/>
          <a:stretch/>
        </p:blipFill>
        <p:spPr>
          <a:xfrm>
            <a:off x="432000" y="6516000"/>
            <a:ext cx="2870640" cy="251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ecosystem_services"/>
          <p:cNvGraphicFramePr/>
          <p:nvPr/>
        </p:nvGraphicFramePr>
        <p:xfrm>
          <a:off x="3464640" y="1875960"/>
          <a:ext cx="2804760" cy="18810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       </a:t>
                      </a: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ecosystem services on which the portfolio is most dependent are: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DES1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959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DES2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DES3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DES4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DES5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dependent_companies"/>
          <p:cNvGraphicFramePr/>
          <p:nvPr/>
        </p:nvGraphicFramePr>
        <p:xfrm>
          <a:off x="474120" y="1915920"/>
          <a:ext cx="2804760" cy="18810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most nature dependent companies are: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DC1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959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DC2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DC3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DC4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DC5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Google Shape;136;p3"/>
          <p:cNvSpPr/>
          <p:nvPr/>
        </p:nvSpPr>
        <p:spPr>
          <a:xfrm>
            <a:off x="0" y="166320"/>
            <a:ext cx="687096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1d1d1b"/>
                </a:solidFill>
                <a:latin typeface="Calibri"/>
                <a:ea typeface="Calibri"/>
              </a:rPr>
              <a:t>BIODIVERSITY ANALYSIS RESULTS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37;p3"/>
          <p:cNvSpPr/>
          <p:nvPr/>
        </p:nvSpPr>
        <p:spPr>
          <a:xfrm>
            <a:off x="280080" y="107316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VARIABILITY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38;p3"/>
          <p:cNvSpPr/>
          <p:nvPr/>
        </p:nvSpPr>
        <p:spPr>
          <a:xfrm>
            <a:off x="284400" y="396540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IMPACTS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dependences"/>
          <p:cNvSpPr/>
          <p:nvPr/>
        </p:nvSpPr>
        <p:spPr>
          <a:xfrm>
            <a:off x="116280" y="1476000"/>
            <a:ext cx="6649920" cy="30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{X1}% of stocks have a high ({X2}%) or 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>very high (</a:t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{X3}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>%) </a:t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dependency on 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>biodiversity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impacts"/>
          <p:cNvSpPr/>
          <p:nvPr/>
        </p:nvSpPr>
        <p:spPr>
          <a:xfrm>
            <a:off x="223560" y="4388760"/>
            <a:ext cx="6339600" cy="30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{Y1}% of stocks have a high ({Y2}%) or 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>very high ({Y3}%) </a:t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impact 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>on biodiversity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5" name="impact_companies"/>
          <p:cNvGraphicFramePr/>
          <p:nvPr/>
        </p:nvGraphicFramePr>
        <p:xfrm>
          <a:off x="474120" y="4809240"/>
          <a:ext cx="2804760" cy="18576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companies with the highest impact on nature are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IC1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IC2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IC3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IC4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IC5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impact_type"/>
          <p:cNvGraphicFramePr/>
          <p:nvPr/>
        </p:nvGraphicFramePr>
        <p:xfrm>
          <a:off x="3429000" y="4809240"/>
          <a:ext cx="3150360" cy="1857600"/>
        </p:xfrm>
        <a:graphic>
          <a:graphicData uri="http://schemas.openxmlformats.org/drawingml/2006/table">
            <a:tbl>
              <a:tblPr/>
              <a:tblGrid>
                <a:gridCol w="31507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natural capital assets which are the most impacted by the portfolio are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IES1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IES2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IES3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IES4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IES5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Google Shape;143;p3"/>
          <p:cNvSpPr/>
          <p:nvPr/>
        </p:nvSpPr>
        <p:spPr>
          <a:xfrm>
            <a:off x="280080" y="697716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BIODIVERSITY STRATEGY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44;p3"/>
          <p:cNvSpPr/>
          <p:nvPr/>
        </p:nvSpPr>
        <p:spPr>
          <a:xfrm>
            <a:off x="226800" y="7445880"/>
            <a:ext cx="633312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171360" indent="-171360" algn="just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Biodiversity Strategy </a:t>
            </a: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(manual or AI-generated input)</a:t>
            </a:r>
            <a:r>
              <a:rPr b="0" lang="fr-FR" sz="11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45;p3"/>
          <p:cNvSpPr/>
          <p:nvPr/>
        </p:nvSpPr>
        <p:spPr>
          <a:xfrm>
            <a:off x="116280" y="87804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1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46;p3"/>
          <p:cNvSpPr/>
          <p:nvPr/>
        </p:nvSpPr>
        <p:spPr>
          <a:xfrm>
            <a:off x="116280" y="378540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2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47;p3"/>
          <p:cNvSpPr/>
          <p:nvPr/>
        </p:nvSpPr>
        <p:spPr>
          <a:xfrm>
            <a:off x="116280" y="680796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3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8297"/>
      </a:accent1>
      <a:accent2>
        <a:srgbClr val="18b0bf"/>
      </a:accent2>
      <a:accent3>
        <a:srgbClr val="8b1950"/>
      </a:accent3>
      <a:accent4>
        <a:srgbClr val="878787"/>
      </a:accent4>
      <a:accent5>
        <a:srgbClr val="e7f2f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8297"/>
      </a:accent1>
      <a:accent2>
        <a:srgbClr val="18b0bf"/>
      </a:accent2>
      <a:accent3>
        <a:srgbClr val="8b1950"/>
      </a:accent3>
      <a:accent4>
        <a:srgbClr val="878787"/>
      </a:accent4>
      <a:accent5>
        <a:srgbClr val="e7f2f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EthiFinance</dc:creator>
  <dc:description/>
  <dc:language>fr-FR</dc:language>
  <cp:lastModifiedBy/>
  <dcterms:modified xsi:type="dcterms:W3CDTF">2023-10-28T20:27:35Z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Format A4 (210 x 297 mm)</vt:lpwstr>
  </property>
  <property fmtid="{D5CDD505-2E9C-101B-9397-08002B2CF9AE}" pid="4" name="Slides">
    <vt:i4>16</vt:i4>
  </property>
</Properties>
</file>