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9" r:id="rId5"/>
    <p:sldId id="259" r:id="rId6"/>
    <p:sldId id="260" r:id="rId7"/>
    <p:sldId id="261" r:id="rId8"/>
    <p:sldId id="270" r:id="rId9"/>
    <p:sldId id="271" r:id="rId10"/>
    <p:sldId id="262" r:id="rId11"/>
    <p:sldId id="273" r:id="rId12"/>
    <p:sldId id="263" r:id="rId13"/>
    <p:sldId id="264" r:id="rId14"/>
    <p:sldId id="265" r:id="rId15"/>
    <p:sldId id="267" r:id="rId16"/>
    <p:sldId id="266" r:id="rId17"/>
    <p:sldId id="272" r:id="rId18"/>
    <p:sldId id="274" r:id="rId19"/>
    <p:sldId id="275" r:id="rId20"/>
    <p:sldId id="276" r:id="rId21"/>
    <p:sldId id="277" r:id="rId22"/>
  </p:sldIdLst>
  <p:sldSz cx="12192000" cy="6858000"/>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90690" autoAdjust="0"/>
  </p:normalViewPr>
  <p:slideViewPr>
    <p:cSldViewPr snapToGrid="0">
      <p:cViewPr varScale="1">
        <p:scale>
          <a:sx n="61" d="100"/>
          <a:sy n="61" d="100"/>
        </p:scale>
        <p:origin x="7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2EBB8D9-DF28-479E-BFBE-364B7E1DF85A}" type="datetimeFigureOut">
              <a:rPr lang="en-US" smtClean="0"/>
              <a:t>9/30/2018</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0FE9819C-1216-43A4-AB55-36B09AF96FED}" type="slidenum">
              <a:rPr lang="en-US" smtClean="0"/>
              <a:t>‹#›</a:t>
            </a:fld>
            <a:endParaRPr lang="en-US"/>
          </a:p>
        </p:txBody>
      </p:sp>
    </p:spTree>
    <p:extLst>
      <p:ext uri="{BB962C8B-B14F-4D97-AF65-F5344CB8AC3E}">
        <p14:creationId xmlns:p14="http://schemas.microsoft.com/office/powerpoint/2010/main" val="402094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afternoon. </a:t>
            </a:r>
          </a:p>
          <a:p>
            <a:r>
              <a:rPr lang="en-US" sz="1200" kern="1200" dirty="0">
                <a:solidFill>
                  <a:schemeClr val="tx1"/>
                </a:solidFill>
                <a:effectLst/>
                <a:latin typeface="+mn-lt"/>
                <a:ea typeface="+mn-ea"/>
                <a:cs typeface="+mn-cs"/>
              </a:rPr>
              <a:t>My name is Qiu Fan. I’m from IoT Edge Tooling Team. My manager is </a:t>
            </a:r>
            <a:r>
              <a:rPr lang="en-US" sz="1200" kern="1200" dirty="0" err="1">
                <a:solidFill>
                  <a:schemeClr val="tx1"/>
                </a:solidFill>
                <a:effectLst/>
                <a:latin typeface="+mn-lt"/>
                <a:ea typeface="+mn-ea"/>
                <a:cs typeface="+mn-cs"/>
              </a:rPr>
              <a:t>XinYi</a:t>
            </a:r>
            <a:r>
              <a:rPr lang="en-US" sz="1200" kern="1200" dirty="0">
                <a:solidFill>
                  <a:schemeClr val="tx1"/>
                </a:solidFill>
                <a:effectLst/>
                <a:latin typeface="+mn-lt"/>
                <a:ea typeface="+mn-ea"/>
                <a:cs typeface="+mn-cs"/>
              </a:rPr>
              <a:t> and my mentor is </a:t>
            </a:r>
            <a:r>
              <a:rPr lang="en-US" sz="1200" kern="1200" dirty="0" err="1">
                <a:solidFill>
                  <a:schemeClr val="tx1"/>
                </a:solidFill>
                <a:effectLst/>
                <a:latin typeface="+mn-lt"/>
                <a:ea typeface="+mn-ea"/>
                <a:cs typeface="+mn-cs"/>
              </a:rPr>
              <a:t>ZhiQing</a:t>
            </a:r>
            <a:r>
              <a:rPr lang="en-US" sz="1200" kern="1200" dirty="0">
                <a:solidFill>
                  <a:schemeClr val="tx1"/>
                </a:solidFill>
                <a:effectLst/>
                <a:latin typeface="+mn-lt"/>
                <a:ea typeface="+mn-ea"/>
                <a:cs typeface="+mn-cs"/>
              </a:rPr>
              <a:t>. Today, I will introduce my intern project “Face Recognition based on IoT Edge”.</a:t>
            </a:r>
          </a:p>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1</a:t>
            </a:fld>
            <a:endParaRPr lang="en-US"/>
          </a:p>
        </p:txBody>
      </p:sp>
    </p:spTree>
    <p:extLst>
      <p:ext uri="{BB962C8B-B14F-4D97-AF65-F5344CB8AC3E}">
        <p14:creationId xmlns:p14="http://schemas.microsoft.com/office/powerpoint/2010/main" val="1703310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During the project, I encounter some issues and have some feelings to share. There is a latency in </a:t>
            </a:r>
            <a:r>
              <a:rPr lang="en-US" sz="1200" kern="1200" dirty="0" err="1">
                <a:solidFill>
                  <a:schemeClr val="tx1"/>
                </a:solidFill>
                <a:effectLst/>
                <a:latin typeface="+mn-lt"/>
                <a:ea typeface="+mn-ea"/>
                <a:cs typeface="+mn-cs"/>
              </a:rPr>
              <a:t>EdgeHub’s</a:t>
            </a:r>
            <a:r>
              <a:rPr lang="en-US" sz="1200" kern="1200" dirty="0">
                <a:solidFill>
                  <a:schemeClr val="tx1"/>
                </a:solidFill>
                <a:effectLst/>
                <a:latin typeface="+mn-lt"/>
                <a:ea typeface="+mn-ea"/>
                <a:cs typeface="+mn-cs"/>
              </a:rPr>
              <a:t> throttling, the message speed from module to </a:t>
            </a:r>
            <a:r>
              <a:rPr lang="en-US" sz="1200" kern="1200" dirty="0" err="1">
                <a:solidFill>
                  <a:schemeClr val="tx1"/>
                </a:solidFill>
                <a:effectLst/>
                <a:latin typeface="+mn-lt"/>
                <a:ea typeface="+mn-ea"/>
                <a:cs typeface="+mn-cs"/>
              </a:rPr>
              <a:t>iothub</a:t>
            </a:r>
            <a:r>
              <a:rPr lang="en-US" sz="1200" kern="1200" dirty="0">
                <a:solidFill>
                  <a:schemeClr val="tx1"/>
                </a:solidFill>
                <a:effectLst/>
                <a:latin typeface="+mn-lt"/>
                <a:ea typeface="+mn-ea"/>
                <a:cs typeface="+mn-cs"/>
              </a:rPr>
              <a:t> cannot exceed 4 msg/sec. To solve this issue, first, a workaround is used. A normal device is used in the edge device to send the messages. Then I checked detailed parts in this process. Replace new IoT Hub, use different modules and </a:t>
            </a:r>
            <a:r>
              <a:rPr lang="en-US" sz="1200" kern="1200" dirty="0" err="1">
                <a:solidFill>
                  <a:schemeClr val="tx1"/>
                </a:solidFill>
                <a:effectLst/>
                <a:latin typeface="+mn-lt"/>
                <a:ea typeface="+mn-ea"/>
                <a:cs typeface="+mn-cs"/>
              </a:rPr>
              <a:t>sdks</a:t>
            </a:r>
            <a:r>
              <a:rPr lang="en-US" sz="1200" kern="1200" dirty="0">
                <a:solidFill>
                  <a:schemeClr val="tx1"/>
                </a:solidFill>
                <a:effectLst/>
                <a:latin typeface="+mn-lt"/>
                <a:ea typeface="+mn-ea"/>
                <a:cs typeface="+mn-cs"/>
              </a:rPr>
              <a:t>, compare with normal device and use different hardware. Besides, open an issue about </a:t>
            </a:r>
            <a:r>
              <a:rPr lang="en-US" sz="1200" kern="1200" dirty="0" err="1">
                <a:solidFill>
                  <a:schemeClr val="tx1"/>
                </a:solidFill>
                <a:effectLst/>
                <a:latin typeface="+mn-lt"/>
                <a:ea typeface="+mn-ea"/>
                <a:cs typeface="+mn-cs"/>
              </a:rPr>
              <a:t>edgeHub</a:t>
            </a:r>
            <a:r>
              <a:rPr lang="en-US" sz="1200" kern="1200" dirty="0">
                <a:solidFill>
                  <a:schemeClr val="tx1"/>
                </a:solidFill>
                <a:effectLst/>
                <a:latin typeface="+mn-lt"/>
                <a:ea typeface="+mn-ea"/>
                <a:cs typeface="+mn-cs"/>
              </a:rPr>
              <a:t> to discuss. </a:t>
            </a:r>
          </a:p>
          <a:p>
            <a:r>
              <a:rPr lang="en-US" sz="1200" kern="1200" dirty="0">
                <a:solidFill>
                  <a:schemeClr val="tx1"/>
                </a:solidFill>
                <a:effectLst/>
                <a:latin typeface="+mn-lt"/>
                <a:ea typeface="+mn-ea"/>
                <a:cs typeface="+mn-cs"/>
              </a:rPr>
              <a:t>Another issue is about communication structure in IoT Edge. The communication between modules are controlled by </a:t>
            </a:r>
            <a:r>
              <a:rPr lang="en-US" sz="1200" kern="1200" dirty="0" err="1">
                <a:solidFill>
                  <a:schemeClr val="tx1"/>
                </a:solidFill>
                <a:effectLst/>
                <a:latin typeface="+mn-lt"/>
                <a:ea typeface="+mn-ea"/>
                <a:cs typeface="+mn-cs"/>
              </a:rPr>
              <a:t>edgeHub</a:t>
            </a:r>
            <a:r>
              <a:rPr lang="en-US" sz="1200" kern="1200" dirty="0">
                <a:solidFill>
                  <a:schemeClr val="tx1"/>
                </a:solidFill>
                <a:effectLst/>
                <a:latin typeface="+mn-lt"/>
                <a:ea typeface="+mn-ea"/>
                <a:cs typeface="+mn-cs"/>
              </a:rPr>
              <a:t>. It’s hard to reuse the module in the cloud or other place without </a:t>
            </a:r>
            <a:r>
              <a:rPr lang="en-US" sz="1200" kern="1200" dirty="0" err="1">
                <a:solidFill>
                  <a:schemeClr val="tx1"/>
                </a:solidFill>
                <a:effectLst/>
                <a:latin typeface="+mn-lt"/>
                <a:ea typeface="+mn-ea"/>
                <a:cs typeface="+mn-cs"/>
              </a:rPr>
              <a:t>edgeHub</a:t>
            </a:r>
            <a:r>
              <a:rPr lang="en-US" sz="1200" kern="1200" dirty="0">
                <a:solidFill>
                  <a:schemeClr val="tx1"/>
                </a:solidFill>
                <a:effectLst/>
                <a:latin typeface="+mn-lt"/>
                <a:ea typeface="+mn-ea"/>
                <a:cs typeface="+mn-cs"/>
              </a:rPr>
              <a:t>. Thus, for the feature extraction service, I call the service through http without </a:t>
            </a:r>
            <a:r>
              <a:rPr lang="en-US" sz="1200" kern="1200" dirty="0" err="1">
                <a:solidFill>
                  <a:schemeClr val="tx1"/>
                </a:solidFill>
                <a:effectLst/>
                <a:latin typeface="+mn-lt"/>
                <a:ea typeface="+mn-ea"/>
                <a:cs typeface="+mn-cs"/>
              </a:rPr>
              <a:t>edgeHub</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12</a:t>
            </a:fld>
            <a:endParaRPr lang="en-US"/>
          </a:p>
        </p:txBody>
      </p:sp>
    </p:spTree>
    <p:extLst>
      <p:ext uri="{BB962C8B-B14F-4D97-AF65-F5344CB8AC3E}">
        <p14:creationId xmlns:p14="http://schemas.microsoft.com/office/powerpoint/2010/main" val="344606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the end of this presentation, let’s moving forward. I will continue focusing on the existed issues. To be a sample solution, the installation difficulty should be reduced with azure resources manager template and automated installation scripts. </a:t>
            </a:r>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13</a:t>
            </a:fld>
            <a:endParaRPr lang="en-US"/>
          </a:p>
        </p:txBody>
      </p:sp>
    </p:spTree>
    <p:extLst>
      <p:ext uri="{BB962C8B-B14F-4D97-AF65-F5344CB8AC3E}">
        <p14:creationId xmlns:p14="http://schemas.microsoft.com/office/powerpoint/2010/main" val="1794243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14</a:t>
            </a:fld>
            <a:endParaRPr lang="en-US"/>
          </a:p>
        </p:txBody>
      </p:sp>
    </p:spTree>
    <p:extLst>
      <p:ext uri="{BB962C8B-B14F-4D97-AF65-F5344CB8AC3E}">
        <p14:creationId xmlns:p14="http://schemas.microsoft.com/office/powerpoint/2010/main" val="266380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the background.</a:t>
            </a:r>
          </a:p>
          <a:p>
            <a:r>
              <a:rPr lang="en-US" sz="1200" kern="1200" dirty="0">
                <a:solidFill>
                  <a:schemeClr val="tx1"/>
                </a:solidFill>
                <a:effectLst/>
                <a:latin typeface="+mn-lt"/>
                <a:ea typeface="+mn-ea"/>
                <a:cs typeface="+mn-cs"/>
              </a:rPr>
              <a:t>On the one hand, Azure IoT Edge is an Internet of Things (IoT) service that builds on top of IoT Hub. This service is meant for customers who want to analyze data on devices, a.k.a. "at the edge", instead of in the cloud. Edge device can do the computation locally and save the network resources. It can act as a gateway to do protocol or identity translation.</a:t>
            </a:r>
            <a:endParaRPr lang="en-US" dirty="0"/>
          </a:p>
          <a:p>
            <a:endParaRPr lang="en-US" dirty="0"/>
          </a:p>
          <a:p>
            <a:endParaRPr lang="en-US" dirty="0"/>
          </a:p>
          <a:p>
            <a:r>
              <a:rPr lang="en-US" dirty="0" err="1"/>
              <a:t>a.k.a</a:t>
            </a:r>
            <a:r>
              <a:rPr lang="en-US" dirty="0"/>
              <a:t> as known as</a:t>
            </a:r>
          </a:p>
        </p:txBody>
      </p:sp>
      <p:sp>
        <p:nvSpPr>
          <p:cNvPr id="4" name="Slide Number Placeholder 3"/>
          <p:cNvSpPr>
            <a:spLocks noGrp="1"/>
          </p:cNvSpPr>
          <p:nvPr>
            <p:ph type="sldNum" sz="quarter" idx="5"/>
          </p:nvPr>
        </p:nvSpPr>
        <p:spPr/>
        <p:txBody>
          <a:bodyPr/>
          <a:lstStyle/>
          <a:p>
            <a:fld id="{0FE9819C-1216-43A4-AB55-36B09AF96FED}" type="slidenum">
              <a:rPr lang="en-US" smtClean="0"/>
              <a:t>2</a:t>
            </a:fld>
            <a:endParaRPr lang="en-US"/>
          </a:p>
        </p:txBody>
      </p:sp>
    </p:spTree>
    <p:extLst>
      <p:ext uri="{BB962C8B-B14F-4D97-AF65-F5344CB8AC3E}">
        <p14:creationId xmlns:p14="http://schemas.microsoft.com/office/powerpoint/2010/main" val="367087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 the other hand, it’s a typical example in AI area. Everyone can quickly understand what it is.</a:t>
            </a:r>
          </a:p>
          <a:p>
            <a:r>
              <a:rPr lang="en-US" sz="1200" kern="1200" dirty="0">
                <a:solidFill>
                  <a:schemeClr val="tx1"/>
                </a:solidFill>
                <a:effectLst/>
                <a:latin typeface="+mn-lt"/>
                <a:ea typeface="+mn-ea"/>
                <a:cs typeface="+mn-cs"/>
              </a:rPr>
              <a:t>Here we dive into it a little deeper. For a face recognition system, there are two logic flows, registration and recognition. For both flows, input is an image. Face detection and feature extraction are executed for this image to get a feature vector. In the registration process, the name of the person is another input. This information is registered into the database. In the recognition process, the feature is used to get the name. Here, I use the word “retrieve”. Actually, it’s a loop process. The distances between the input feature and the features in the database will be calculated one by one. And the minimal one is the result.</a:t>
            </a:r>
          </a:p>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3</a:t>
            </a:fld>
            <a:endParaRPr lang="en-US"/>
          </a:p>
        </p:txBody>
      </p:sp>
    </p:spTree>
    <p:extLst>
      <p:ext uri="{BB962C8B-B14F-4D97-AF65-F5344CB8AC3E}">
        <p14:creationId xmlns:p14="http://schemas.microsoft.com/office/powerpoint/2010/main" val="95429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4</a:t>
            </a:fld>
            <a:endParaRPr lang="en-US"/>
          </a:p>
        </p:txBody>
      </p:sp>
    </p:spTree>
    <p:extLst>
      <p:ext uri="{BB962C8B-B14F-4D97-AF65-F5344CB8AC3E}">
        <p14:creationId xmlns:p14="http://schemas.microsoft.com/office/powerpoint/2010/main" val="2564762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Existed sample solution of IoT Edge is easy to try, like a hello world sample. To filter the data or store the data. However, IoT Edge can do more. Besides, in my understanding, the IoT Edge should be more powerful. The purposes of this project. First, to demonstrate the power of IoT Edge in AI area. Second, to build a sample solution related with AI on IoT Edge. I will do the demo now.</a:t>
            </a:r>
          </a:p>
        </p:txBody>
      </p:sp>
      <p:sp>
        <p:nvSpPr>
          <p:cNvPr id="4" name="Slide Number Placeholder 3"/>
          <p:cNvSpPr>
            <a:spLocks noGrp="1"/>
          </p:cNvSpPr>
          <p:nvPr>
            <p:ph type="sldNum" sz="quarter" idx="5"/>
          </p:nvPr>
        </p:nvSpPr>
        <p:spPr/>
        <p:txBody>
          <a:bodyPr/>
          <a:lstStyle/>
          <a:p>
            <a:fld id="{0FE9819C-1216-43A4-AB55-36B09AF96FED}" type="slidenum">
              <a:rPr lang="en-US" smtClean="0"/>
              <a:t>5</a:t>
            </a:fld>
            <a:endParaRPr lang="en-US"/>
          </a:p>
        </p:txBody>
      </p:sp>
    </p:spTree>
    <p:extLst>
      <p:ext uri="{BB962C8B-B14F-4D97-AF65-F5344CB8AC3E}">
        <p14:creationId xmlns:p14="http://schemas.microsoft.com/office/powerpoint/2010/main" val="3232516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for the registration pipeline, the image and the name are sent to the web app through browser. Detection process and feature extraction are applied to the image to get the feature vector. At last, insert this information into the database, which is used for recognition.</a:t>
            </a:r>
          </a:p>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6</a:t>
            </a:fld>
            <a:endParaRPr lang="en-US"/>
          </a:p>
        </p:txBody>
      </p:sp>
    </p:spTree>
    <p:extLst>
      <p:ext uri="{BB962C8B-B14F-4D97-AF65-F5344CB8AC3E}">
        <p14:creationId xmlns:p14="http://schemas.microsoft.com/office/powerpoint/2010/main" val="2738446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Then I will introduce the detailed pipeline about this system. </a:t>
            </a:r>
          </a:p>
          <a:p>
            <a:r>
              <a:rPr lang="en-US" sz="1200" kern="1200" dirty="0">
                <a:solidFill>
                  <a:schemeClr val="tx1"/>
                </a:solidFill>
                <a:effectLst/>
                <a:latin typeface="+mn-lt"/>
                <a:ea typeface="+mn-ea"/>
                <a:cs typeface="+mn-cs"/>
              </a:rPr>
              <a:t>First, recognition pipeline is composed of three parts. The leaf device, edge device and azure cloud. On the leaf device, the images are read from the camera and the face regions are extracted through the detection process. Meanwhile, the UI module is on the leaf device. On the edge device, input are small faces. A recognition logic container and a feature extraction service are built on IoT edge runtime. The recognition logic container receives the message from the </a:t>
            </a:r>
            <a:r>
              <a:rPr lang="en-US" sz="1200" kern="1200" dirty="0" err="1">
                <a:solidFill>
                  <a:schemeClr val="tx1"/>
                </a:solidFill>
                <a:effectLst/>
                <a:latin typeface="+mn-lt"/>
                <a:ea typeface="+mn-ea"/>
                <a:cs typeface="+mn-cs"/>
              </a:rPr>
              <a:t>edgeHub</a:t>
            </a:r>
            <a:r>
              <a:rPr lang="en-US" sz="1200" kern="1200" dirty="0">
                <a:solidFill>
                  <a:schemeClr val="tx1"/>
                </a:solidFill>
                <a:effectLst/>
                <a:latin typeface="+mn-lt"/>
                <a:ea typeface="+mn-ea"/>
                <a:cs typeface="+mn-cs"/>
              </a:rPr>
              <a:t> module and calls the feature extraction service, then sends the feature vector to the IoT hub. On the azure cloud, the IoT hub sends the messages to the Azure function. The azure function traverses the database and output the result to the event hub. At last, the UI module will inquire the messages repeatedly and show the results.</a:t>
            </a:r>
          </a:p>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7</a:t>
            </a:fld>
            <a:endParaRPr lang="en-US"/>
          </a:p>
        </p:txBody>
      </p:sp>
    </p:spTree>
    <p:extLst>
      <p:ext uri="{BB962C8B-B14F-4D97-AF65-F5344CB8AC3E}">
        <p14:creationId xmlns:p14="http://schemas.microsoft.com/office/powerpoint/2010/main" val="975807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8</a:t>
            </a:fld>
            <a:endParaRPr lang="en-US"/>
          </a:p>
        </p:txBody>
      </p:sp>
    </p:spTree>
    <p:extLst>
      <p:ext uri="{BB962C8B-B14F-4D97-AF65-F5344CB8AC3E}">
        <p14:creationId xmlns:p14="http://schemas.microsoft.com/office/powerpoint/2010/main" val="2998077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some reasons behind this structure. Here, I share some of them with you. First, we want to reuse the docker image in both recognition and registration pipelines. Thus, abstract the feature extraction into a single module and build two logic images separately. </a:t>
            </a:r>
          </a:p>
          <a:p>
            <a:r>
              <a:rPr lang="en-US" sz="1200" kern="1200" dirty="0">
                <a:solidFill>
                  <a:schemeClr val="tx1"/>
                </a:solidFill>
                <a:effectLst/>
                <a:latin typeface="+mn-lt"/>
                <a:ea typeface="+mn-ea"/>
                <a:cs typeface="+mn-cs"/>
              </a:rPr>
              <a:t>In the real scenario, there will be a leaf device and the detection process is on the leaf device, and there is an Edge Hub’s limitation of message’s size. Building the detection process on the leaf device can decrease the size of message.  In the consideration of latency, event hub is adopted. Besides, to make the database unique, we use cosmos DB instead of blob storage.</a:t>
            </a:r>
          </a:p>
          <a:p>
            <a:endParaRPr lang="en-US" dirty="0"/>
          </a:p>
        </p:txBody>
      </p:sp>
      <p:sp>
        <p:nvSpPr>
          <p:cNvPr id="4" name="Slide Number Placeholder 3"/>
          <p:cNvSpPr>
            <a:spLocks noGrp="1"/>
          </p:cNvSpPr>
          <p:nvPr>
            <p:ph type="sldNum" sz="quarter" idx="5"/>
          </p:nvPr>
        </p:nvSpPr>
        <p:spPr/>
        <p:txBody>
          <a:bodyPr/>
          <a:lstStyle/>
          <a:p>
            <a:fld id="{0FE9819C-1216-43A4-AB55-36B09AF96FED}" type="slidenum">
              <a:rPr lang="en-US" smtClean="0"/>
              <a:t>10</a:t>
            </a:fld>
            <a:endParaRPr lang="en-US"/>
          </a:p>
        </p:txBody>
      </p:sp>
    </p:spTree>
    <p:extLst>
      <p:ext uri="{BB962C8B-B14F-4D97-AF65-F5344CB8AC3E}">
        <p14:creationId xmlns:p14="http://schemas.microsoft.com/office/powerpoint/2010/main" val="185026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9/30/2018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9/30/2018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Times New Roman" panose="02020603050405020304" pitchFamily="18" charset="0"/>
          <a:ea typeface="+mn-ea"/>
          <a:cs typeface="Times New Roman" panose="02020603050405020304" pitchFamily="18" charset="0"/>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zure/iotedge/issues/4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vscode-azure-iot-toolkit" TargetMode="External"/><Relationship Id="rId2" Type="http://schemas.openxmlformats.org/officeDocument/2006/relationships/hyperlink" Target="https://docs.microsoft.com/en-us/azure/inde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2.svg"/><Relationship Id="rId3" Type="http://schemas.openxmlformats.org/officeDocument/2006/relationships/image" Target="../media/image6.png"/><Relationship Id="rId7" Type="http://schemas.openxmlformats.org/officeDocument/2006/relationships/image" Target="../media/image11.png"/><Relationship Id="rId12" Type="http://schemas.openxmlformats.org/officeDocument/2006/relationships/image" Target="../media/image21.png"/><Relationship Id="rId2" Type="http://schemas.openxmlformats.org/officeDocument/2006/relationships/image" Target="../media/image9.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36.svg"/><Relationship Id="rId5" Type="http://schemas.openxmlformats.org/officeDocument/2006/relationships/image" Target="../media/image16.png"/><Relationship Id="rId15" Type="http://schemas.openxmlformats.org/officeDocument/2006/relationships/image" Target="../media/image23.png"/><Relationship Id="rId10" Type="http://schemas.openxmlformats.org/officeDocument/2006/relationships/image" Target="../media/image35.png"/><Relationship Id="rId4" Type="http://schemas.openxmlformats.org/officeDocument/2006/relationships/image" Target="../media/image7.svg"/><Relationship Id="rId9" Type="http://schemas.openxmlformats.org/officeDocument/2006/relationships/image" Target="../media/image34.svg"/><Relationship Id="rId1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13.sv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2.png"/><Relationship Id="rId5" Type="http://schemas.openxmlformats.org/officeDocument/2006/relationships/image" Target="../media/image16.png"/><Relationship Id="rId15" Type="http://schemas.openxmlformats.org/officeDocument/2006/relationships/image" Target="../media/image8.png"/><Relationship Id="rId10" Type="http://schemas.openxmlformats.org/officeDocument/2006/relationships/image" Target="../media/image20.svg"/><Relationship Id="rId4" Type="http://schemas.openxmlformats.org/officeDocument/2006/relationships/image" Target="../media/image7.svg"/><Relationship Id="rId9" Type="http://schemas.openxmlformats.org/officeDocument/2006/relationships/image" Target="../media/image19.png"/><Relationship Id="rId1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18" Type="http://schemas.openxmlformats.org/officeDocument/2006/relationships/image" Target="../media/image13.svg"/><Relationship Id="rId3" Type="http://schemas.openxmlformats.org/officeDocument/2006/relationships/image" Target="../media/image7.svg"/><Relationship Id="rId21" Type="http://schemas.openxmlformats.org/officeDocument/2006/relationships/image" Target="../media/image4.png"/><Relationship Id="rId7" Type="http://schemas.openxmlformats.org/officeDocument/2006/relationships/image" Target="../media/image11.png"/><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image" Target="../media/image6.png"/><Relationship Id="rId16" Type="http://schemas.openxmlformats.org/officeDocument/2006/relationships/image" Target="../media/image10.png"/><Relationship Id="rId20"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2.svg"/><Relationship Id="rId5" Type="http://schemas.openxmlformats.org/officeDocument/2006/relationships/image" Target="../media/image17.svg"/><Relationship Id="rId15" Type="http://schemas.openxmlformats.org/officeDocument/2006/relationships/image" Target="../media/image9.png"/><Relationship Id="rId10" Type="http://schemas.openxmlformats.org/officeDocument/2006/relationships/image" Target="../media/image21.png"/><Relationship Id="rId19"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0.svg"/><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8.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sv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7.svg"/><Relationship Id="rId12" Type="http://schemas.openxmlformats.org/officeDocument/2006/relationships/image" Target="../media/image12.png"/><Relationship Id="rId17"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0.svg"/><Relationship Id="rId5" Type="http://schemas.openxmlformats.org/officeDocument/2006/relationships/image" Target="../media/image7.svg"/><Relationship Id="rId15" Type="http://schemas.openxmlformats.org/officeDocument/2006/relationships/image" Target="../media/image22.svg"/><Relationship Id="rId10" Type="http://schemas.openxmlformats.org/officeDocument/2006/relationships/image" Target="../media/image19.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VIDIA/nvidia-docker/wiki/Frequently-Asked-Questions#platform-suppor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solidFill>
                  <a:schemeClr val="tx1"/>
                </a:solidFill>
              </a:rPr>
              <a:t>Face Recognition based on IoT Edge</a:t>
            </a:r>
          </a:p>
        </p:txBody>
      </p:sp>
      <p:sp>
        <p:nvSpPr>
          <p:cNvPr id="3" name="Subtitle 2"/>
          <p:cNvSpPr>
            <a:spLocks noGrp="1"/>
          </p:cNvSpPr>
          <p:nvPr>
            <p:ph type="subTitle" idx="1"/>
          </p:nvPr>
        </p:nvSpPr>
        <p:spPr>
          <a:xfrm>
            <a:off x="810001" y="5280846"/>
            <a:ext cx="10572000" cy="1839282"/>
          </a:xfrm>
        </p:spPr>
        <p:txBody>
          <a:bodyPr>
            <a:normAutofit/>
          </a:bodyPr>
          <a:lstStyle/>
          <a:p>
            <a:r>
              <a:rPr lang="en-US" dirty="0"/>
              <a:t>Fan Qiu     IoT Edge Tooling Team</a:t>
            </a:r>
          </a:p>
          <a:p>
            <a:r>
              <a:rPr lang="en-US" dirty="0"/>
              <a:t>Manager:   Xinyi Zhang</a:t>
            </a:r>
          </a:p>
          <a:p>
            <a:r>
              <a:rPr lang="en-US" dirty="0"/>
              <a:t>Mentor:     Zhiqing Qiu</a:t>
            </a:r>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D5EF40-8386-49D5-8179-B047A62B0F93}"/>
              </a:ext>
            </a:extLst>
          </p:cNvPr>
          <p:cNvSpPr>
            <a:spLocks noGrp="1"/>
          </p:cNvSpPr>
          <p:nvPr>
            <p:ph type="title"/>
          </p:nvPr>
        </p:nvSpPr>
        <p:spPr>
          <a:xfrm>
            <a:off x="810000" y="447188"/>
            <a:ext cx="10571998" cy="970450"/>
          </a:xfrm>
        </p:spPr>
        <p:txBody>
          <a:bodyPr>
            <a:normAutofit/>
          </a:bodyPr>
          <a:lstStyle/>
          <a:p>
            <a:r>
              <a:rPr lang="en-US" dirty="0">
                <a:solidFill>
                  <a:schemeClr val="tx1"/>
                </a:solidFill>
              </a:rPr>
              <a:t>Design Process</a:t>
            </a:r>
          </a:p>
        </p:txBody>
      </p:sp>
      <p:sp>
        <p:nvSpPr>
          <p:cNvPr id="4" name="Content Placeholder 3">
            <a:extLst>
              <a:ext uri="{FF2B5EF4-FFF2-40B4-BE49-F238E27FC236}">
                <a16:creationId xmlns:a16="http://schemas.microsoft.com/office/drawing/2014/main" id="{667B50E9-E6DE-4410-AF79-0E193861C163}"/>
              </a:ext>
            </a:extLst>
          </p:cNvPr>
          <p:cNvSpPr>
            <a:spLocks noGrp="1"/>
          </p:cNvSpPr>
          <p:nvPr>
            <p:ph idx="1"/>
          </p:nvPr>
        </p:nvSpPr>
        <p:spPr>
          <a:xfrm>
            <a:off x="818713" y="2413000"/>
            <a:ext cx="3835583" cy="3878072"/>
          </a:xfrm>
        </p:spPr>
        <p:txBody>
          <a:bodyPr>
            <a:normAutofit/>
          </a:bodyPr>
          <a:lstStyle/>
          <a:p>
            <a:pPr>
              <a:lnSpc>
                <a:spcPct val="90000"/>
              </a:lnSpc>
            </a:pPr>
            <a:r>
              <a:rPr lang="en-US" b="1" dirty="0"/>
              <a:t>Third version</a:t>
            </a:r>
          </a:p>
          <a:p>
            <a:pPr lvl="1">
              <a:lnSpc>
                <a:spcPct val="90000"/>
              </a:lnSpc>
            </a:pPr>
            <a:r>
              <a:rPr lang="en-US" dirty="0"/>
              <a:t>Registration process is based on Web App</a:t>
            </a:r>
          </a:p>
          <a:p>
            <a:pPr lvl="1">
              <a:lnSpc>
                <a:spcPct val="90000"/>
              </a:lnSpc>
            </a:pPr>
            <a:r>
              <a:rPr lang="en-US" dirty="0"/>
              <a:t>Current version</a:t>
            </a:r>
          </a:p>
          <a:p>
            <a:pPr>
              <a:lnSpc>
                <a:spcPct val="90000"/>
              </a:lnSpc>
            </a:pPr>
            <a:r>
              <a:rPr lang="en-US" b="1" dirty="0"/>
              <a:t>Problem</a:t>
            </a:r>
            <a:endParaRPr lang="en-US" altLang="zh-CN" dirty="0"/>
          </a:p>
          <a:p>
            <a:pPr lvl="1">
              <a:lnSpc>
                <a:spcPct val="90000"/>
              </a:lnSpc>
            </a:pPr>
            <a:r>
              <a:rPr lang="en-US" altLang="zh-CN" dirty="0"/>
              <a:t>Strong coupling between customer modules and Edge runtime decreases the portability.</a:t>
            </a:r>
            <a:endParaRPr lang="en-US" dirty="0"/>
          </a:p>
          <a:p>
            <a:pPr>
              <a:lnSpc>
                <a:spcPct val="90000"/>
              </a:lnSpc>
            </a:pPr>
            <a:r>
              <a:rPr lang="en-US" b="1" dirty="0"/>
              <a:t>To improve</a:t>
            </a:r>
          </a:p>
          <a:p>
            <a:pPr lvl="1">
              <a:lnSpc>
                <a:spcPct val="90000"/>
              </a:lnSpc>
            </a:pPr>
            <a:r>
              <a:rPr lang="en-US" dirty="0"/>
              <a:t>Reduce the code dependency of detection process</a:t>
            </a:r>
          </a:p>
        </p:txBody>
      </p:sp>
      <p:pic>
        <p:nvPicPr>
          <p:cNvPr id="5" name="Picture 4">
            <a:extLst>
              <a:ext uri="{FF2B5EF4-FFF2-40B4-BE49-F238E27FC236}">
                <a16:creationId xmlns:a16="http://schemas.microsoft.com/office/drawing/2014/main" id="{203E811B-667C-4F5C-B87C-01D64FFE5E2E}"/>
              </a:ext>
            </a:extLst>
          </p:cNvPr>
          <p:cNvPicPr>
            <a:picLocks noChangeAspect="1"/>
          </p:cNvPicPr>
          <p:nvPr/>
        </p:nvPicPr>
        <p:blipFill>
          <a:blip r:embed="rId3"/>
          <a:stretch>
            <a:fillRect/>
          </a:stretch>
        </p:blipFill>
        <p:spPr>
          <a:xfrm>
            <a:off x="4654296" y="1823441"/>
            <a:ext cx="7272822" cy="481131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697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55C0-6FBA-4766-B747-ECD107F35806}"/>
              </a:ext>
            </a:extLst>
          </p:cNvPr>
          <p:cNvSpPr>
            <a:spLocks noGrp="1"/>
          </p:cNvSpPr>
          <p:nvPr>
            <p:ph type="title"/>
          </p:nvPr>
        </p:nvSpPr>
        <p:spPr>
          <a:xfrm>
            <a:off x="810000" y="447188"/>
            <a:ext cx="10571998" cy="970450"/>
          </a:xfrm>
        </p:spPr>
        <p:txBody>
          <a:bodyPr/>
          <a:lstStyle/>
          <a:p>
            <a:r>
              <a:rPr lang="en-US" dirty="0"/>
              <a:t>Feedbacks</a:t>
            </a:r>
          </a:p>
        </p:txBody>
      </p:sp>
      <p:sp>
        <p:nvSpPr>
          <p:cNvPr id="3" name="Content Placeholder 2">
            <a:extLst>
              <a:ext uri="{FF2B5EF4-FFF2-40B4-BE49-F238E27FC236}">
                <a16:creationId xmlns:a16="http://schemas.microsoft.com/office/drawing/2014/main" id="{B3365BDF-2B23-44F2-A876-73913CF49FFE}"/>
              </a:ext>
            </a:extLst>
          </p:cNvPr>
          <p:cNvSpPr>
            <a:spLocks noGrp="1"/>
          </p:cNvSpPr>
          <p:nvPr>
            <p:ph idx="1"/>
          </p:nvPr>
        </p:nvSpPr>
        <p:spPr>
          <a:xfrm>
            <a:off x="810000" y="2149135"/>
            <a:ext cx="6678694" cy="4708865"/>
          </a:xfrm>
        </p:spPr>
        <p:txBody>
          <a:bodyPr/>
          <a:lstStyle/>
          <a:p>
            <a:r>
              <a:rPr lang="en-US" dirty="0"/>
              <a:t>Communication structure in IoT Edge can be improved</a:t>
            </a:r>
          </a:p>
          <a:p>
            <a:pPr lvl="1"/>
            <a:r>
              <a:rPr lang="en-US" dirty="0"/>
              <a:t>Using Edge Hub as a message broker keeps modules independent from each other</a:t>
            </a:r>
          </a:p>
          <a:p>
            <a:pPr lvl="1"/>
            <a:r>
              <a:rPr lang="en-US" dirty="0"/>
              <a:t>It’s hard to reuse the module in other place without Edge Hub</a:t>
            </a:r>
          </a:p>
          <a:p>
            <a:pPr lvl="1"/>
            <a:r>
              <a:rPr lang="en-US" altLang="zh-CN" dirty="0"/>
              <a:t>Feature extraction service is called through HTTP without Edge Hub</a:t>
            </a:r>
            <a:endParaRPr lang="en-US" dirty="0"/>
          </a:p>
          <a:p>
            <a:r>
              <a:rPr lang="en-US" dirty="0"/>
              <a:t>GPU and Docker are only compatible in Linux platform now</a:t>
            </a:r>
          </a:p>
          <a:p>
            <a:r>
              <a:rPr lang="en-US" dirty="0"/>
              <a:t>Message-based communication has limitation</a:t>
            </a:r>
          </a:p>
          <a:p>
            <a:pPr lvl="1"/>
            <a:r>
              <a:rPr lang="en-US" dirty="0"/>
              <a:t>Message’s size(maximum is 256K)</a:t>
            </a:r>
          </a:p>
          <a:p>
            <a:pPr lvl="1"/>
            <a:r>
              <a:rPr lang="en-US" dirty="0"/>
              <a:t>Stream-based protocol(</a:t>
            </a:r>
            <a:r>
              <a:rPr lang="en-US" dirty="0" err="1"/>
              <a:t>rtsp</a:t>
            </a:r>
            <a:r>
              <a:rPr lang="en-US" dirty="0"/>
              <a:t>)</a:t>
            </a:r>
          </a:p>
          <a:p>
            <a:r>
              <a:rPr lang="en-US" dirty="0"/>
              <a:t>Local debugger is a good tool</a:t>
            </a:r>
          </a:p>
          <a:p>
            <a:pPr lvl="1"/>
            <a:r>
              <a:rPr lang="en-US" dirty="0"/>
              <a:t>Supports more languages</a:t>
            </a:r>
          </a:p>
        </p:txBody>
      </p:sp>
      <p:pic>
        <p:nvPicPr>
          <p:cNvPr id="4" name="图片 3">
            <a:extLst>
              <a:ext uri="{FF2B5EF4-FFF2-40B4-BE49-F238E27FC236}">
                <a16:creationId xmlns:a16="http://schemas.microsoft.com/office/drawing/2014/main" id="{68E38FA6-17BA-492B-B470-95607C179878}"/>
              </a:ext>
            </a:extLst>
          </p:cNvPr>
          <p:cNvPicPr>
            <a:picLocks noChangeAspect="1"/>
          </p:cNvPicPr>
          <p:nvPr/>
        </p:nvPicPr>
        <p:blipFill rotWithShape="1">
          <a:blip r:embed="rId2">
            <a:extLst>
              <a:ext uri="{28A0092B-C50C-407E-A947-70E740481C1C}">
                <a14:useLocalDpi xmlns:a14="http://schemas.microsoft.com/office/drawing/2010/main" val="0"/>
              </a:ext>
            </a:extLst>
          </a:blip>
          <a:srcRect r="32234"/>
          <a:stretch/>
        </p:blipFill>
        <p:spPr>
          <a:xfrm>
            <a:off x="7497406" y="932413"/>
            <a:ext cx="3863596" cy="2249502"/>
          </a:xfrm>
          <a:prstGeom prst="rect">
            <a:avLst/>
          </a:prstGeom>
        </p:spPr>
      </p:pic>
      <p:pic>
        <p:nvPicPr>
          <p:cNvPr id="48" name="Picture 47">
            <a:extLst>
              <a:ext uri="{FF2B5EF4-FFF2-40B4-BE49-F238E27FC236}">
                <a16:creationId xmlns:a16="http://schemas.microsoft.com/office/drawing/2014/main" id="{8EF68B26-0C02-4D02-8092-4C28DF8A725E}"/>
              </a:ext>
            </a:extLst>
          </p:cNvPr>
          <p:cNvPicPr>
            <a:picLocks noChangeAspect="1"/>
          </p:cNvPicPr>
          <p:nvPr/>
        </p:nvPicPr>
        <p:blipFill>
          <a:blip r:embed="rId3"/>
          <a:stretch>
            <a:fillRect/>
          </a:stretch>
        </p:blipFill>
        <p:spPr>
          <a:xfrm>
            <a:off x="6956309" y="3283524"/>
            <a:ext cx="4966785" cy="3282727"/>
          </a:xfrm>
          <a:prstGeom prst="rect">
            <a:avLst/>
          </a:prstGeom>
        </p:spPr>
      </p:pic>
    </p:spTree>
    <p:extLst>
      <p:ext uri="{BB962C8B-B14F-4D97-AF65-F5344CB8AC3E}">
        <p14:creationId xmlns:p14="http://schemas.microsoft.com/office/powerpoint/2010/main" val="361810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A646-D853-4EE4-869C-3B1E9BE645D1}"/>
              </a:ext>
            </a:extLst>
          </p:cNvPr>
          <p:cNvSpPr>
            <a:spLocks noGrp="1"/>
          </p:cNvSpPr>
          <p:nvPr>
            <p:ph type="title"/>
          </p:nvPr>
        </p:nvSpPr>
        <p:spPr/>
        <p:txBody>
          <a:bodyPr/>
          <a:lstStyle/>
          <a:p>
            <a:r>
              <a:rPr lang="en-US" dirty="0">
                <a:solidFill>
                  <a:schemeClr val="tx1"/>
                </a:solidFill>
              </a:rPr>
              <a:t>Challenge</a:t>
            </a:r>
          </a:p>
        </p:txBody>
      </p:sp>
      <p:sp>
        <p:nvSpPr>
          <p:cNvPr id="3" name="Content Placeholder 2">
            <a:extLst>
              <a:ext uri="{FF2B5EF4-FFF2-40B4-BE49-F238E27FC236}">
                <a16:creationId xmlns:a16="http://schemas.microsoft.com/office/drawing/2014/main" id="{5CA2BBAD-7C41-45E6-9E6D-DD5DC46695A0}"/>
              </a:ext>
            </a:extLst>
          </p:cNvPr>
          <p:cNvSpPr>
            <a:spLocks noGrp="1"/>
          </p:cNvSpPr>
          <p:nvPr>
            <p:ph idx="1"/>
          </p:nvPr>
        </p:nvSpPr>
        <p:spPr>
          <a:xfrm>
            <a:off x="810000" y="1917486"/>
            <a:ext cx="10571998" cy="4529495"/>
          </a:xfrm>
        </p:spPr>
        <p:txBody>
          <a:bodyPr/>
          <a:lstStyle/>
          <a:p>
            <a:r>
              <a:rPr lang="en-US" dirty="0"/>
              <a:t>Latency in Edge Hub</a:t>
            </a:r>
          </a:p>
          <a:p>
            <a:pPr lvl="1"/>
            <a:r>
              <a:rPr lang="en-US" dirty="0"/>
              <a:t>Use a workaround</a:t>
            </a:r>
          </a:p>
          <a:p>
            <a:pPr lvl="1"/>
            <a:r>
              <a:rPr lang="en-US" dirty="0"/>
              <a:t>Check the details</a:t>
            </a:r>
          </a:p>
          <a:p>
            <a:pPr lvl="2"/>
            <a:r>
              <a:rPr lang="en-US" dirty="0"/>
              <a:t>IoT Hub, customer modules, SDKs, comparison with normal device, sizes of message and hardware</a:t>
            </a:r>
          </a:p>
          <a:p>
            <a:pPr lvl="1"/>
            <a:r>
              <a:rPr lang="en-US" dirty="0"/>
              <a:t>Open an </a:t>
            </a:r>
            <a:r>
              <a:rPr lang="en-US" dirty="0">
                <a:hlinkClick r:id="rId3">
                  <a:extLst>
                    <a:ext uri="{A12FA001-AC4F-418D-AE19-62706E023703}">
                      <ahyp:hlinkClr xmlns:ahyp="http://schemas.microsoft.com/office/drawing/2018/hyperlinkcolor" val="tx"/>
                    </a:ext>
                  </a:extLst>
                </a:hlinkClick>
              </a:rPr>
              <a:t>issue</a:t>
            </a:r>
            <a:r>
              <a:rPr lang="en-US" dirty="0"/>
              <a:t> to discuss</a:t>
            </a:r>
          </a:p>
        </p:txBody>
      </p:sp>
      <p:grpSp>
        <p:nvGrpSpPr>
          <p:cNvPr id="6" name="Group 5">
            <a:extLst>
              <a:ext uri="{FF2B5EF4-FFF2-40B4-BE49-F238E27FC236}">
                <a16:creationId xmlns:a16="http://schemas.microsoft.com/office/drawing/2014/main" id="{82E6FDE4-E766-4C2F-B88A-0AB3EC5041E3}"/>
              </a:ext>
            </a:extLst>
          </p:cNvPr>
          <p:cNvGrpSpPr/>
          <p:nvPr/>
        </p:nvGrpSpPr>
        <p:grpSpPr>
          <a:xfrm>
            <a:off x="5845534" y="2625503"/>
            <a:ext cx="4248106" cy="1606994"/>
            <a:chOff x="5760190" y="2263549"/>
            <a:chExt cx="4248106" cy="1606994"/>
          </a:xfrm>
        </p:grpSpPr>
        <p:pic>
          <p:nvPicPr>
            <p:cNvPr id="4" name="Picture 3">
              <a:extLst>
                <a:ext uri="{FF2B5EF4-FFF2-40B4-BE49-F238E27FC236}">
                  <a16:creationId xmlns:a16="http://schemas.microsoft.com/office/drawing/2014/main" id="{016072D1-C322-454C-BD3F-FD55694C10DB}"/>
                </a:ext>
              </a:extLst>
            </p:cNvPr>
            <p:cNvPicPr>
              <a:picLocks noChangeAspect="1"/>
            </p:cNvPicPr>
            <p:nvPr/>
          </p:nvPicPr>
          <p:blipFill rotWithShape="1">
            <a:blip r:embed="rId4"/>
            <a:srcRect l="29569" t="66755" r="17780" b="3230"/>
            <a:stretch/>
          </p:blipFill>
          <p:spPr>
            <a:xfrm>
              <a:off x="5760190" y="2263549"/>
              <a:ext cx="4248106" cy="1606994"/>
            </a:xfrm>
            <a:prstGeom prst="rect">
              <a:avLst/>
            </a:prstGeom>
          </p:spPr>
        </p:pic>
        <p:sp>
          <p:nvSpPr>
            <p:cNvPr id="5" name="Rectangle 4">
              <a:extLst>
                <a:ext uri="{FF2B5EF4-FFF2-40B4-BE49-F238E27FC236}">
                  <a16:creationId xmlns:a16="http://schemas.microsoft.com/office/drawing/2014/main" id="{B666F430-B0A9-4EFC-B028-71EF7EF82290}"/>
                </a:ext>
              </a:extLst>
            </p:cNvPr>
            <p:cNvSpPr/>
            <p:nvPr/>
          </p:nvSpPr>
          <p:spPr>
            <a:xfrm>
              <a:off x="7632192" y="2389632"/>
              <a:ext cx="1414272" cy="128016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BD0C3E29-18BA-4D56-9FD4-B9C8C12A8C61}"/>
              </a:ext>
            </a:extLst>
          </p:cNvPr>
          <p:cNvSpPr txBox="1"/>
          <p:nvPr/>
        </p:nvSpPr>
        <p:spPr>
          <a:xfrm>
            <a:off x="7378923" y="1979172"/>
            <a:ext cx="230428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Speed limitation from Edge Hub to IoT Hub</a:t>
            </a:r>
          </a:p>
        </p:txBody>
      </p:sp>
    </p:spTree>
    <p:extLst>
      <p:ext uri="{BB962C8B-B14F-4D97-AF65-F5344CB8AC3E}">
        <p14:creationId xmlns:p14="http://schemas.microsoft.com/office/powerpoint/2010/main" val="42646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EBAD-B25C-45D4-A03F-65A0144789E7}"/>
              </a:ext>
            </a:extLst>
          </p:cNvPr>
          <p:cNvSpPr>
            <a:spLocks noGrp="1"/>
          </p:cNvSpPr>
          <p:nvPr>
            <p:ph type="title"/>
          </p:nvPr>
        </p:nvSpPr>
        <p:spPr>
          <a:xfrm>
            <a:off x="810000" y="447188"/>
            <a:ext cx="10571998" cy="970450"/>
          </a:xfrm>
        </p:spPr>
        <p:txBody>
          <a:bodyPr/>
          <a:lstStyle/>
          <a:p>
            <a:r>
              <a:rPr lang="en-US" dirty="0"/>
              <a:t>Moving Forward</a:t>
            </a:r>
          </a:p>
        </p:txBody>
      </p:sp>
      <p:sp>
        <p:nvSpPr>
          <p:cNvPr id="3" name="Content Placeholder 2">
            <a:extLst>
              <a:ext uri="{FF2B5EF4-FFF2-40B4-BE49-F238E27FC236}">
                <a16:creationId xmlns:a16="http://schemas.microsoft.com/office/drawing/2014/main" id="{9515454A-77D0-4E24-9ACE-1E1B0CECDBE2}"/>
              </a:ext>
            </a:extLst>
          </p:cNvPr>
          <p:cNvSpPr>
            <a:spLocks noGrp="1"/>
          </p:cNvSpPr>
          <p:nvPr>
            <p:ph idx="1"/>
          </p:nvPr>
        </p:nvSpPr>
        <p:spPr>
          <a:xfrm>
            <a:off x="818712" y="2222287"/>
            <a:ext cx="10554574" cy="3636511"/>
          </a:xfrm>
        </p:spPr>
        <p:txBody>
          <a:bodyPr/>
          <a:lstStyle/>
          <a:p>
            <a:r>
              <a:rPr lang="en-US" dirty="0"/>
              <a:t>Existed issues</a:t>
            </a:r>
          </a:p>
          <a:p>
            <a:r>
              <a:rPr lang="en-US" dirty="0"/>
              <a:t>To be a sample solution</a:t>
            </a:r>
          </a:p>
          <a:p>
            <a:pPr lvl="1"/>
            <a:r>
              <a:rPr lang="en-US" dirty="0"/>
              <a:t>Azure resources manager template</a:t>
            </a:r>
          </a:p>
          <a:p>
            <a:pPr lvl="1"/>
            <a:r>
              <a:rPr lang="en-US" dirty="0"/>
              <a:t>Automated installation script</a:t>
            </a:r>
          </a:p>
        </p:txBody>
      </p:sp>
      <p:grpSp>
        <p:nvGrpSpPr>
          <p:cNvPr id="4" name="Group 3">
            <a:extLst>
              <a:ext uri="{FF2B5EF4-FFF2-40B4-BE49-F238E27FC236}">
                <a16:creationId xmlns:a16="http://schemas.microsoft.com/office/drawing/2014/main" id="{4F087D3F-40BE-4924-B42D-A924CFDB0767}"/>
              </a:ext>
            </a:extLst>
          </p:cNvPr>
          <p:cNvGrpSpPr/>
          <p:nvPr/>
        </p:nvGrpSpPr>
        <p:grpSpPr>
          <a:xfrm>
            <a:off x="3602632" y="2368591"/>
            <a:ext cx="4986734" cy="4176122"/>
            <a:chOff x="3645409" y="2136943"/>
            <a:chExt cx="4986734" cy="4176122"/>
          </a:xfrm>
        </p:grpSpPr>
        <p:pic>
          <p:nvPicPr>
            <p:cNvPr id="5" name="Picture 4">
              <a:extLst>
                <a:ext uri="{FF2B5EF4-FFF2-40B4-BE49-F238E27FC236}">
                  <a16:creationId xmlns:a16="http://schemas.microsoft.com/office/drawing/2014/main" id="{A586360B-22E8-47C1-B88A-2C632A01DD8F}"/>
                </a:ext>
              </a:extLst>
            </p:cNvPr>
            <p:cNvPicPr>
              <a:picLocks noChangeAspect="1"/>
            </p:cNvPicPr>
            <p:nvPr/>
          </p:nvPicPr>
          <p:blipFill>
            <a:blip r:embed="rId3"/>
            <a:stretch>
              <a:fillRect/>
            </a:stretch>
          </p:blipFill>
          <p:spPr>
            <a:xfrm>
              <a:off x="6242304" y="2136943"/>
              <a:ext cx="2389839" cy="4176122"/>
            </a:xfrm>
            <a:prstGeom prst="rect">
              <a:avLst/>
            </a:prstGeom>
          </p:spPr>
        </p:pic>
        <p:cxnSp>
          <p:nvCxnSpPr>
            <p:cNvPr id="8" name="Straight Arrow Connector 7">
              <a:extLst>
                <a:ext uri="{FF2B5EF4-FFF2-40B4-BE49-F238E27FC236}">
                  <a16:creationId xmlns:a16="http://schemas.microsoft.com/office/drawing/2014/main" id="{893C0115-B7AB-4FA7-A047-07BF6A6D3959}"/>
                </a:ext>
              </a:extLst>
            </p:cNvPr>
            <p:cNvCxnSpPr>
              <a:cxnSpLocks/>
              <a:endCxn id="5" idx="1"/>
            </p:cNvCxnSpPr>
            <p:nvPr/>
          </p:nvCxnSpPr>
          <p:spPr>
            <a:xfrm>
              <a:off x="3645409" y="3697700"/>
              <a:ext cx="2596895" cy="5273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45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AB7AF4-3CEC-4D57-A840-2C24F9E6EF46}"/>
              </a:ext>
            </a:extLst>
          </p:cNvPr>
          <p:cNvSpPr>
            <a:spLocks noGrp="1"/>
          </p:cNvSpPr>
          <p:nvPr>
            <p:ph type="title"/>
          </p:nvPr>
        </p:nvSpPr>
        <p:spPr/>
        <p:txBody>
          <a:bodyPr/>
          <a:lstStyle/>
          <a:p>
            <a:r>
              <a:rPr lang="en-US" dirty="0"/>
              <a:t>Q &amp; A</a:t>
            </a:r>
          </a:p>
        </p:txBody>
      </p:sp>
      <p:sp>
        <p:nvSpPr>
          <p:cNvPr id="5" name="Text Placeholder 4">
            <a:extLst>
              <a:ext uri="{FF2B5EF4-FFF2-40B4-BE49-F238E27FC236}">
                <a16:creationId xmlns:a16="http://schemas.microsoft.com/office/drawing/2014/main" id="{BE94D3AB-802A-4DF2-A6B0-52124EB90F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8646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Reference</a:t>
            </a:r>
            <a:endParaRPr lang="zh-CN" altLang="en-US" dirty="0"/>
          </a:p>
        </p:txBody>
      </p:sp>
      <p:sp>
        <p:nvSpPr>
          <p:cNvPr id="5" name="内容占位符 4"/>
          <p:cNvSpPr>
            <a:spLocks noGrp="1"/>
          </p:cNvSpPr>
          <p:nvPr>
            <p:ph idx="1"/>
          </p:nvPr>
        </p:nvSpPr>
        <p:spPr/>
        <p:txBody>
          <a:bodyPr/>
          <a:lstStyle/>
          <a:p>
            <a:r>
              <a:rPr lang="en-US" altLang="zh-CN" dirty="0">
                <a:hlinkClick r:id="rId2"/>
              </a:rPr>
              <a:t>https://docs.microsoft.com/en-us/azure/index</a:t>
            </a:r>
            <a:r>
              <a:rPr lang="en-US" altLang="zh-CN" dirty="0"/>
              <a:t> Azure Documents</a:t>
            </a:r>
          </a:p>
          <a:p>
            <a:r>
              <a:rPr lang="en-US" altLang="zh-CN" dirty="0">
                <a:hlinkClick r:id="rId3"/>
              </a:rPr>
              <a:t>https://github.com/Microsoft/vscode-azure-iot-toolkit</a:t>
            </a:r>
            <a:r>
              <a:rPr lang="en-US" altLang="zh-CN" dirty="0"/>
              <a:t> </a:t>
            </a:r>
            <a:r>
              <a:rPr lang="en-US" altLang="zh-CN" dirty="0" err="1"/>
              <a:t>VScode</a:t>
            </a:r>
            <a:r>
              <a:rPr lang="en-US" altLang="zh-CN" dirty="0"/>
              <a:t>-Azure-</a:t>
            </a:r>
            <a:r>
              <a:rPr lang="en-US" altLang="zh-CN" dirty="0" err="1"/>
              <a:t>IoT</a:t>
            </a:r>
            <a:r>
              <a:rPr lang="en-US" altLang="zh-CN" dirty="0"/>
              <a:t>-Toolkit</a:t>
            </a:r>
          </a:p>
          <a:p>
            <a:endParaRPr lang="zh-CN" altLang="en-US" dirty="0"/>
          </a:p>
        </p:txBody>
      </p:sp>
    </p:spTree>
    <p:extLst>
      <p:ext uri="{BB962C8B-B14F-4D97-AF65-F5344CB8AC3E}">
        <p14:creationId xmlns:p14="http://schemas.microsoft.com/office/powerpoint/2010/main" val="212620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4A95-C969-4136-9491-1A4C4CE805C9}"/>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768187A4-4D86-44C5-88B3-3E30148265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0536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073963B-1C8D-4B12-87B3-ADCA885A6BA5}"/>
              </a:ext>
            </a:extLst>
          </p:cNvPr>
          <p:cNvGrpSpPr/>
          <p:nvPr/>
        </p:nvGrpSpPr>
        <p:grpSpPr>
          <a:xfrm>
            <a:off x="973319" y="2527230"/>
            <a:ext cx="10114652" cy="2988369"/>
            <a:chOff x="973319" y="2527230"/>
            <a:chExt cx="10114652" cy="2988369"/>
          </a:xfrm>
        </p:grpSpPr>
        <p:pic>
          <p:nvPicPr>
            <p:cNvPr id="29" name="Picture 28">
              <a:extLst>
                <a:ext uri="{FF2B5EF4-FFF2-40B4-BE49-F238E27FC236}">
                  <a16:creationId xmlns:a16="http://schemas.microsoft.com/office/drawing/2014/main" id="{4CE299EA-F52B-43AD-9C09-4319C8404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19" y="2527230"/>
              <a:ext cx="2393030" cy="2988369"/>
            </a:xfrm>
            <a:prstGeom prst="rect">
              <a:avLst/>
            </a:prstGeom>
          </p:spPr>
        </p:pic>
        <p:sp>
          <p:nvSpPr>
            <p:cNvPr id="30" name="Rectangle 29">
              <a:extLst>
                <a:ext uri="{FF2B5EF4-FFF2-40B4-BE49-F238E27FC236}">
                  <a16:creationId xmlns:a16="http://schemas.microsoft.com/office/drawing/2014/main" id="{46A1FD97-1B18-4A40-AECC-93A15ADE18DD}"/>
                </a:ext>
              </a:extLst>
            </p:cNvPr>
            <p:cNvSpPr/>
            <p:nvPr/>
          </p:nvSpPr>
          <p:spPr>
            <a:xfrm>
              <a:off x="1848992" y="2608511"/>
              <a:ext cx="650241" cy="934720"/>
            </a:xfrm>
            <a:prstGeom prst="rect">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1" name="Picture 30">
              <a:extLst>
                <a:ext uri="{FF2B5EF4-FFF2-40B4-BE49-F238E27FC236}">
                  <a16:creationId xmlns:a16="http://schemas.microsoft.com/office/drawing/2014/main" id="{89837FAC-E414-4A23-8E26-8EC9F45C00B8}"/>
                </a:ext>
              </a:extLst>
            </p:cNvPr>
            <p:cNvPicPr>
              <a:picLocks noChangeAspect="1"/>
            </p:cNvPicPr>
            <p:nvPr/>
          </p:nvPicPr>
          <p:blipFill rotWithShape="1">
            <a:blip r:embed="rId2">
              <a:extLst>
                <a:ext uri="{28A0092B-C50C-407E-A947-70E740481C1C}">
                  <a14:useLocalDpi xmlns:a14="http://schemas.microsoft.com/office/drawing/2010/main" val="0"/>
                </a:ext>
              </a:extLst>
            </a:blip>
            <a:srcRect l="36155" t="2926" r="37480" b="65021"/>
            <a:stretch/>
          </p:blipFill>
          <p:spPr>
            <a:xfrm>
              <a:off x="4450052" y="3455665"/>
              <a:ext cx="615697" cy="934720"/>
            </a:xfrm>
            <a:prstGeom prst="rect">
              <a:avLst/>
            </a:prstGeom>
          </p:spPr>
        </p:pic>
        <p:cxnSp>
          <p:nvCxnSpPr>
            <p:cNvPr id="32" name="Straight Arrow Connector 31">
              <a:extLst>
                <a:ext uri="{FF2B5EF4-FFF2-40B4-BE49-F238E27FC236}">
                  <a16:creationId xmlns:a16="http://schemas.microsoft.com/office/drawing/2014/main" id="{A0178551-B64F-440F-A8A7-BF1071392A65}"/>
                </a:ext>
              </a:extLst>
            </p:cNvPr>
            <p:cNvCxnSpPr>
              <a:cxnSpLocks/>
            </p:cNvCxnSpPr>
            <p:nvPr/>
          </p:nvCxnSpPr>
          <p:spPr>
            <a:xfrm>
              <a:off x="3421574" y="3911595"/>
              <a:ext cx="1005545" cy="0"/>
            </a:xfrm>
            <a:prstGeom prst="straightConnector1">
              <a:avLst/>
            </a:prstGeom>
            <a:noFill/>
            <a:ln w="28575" cap="flat" cmpd="sng" algn="ctr">
              <a:solidFill>
                <a:schemeClr val="accent2">
                  <a:lumMod val="75000"/>
                </a:schemeClr>
              </a:solidFill>
              <a:prstDash val="solid"/>
              <a:miter lim="800000"/>
              <a:tailEnd type="triangle"/>
            </a:ln>
            <a:effectLst/>
          </p:spPr>
        </p:cxnSp>
        <p:sp>
          <p:nvSpPr>
            <p:cNvPr id="33" name="Rectangle: Rounded Corners 32">
              <a:extLst>
                <a:ext uri="{FF2B5EF4-FFF2-40B4-BE49-F238E27FC236}">
                  <a16:creationId xmlns:a16="http://schemas.microsoft.com/office/drawing/2014/main" id="{BA5D3767-A223-41B7-9694-A33864AF1BAA}"/>
                </a:ext>
              </a:extLst>
            </p:cNvPr>
            <p:cNvSpPr/>
            <p:nvPr/>
          </p:nvSpPr>
          <p:spPr>
            <a:xfrm>
              <a:off x="8381202" y="3397428"/>
              <a:ext cx="1432560" cy="1028331"/>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Database</a:t>
              </a:r>
              <a:endPar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cxnSp>
          <p:nvCxnSpPr>
            <p:cNvPr id="34" name="Connector: Curved 28">
              <a:extLst>
                <a:ext uri="{FF2B5EF4-FFF2-40B4-BE49-F238E27FC236}">
                  <a16:creationId xmlns:a16="http://schemas.microsoft.com/office/drawing/2014/main" id="{08C79A3C-D5C2-4853-B72F-09402F5503B2}"/>
                </a:ext>
              </a:extLst>
            </p:cNvPr>
            <p:cNvCxnSpPr>
              <a:cxnSpLocks/>
              <a:endCxn id="33" idx="0"/>
            </p:cNvCxnSpPr>
            <p:nvPr/>
          </p:nvCxnSpPr>
          <p:spPr>
            <a:xfrm flipV="1">
              <a:off x="6624070" y="3397428"/>
              <a:ext cx="2473412" cy="511902"/>
            </a:xfrm>
            <a:prstGeom prst="bentConnector4">
              <a:avLst>
                <a:gd name="adj1" fmla="val 7910"/>
                <a:gd name="adj2" fmla="val 144657"/>
              </a:avLst>
            </a:prstGeom>
            <a:noFill/>
            <a:ln w="28575" cap="flat" cmpd="sng" algn="ctr">
              <a:solidFill>
                <a:schemeClr val="accent2">
                  <a:lumMod val="75000"/>
                </a:schemeClr>
              </a:solidFill>
              <a:prstDash val="solid"/>
              <a:miter lim="800000"/>
              <a:tailEnd type="triangle"/>
            </a:ln>
            <a:effectLst/>
          </p:spPr>
        </p:cxnSp>
        <p:sp>
          <p:nvSpPr>
            <p:cNvPr id="35" name="TextBox 34">
              <a:extLst>
                <a:ext uri="{FF2B5EF4-FFF2-40B4-BE49-F238E27FC236}">
                  <a16:creationId xmlns:a16="http://schemas.microsoft.com/office/drawing/2014/main" id="{F26A4DAC-1BD5-44CC-BAB8-9F38529A2F26}"/>
                </a:ext>
              </a:extLst>
            </p:cNvPr>
            <p:cNvSpPr txBox="1"/>
            <p:nvPr/>
          </p:nvSpPr>
          <p:spPr>
            <a:xfrm>
              <a:off x="6769568" y="2730462"/>
              <a:ext cx="1808508"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Registration</a:t>
              </a:r>
            </a:p>
          </p:txBody>
        </p:sp>
        <p:sp>
          <p:nvSpPr>
            <p:cNvPr id="36" name="TextBox 35">
              <a:extLst>
                <a:ext uri="{FF2B5EF4-FFF2-40B4-BE49-F238E27FC236}">
                  <a16:creationId xmlns:a16="http://schemas.microsoft.com/office/drawing/2014/main" id="{DAC2D6CC-803A-4FA8-B360-643067DDF57C}"/>
                </a:ext>
              </a:extLst>
            </p:cNvPr>
            <p:cNvSpPr txBox="1"/>
            <p:nvPr/>
          </p:nvSpPr>
          <p:spPr>
            <a:xfrm>
              <a:off x="6769568" y="4386353"/>
              <a:ext cx="175721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Recognition</a:t>
              </a:r>
              <a:endParaRPr kumimoji="0" lang="en-US" sz="1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E6D6013E-EC9D-46EE-8C92-33C371F9134F}"/>
                </a:ext>
              </a:extLst>
            </p:cNvPr>
            <p:cNvCxnSpPr>
              <a:cxnSpLocks/>
            </p:cNvCxnSpPr>
            <p:nvPr/>
          </p:nvCxnSpPr>
          <p:spPr>
            <a:xfrm>
              <a:off x="3421574" y="3961125"/>
              <a:ext cx="1005545" cy="0"/>
            </a:xfrm>
            <a:prstGeom prst="straightConnector1">
              <a:avLst/>
            </a:prstGeom>
            <a:noFill/>
            <a:ln w="28575" cap="flat" cmpd="sng" algn="ctr">
              <a:solidFill>
                <a:srgbClr val="FFFF00"/>
              </a:solidFill>
              <a:prstDash val="solid"/>
              <a:miter lim="800000"/>
              <a:tailEnd type="triangle"/>
            </a:ln>
            <a:effectLst/>
          </p:spPr>
        </p:cxnSp>
        <p:cxnSp>
          <p:nvCxnSpPr>
            <p:cNvPr id="38" name="Straight Arrow Connector 37">
              <a:extLst>
                <a:ext uri="{FF2B5EF4-FFF2-40B4-BE49-F238E27FC236}">
                  <a16:creationId xmlns:a16="http://schemas.microsoft.com/office/drawing/2014/main" id="{9DB2117D-CCF6-42DD-88E9-4A152C114D0A}"/>
                </a:ext>
              </a:extLst>
            </p:cNvPr>
            <p:cNvCxnSpPr>
              <a:cxnSpLocks/>
            </p:cNvCxnSpPr>
            <p:nvPr/>
          </p:nvCxnSpPr>
          <p:spPr>
            <a:xfrm>
              <a:off x="5104167" y="3923025"/>
              <a:ext cx="1343660" cy="0"/>
            </a:xfrm>
            <a:prstGeom prst="straightConnector1">
              <a:avLst/>
            </a:prstGeom>
            <a:noFill/>
            <a:ln w="28575" cap="flat" cmpd="sng" algn="ctr">
              <a:solidFill>
                <a:schemeClr val="accent2">
                  <a:lumMod val="75000"/>
                </a:schemeClr>
              </a:solidFill>
              <a:prstDash val="solid"/>
              <a:miter lim="800000"/>
              <a:tailEnd type="triangle"/>
            </a:ln>
            <a:effectLst/>
          </p:spPr>
        </p:cxnSp>
        <p:cxnSp>
          <p:nvCxnSpPr>
            <p:cNvPr id="39" name="Straight Arrow Connector 38">
              <a:extLst>
                <a:ext uri="{FF2B5EF4-FFF2-40B4-BE49-F238E27FC236}">
                  <a16:creationId xmlns:a16="http://schemas.microsoft.com/office/drawing/2014/main" id="{44D0B677-438B-4D46-B6AF-08C076C47EEB}"/>
                </a:ext>
              </a:extLst>
            </p:cNvPr>
            <p:cNvCxnSpPr>
              <a:cxnSpLocks/>
            </p:cNvCxnSpPr>
            <p:nvPr/>
          </p:nvCxnSpPr>
          <p:spPr>
            <a:xfrm>
              <a:off x="5104167" y="3968815"/>
              <a:ext cx="1343660" cy="0"/>
            </a:xfrm>
            <a:prstGeom prst="straightConnector1">
              <a:avLst/>
            </a:prstGeom>
            <a:noFill/>
            <a:ln w="28575" cap="flat" cmpd="sng" algn="ctr">
              <a:solidFill>
                <a:srgbClr val="FFFF00"/>
              </a:solidFill>
              <a:prstDash val="solid"/>
              <a:miter lim="800000"/>
              <a:tailEnd type="triangle"/>
            </a:ln>
            <a:effectLst/>
          </p:spPr>
        </p:cxnSp>
        <p:cxnSp>
          <p:nvCxnSpPr>
            <p:cNvPr id="40" name="Connector: Curved 30">
              <a:extLst>
                <a:ext uri="{FF2B5EF4-FFF2-40B4-BE49-F238E27FC236}">
                  <a16:creationId xmlns:a16="http://schemas.microsoft.com/office/drawing/2014/main" id="{B3A9AD29-784B-45D2-92F9-8548341FAEFA}"/>
                </a:ext>
              </a:extLst>
            </p:cNvPr>
            <p:cNvCxnSpPr>
              <a:cxnSpLocks/>
              <a:endCxn id="42" idx="1"/>
            </p:cNvCxnSpPr>
            <p:nvPr/>
          </p:nvCxnSpPr>
          <p:spPr>
            <a:xfrm>
              <a:off x="6625815" y="3993261"/>
              <a:ext cx="1885609" cy="844796"/>
            </a:xfrm>
            <a:prstGeom prst="bentConnector3">
              <a:avLst>
                <a:gd name="adj1" fmla="val 10100"/>
              </a:avLst>
            </a:prstGeom>
            <a:noFill/>
            <a:ln w="28575" cap="flat" cmpd="sng" algn="ctr">
              <a:solidFill>
                <a:srgbClr val="FFFF00"/>
              </a:solidFill>
              <a:prstDash val="solid"/>
              <a:miter lim="800000"/>
              <a:tailEnd type="triangle"/>
            </a:ln>
            <a:effectLst/>
          </p:spPr>
        </p:cxnSp>
        <p:sp>
          <p:nvSpPr>
            <p:cNvPr id="41" name="TextBox 40">
              <a:extLst>
                <a:ext uri="{FF2B5EF4-FFF2-40B4-BE49-F238E27FC236}">
                  <a16:creationId xmlns:a16="http://schemas.microsoft.com/office/drawing/2014/main" id="{6B842452-C71F-46F3-B96A-269D7690C95D}"/>
                </a:ext>
              </a:extLst>
            </p:cNvPr>
            <p:cNvSpPr txBox="1"/>
            <p:nvPr/>
          </p:nvSpPr>
          <p:spPr>
            <a:xfrm>
              <a:off x="8841989" y="2776629"/>
              <a:ext cx="72648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Insert</a:t>
              </a:r>
            </a:p>
          </p:txBody>
        </p:sp>
        <p:sp>
          <p:nvSpPr>
            <p:cNvPr id="42" name="TextBox 41">
              <a:extLst>
                <a:ext uri="{FF2B5EF4-FFF2-40B4-BE49-F238E27FC236}">
                  <a16:creationId xmlns:a16="http://schemas.microsoft.com/office/drawing/2014/main" id="{1F913F22-33B3-4EBE-BCAC-E71CF6C95644}"/>
                </a:ext>
              </a:extLst>
            </p:cNvPr>
            <p:cNvSpPr txBox="1"/>
            <p:nvPr/>
          </p:nvSpPr>
          <p:spPr>
            <a:xfrm>
              <a:off x="8511424" y="4653391"/>
              <a:ext cx="1172116" cy="369332"/>
            </a:xfrm>
            <a:prstGeom prst="rect">
              <a:avLst/>
            </a:prstGeom>
            <a:noFill/>
            <a:ln w="28575">
              <a:solidFill>
                <a:srgbClr val="FFFF00"/>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“Retrieve”</a:t>
              </a:r>
            </a:p>
          </p:txBody>
        </p:sp>
        <p:sp>
          <p:nvSpPr>
            <p:cNvPr id="43" name="TextBox 42">
              <a:extLst>
                <a:ext uri="{FF2B5EF4-FFF2-40B4-BE49-F238E27FC236}">
                  <a16:creationId xmlns:a16="http://schemas.microsoft.com/office/drawing/2014/main" id="{362E500B-3E4C-4172-8CD0-131DEDF2EF66}"/>
                </a:ext>
              </a:extLst>
            </p:cNvPr>
            <p:cNvSpPr txBox="1"/>
            <p:nvPr/>
          </p:nvSpPr>
          <p:spPr>
            <a:xfrm>
              <a:off x="3367704" y="35634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Detection</a:t>
              </a:r>
            </a:p>
          </p:txBody>
        </p:sp>
        <p:sp>
          <p:nvSpPr>
            <p:cNvPr id="44" name="TextBox 43">
              <a:extLst>
                <a:ext uri="{FF2B5EF4-FFF2-40B4-BE49-F238E27FC236}">
                  <a16:creationId xmlns:a16="http://schemas.microsoft.com/office/drawing/2014/main" id="{D652251C-0CFB-4B67-A2E2-6AACC718A222}"/>
                </a:ext>
              </a:extLst>
            </p:cNvPr>
            <p:cNvSpPr txBox="1"/>
            <p:nvPr/>
          </p:nvSpPr>
          <p:spPr>
            <a:xfrm>
              <a:off x="5202763" y="3557844"/>
              <a:ext cx="1146468" cy="707501"/>
            </a:xfrm>
            <a:prstGeom prst="rect">
              <a:avLst/>
            </a:prstGeom>
            <a:noFill/>
          </p:spPr>
          <p:txBody>
            <a:bodyPr wrap="none" rtlCol="0">
              <a:spAutoFit/>
            </a:bodyPr>
            <a:lstStyle/>
            <a:p>
              <a:pPr marL="0" marR="0" lvl="0" indent="0" algn="ctr" defTabSz="914400" eaLnBrk="1" fontAlgn="auto" latinLnBrk="0" hangingPunct="1">
                <a:lnSpc>
                  <a:spcPts val="25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Feature</a:t>
              </a:r>
            </a:p>
            <a:p>
              <a:pPr marL="0" marR="0" lvl="0" indent="0" algn="ctr" defTabSz="914400" eaLnBrk="1" fontAlgn="auto" latinLnBrk="0" hangingPunct="1">
                <a:lnSpc>
                  <a:spcPts val="25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Extraction</a:t>
              </a:r>
            </a:p>
          </p:txBody>
        </p:sp>
        <p:sp>
          <p:nvSpPr>
            <p:cNvPr id="45" name="TextBox 44">
              <a:extLst>
                <a:ext uri="{FF2B5EF4-FFF2-40B4-BE49-F238E27FC236}">
                  <a16:creationId xmlns:a16="http://schemas.microsoft.com/office/drawing/2014/main" id="{9EA98A6B-2979-42C1-9B65-084DBDCD302E}"/>
                </a:ext>
              </a:extLst>
            </p:cNvPr>
            <p:cNvSpPr txBox="1"/>
            <p:nvPr/>
          </p:nvSpPr>
          <p:spPr>
            <a:xfrm>
              <a:off x="10031271" y="2933162"/>
              <a:ext cx="1056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“Obama”</a:t>
              </a:r>
            </a:p>
          </p:txBody>
        </p:sp>
        <p:sp>
          <p:nvSpPr>
            <p:cNvPr id="46" name="TextBox 45">
              <a:extLst>
                <a:ext uri="{FF2B5EF4-FFF2-40B4-BE49-F238E27FC236}">
                  <a16:creationId xmlns:a16="http://schemas.microsoft.com/office/drawing/2014/main" id="{176B0989-7160-4CEE-93D8-42769CF70050}"/>
                </a:ext>
              </a:extLst>
            </p:cNvPr>
            <p:cNvSpPr txBox="1"/>
            <p:nvPr/>
          </p:nvSpPr>
          <p:spPr>
            <a:xfrm>
              <a:off x="10030452" y="4647817"/>
              <a:ext cx="1056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“Obama”</a:t>
              </a:r>
            </a:p>
          </p:txBody>
        </p:sp>
        <p:cxnSp>
          <p:nvCxnSpPr>
            <p:cNvPr id="47" name="Connector: Curved 28">
              <a:extLst>
                <a:ext uri="{FF2B5EF4-FFF2-40B4-BE49-F238E27FC236}">
                  <a16:creationId xmlns:a16="http://schemas.microsoft.com/office/drawing/2014/main" id="{6B59ADFB-965C-4010-BA33-581C12D7641D}"/>
                </a:ext>
              </a:extLst>
            </p:cNvPr>
            <p:cNvCxnSpPr>
              <a:cxnSpLocks/>
            </p:cNvCxnSpPr>
            <p:nvPr/>
          </p:nvCxnSpPr>
          <p:spPr>
            <a:xfrm rot="10800000" flipV="1">
              <a:off x="9262433" y="3117828"/>
              <a:ext cx="768838" cy="279600"/>
            </a:xfrm>
            <a:prstGeom prst="bentConnector2">
              <a:avLst/>
            </a:prstGeom>
            <a:noFill/>
            <a:ln w="28575" cap="flat" cmpd="sng" algn="ctr">
              <a:solidFill>
                <a:schemeClr val="accent2">
                  <a:lumMod val="75000"/>
                </a:schemeClr>
              </a:solidFill>
              <a:prstDash val="solid"/>
              <a:miter lim="800000"/>
              <a:tailEnd type="triangle"/>
            </a:ln>
            <a:effectLst/>
          </p:spPr>
        </p:cxnSp>
        <p:sp>
          <p:nvSpPr>
            <p:cNvPr id="48" name="TextBox 47">
              <a:extLst>
                <a:ext uri="{FF2B5EF4-FFF2-40B4-BE49-F238E27FC236}">
                  <a16:creationId xmlns:a16="http://schemas.microsoft.com/office/drawing/2014/main" id="{048CF8EA-63A5-402D-B62B-D4F16E5B29B5}"/>
                </a:ext>
              </a:extLst>
            </p:cNvPr>
            <p:cNvSpPr txBox="1"/>
            <p:nvPr/>
          </p:nvSpPr>
          <p:spPr>
            <a:xfrm>
              <a:off x="6084175" y="4869268"/>
              <a:ext cx="877163"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Feature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Vector</a:t>
              </a:r>
            </a:p>
          </p:txBody>
        </p:sp>
        <p:cxnSp>
          <p:nvCxnSpPr>
            <p:cNvPr id="49" name="Straight Arrow Connector 48">
              <a:extLst>
                <a:ext uri="{FF2B5EF4-FFF2-40B4-BE49-F238E27FC236}">
                  <a16:creationId xmlns:a16="http://schemas.microsoft.com/office/drawing/2014/main" id="{2B18CE84-F4C9-480D-A5CE-6118428EF04B}"/>
                </a:ext>
              </a:extLst>
            </p:cNvPr>
            <p:cNvCxnSpPr>
              <a:cxnSpLocks/>
              <a:stCxn id="33" idx="2"/>
              <a:endCxn id="42" idx="0"/>
            </p:cNvCxnSpPr>
            <p:nvPr/>
          </p:nvCxnSpPr>
          <p:spPr>
            <a:xfrm>
              <a:off x="9097482" y="4425759"/>
              <a:ext cx="0" cy="227632"/>
            </a:xfrm>
            <a:prstGeom prst="straightConnector1">
              <a:avLst/>
            </a:prstGeom>
            <a:noFill/>
            <a:ln w="28575" cap="flat" cmpd="sng" algn="ctr">
              <a:solidFill>
                <a:srgbClr val="FFFF00"/>
              </a:solidFill>
              <a:prstDash val="solid"/>
              <a:miter lim="800000"/>
              <a:tailEnd type="triangle"/>
            </a:ln>
            <a:effectLst/>
          </p:spPr>
        </p:cxnSp>
        <p:cxnSp>
          <p:nvCxnSpPr>
            <p:cNvPr id="50" name="Straight Arrow Connector 49">
              <a:extLst>
                <a:ext uri="{FF2B5EF4-FFF2-40B4-BE49-F238E27FC236}">
                  <a16:creationId xmlns:a16="http://schemas.microsoft.com/office/drawing/2014/main" id="{B45F269F-EF0C-4E5C-8AF3-FBDBB9704CCA}"/>
                </a:ext>
              </a:extLst>
            </p:cNvPr>
            <p:cNvCxnSpPr>
              <a:cxnSpLocks/>
              <a:stCxn id="42" idx="3"/>
              <a:endCxn id="46" idx="1"/>
            </p:cNvCxnSpPr>
            <p:nvPr/>
          </p:nvCxnSpPr>
          <p:spPr>
            <a:xfrm flipV="1">
              <a:off x="9683540" y="4832483"/>
              <a:ext cx="346912" cy="5574"/>
            </a:xfrm>
            <a:prstGeom prst="straightConnector1">
              <a:avLst/>
            </a:prstGeom>
            <a:noFill/>
            <a:ln w="28575" cap="flat" cmpd="sng" algn="ctr">
              <a:solidFill>
                <a:srgbClr val="FFFF00"/>
              </a:solidFill>
              <a:prstDash val="solid"/>
              <a:miter lim="800000"/>
              <a:tailEnd type="triangle"/>
            </a:ln>
            <a:effectLst/>
          </p:spPr>
        </p:cxnSp>
        <p:grpSp>
          <p:nvGrpSpPr>
            <p:cNvPr id="51" name="Group 50">
              <a:extLst>
                <a:ext uri="{FF2B5EF4-FFF2-40B4-BE49-F238E27FC236}">
                  <a16:creationId xmlns:a16="http://schemas.microsoft.com/office/drawing/2014/main" id="{19B844CE-C966-4A6A-B24E-502D13A37E6C}"/>
                </a:ext>
              </a:extLst>
            </p:cNvPr>
            <p:cNvGrpSpPr/>
            <p:nvPr/>
          </p:nvGrpSpPr>
          <p:grpSpPr>
            <a:xfrm>
              <a:off x="6331443" y="2899193"/>
              <a:ext cx="282406" cy="2067233"/>
              <a:chOff x="6333132" y="3028338"/>
              <a:chExt cx="282406" cy="2067233"/>
            </a:xfrm>
          </p:grpSpPr>
          <p:sp>
            <p:nvSpPr>
              <p:cNvPr id="52" name="Rectangle 51">
                <a:extLst>
                  <a:ext uri="{FF2B5EF4-FFF2-40B4-BE49-F238E27FC236}">
                    <a16:creationId xmlns:a16="http://schemas.microsoft.com/office/drawing/2014/main" id="{41D33995-4473-4C50-A3FE-8FF196F94C0C}"/>
                  </a:ext>
                </a:extLst>
              </p:cNvPr>
              <p:cNvSpPr/>
              <p:nvPr/>
            </p:nvSpPr>
            <p:spPr>
              <a:xfrm>
                <a:off x="6417309" y="3116892"/>
                <a:ext cx="198229" cy="1912308"/>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133B761-83B8-4152-8682-A0A77BE761EC}"/>
                      </a:ext>
                    </a:extLst>
                  </p:cNvPr>
                  <p:cNvSpPr txBox="1"/>
                  <p:nvPr/>
                </p:nvSpPr>
                <p:spPr>
                  <a:xfrm>
                    <a:off x="6333132" y="3028338"/>
                    <a:ext cx="248125" cy="2067233"/>
                  </a:xfrm>
                  <a:prstGeom prst="rect">
                    <a:avLst/>
                  </a:prstGeom>
                  <a:noFill/>
                  <a:ln>
                    <a:noFill/>
                  </a:ln>
                </p:spPr>
                <p:txBody>
                  <a:bodyPr wrap="square" rtlCol="0">
                    <a:spAutoFit/>
                  </a:bodyPr>
                  <a:lstStyle/>
                  <a:p>
                    <a:pPr marL="0" marR="0" lvl="0" indent="0" algn="ctr" defTabSz="914400" eaLnBrk="1" fontAlgn="auto" latinLnBrk="0" hangingPunct="1">
                      <a:lnSpc>
                        <a:spcPts val="22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ctrlPr>
                            </m:sSubPr>
                            <m:e>
                              <m: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t>𝑥</m:t>
                              </m:r>
                            </m:e>
                            <m:sub>
                              <m: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t>1</m:t>
                              </m:r>
                            </m:sub>
                          </m:sSub>
                        </m:oMath>
                      </m:oMathPara>
                    </a14:m>
                    <a:endParaRPr kumimoji="0" lang="en-US" sz="1600" b="0" i="0" u="none" strike="noStrike" kern="0" cap="none" spc="0" normalizeH="0" baseline="0" noProof="0" dirty="0">
                      <a:ln>
                        <a:noFill/>
                      </a:ln>
                      <a:solidFill>
                        <a:prstClr val="white"/>
                      </a:solidFill>
                      <a:effectLst/>
                      <a:uLnTx/>
                      <a:uFillTx/>
                      <a:latin typeface="Calibri" panose="020F0502020204030204"/>
                    </a:endParaRPr>
                  </a:p>
                  <a:p>
                    <a:pPr marL="0" marR="0" lvl="0" indent="0" algn="ctr" defTabSz="914400" eaLnBrk="1" fontAlgn="auto" latinLnBrk="0" hangingPunct="1">
                      <a:lnSpc>
                        <a:spcPts val="22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ctrlPr>
                            </m:sSubPr>
                            <m:e>
                              <m: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t>𝑥</m:t>
                              </m:r>
                            </m:e>
                            <m:sub>
                              <m: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t>2</m:t>
                              </m:r>
                            </m:sub>
                          </m:sSub>
                        </m:oMath>
                      </m:oMathPara>
                    </a14:m>
                    <a:endParaRPr kumimoji="0" lang="en-US" sz="1600" b="0" i="0" u="none" strike="noStrike" kern="0" cap="none" spc="0" normalizeH="0" baseline="0" noProof="0" dirty="0">
                      <a:ln>
                        <a:noFill/>
                      </a:ln>
                      <a:solidFill>
                        <a:prstClr val="white"/>
                      </a:solidFill>
                      <a:effectLst/>
                      <a:uLnTx/>
                      <a:uFillTx/>
                      <a:latin typeface="Calibri" panose="020F0502020204030204"/>
                    </a:endParaRPr>
                  </a:p>
                  <a:p>
                    <a:pPr marL="0" marR="0" lvl="0" indent="0" algn="ctr" defTabSz="914400" eaLnBrk="1" fontAlgn="auto" latinLnBrk="0" hangingPunct="1">
                      <a:lnSpc>
                        <a:spcPts val="22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ctrlPr>
                            </m:sSubPr>
                            <m:e>
                              <m: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t>𝑥</m:t>
                              </m:r>
                            </m:e>
                            <m:sub>
                              <m: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t>3</m:t>
                              </m:r>
                            </m:sub>
                          </m:sSub>
                        </m:oMath>
                      </m:oMathPara>
                    </a14:m>
                    <a:endParaRPr kumimoji="0" lang="en-US" sz="1600" b="0" i="0" u="none" strike="noStrike" kern="0" cap="none" spc="0" normalizeH="0" baseline="0" noProof="0" dirty="0">
                      <a:ln>
                        <a:noFill/>
                      </a:ln>
                      <a:solidFill>
                        <a:prstClr val="white"/>
                      </a:solidFill>
                      <a:effectLst/>
                      <a:uLnTx/>
                      <a:uFillTx/>
                      <a:latin typeface="Calibri" panose="020F0502020204030204"/>
                    </a:endParaRPr>
                  </a:p>
                  <a:p>
                    <a:pPr marL="0" marR="0" lvl="0" indent="0" algn="ctr" defTabSz="914400" eaLnBrk="1" fontAlgn="auto" latinLnBrk="0" hangingPunct="1">
                      <a:lnSpc>
                        <a:spcPts val="22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ndParaRPr>
                  </a:p>
                  <a:p>
                    <a:pPr marL="0" marR="0" lvl="0" indent="0" algn="ctr" defTabSz="914400" eaLnBrk="1" fontAlgn="auto" latinLnBrk="0" hangingPunct="1">
                      <a:lnSpc>
                        <a:spcPts val="22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ndParaRPr>
                  </a:p>
                  <a:p>
                    <a:pPr marL="0" marR="0" lvl="0" indent="0" algn="ctr" defTabSz="914400" eaLnBrk="1" fontAlgn="auto" latinLnBrk="0" hangingPunct="1">
                      <a:lnSpc>
                        <a:spcPts val="22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Calibri" panose="020F0502020204030204"/>
                    </a:endParaRPr>
                  </a:p>
                  <a:p>
                    <a:pPr marL="0" marR="0" lvl="0" indent="0" algn="ctr" defTabSz="914400" eaLnBrk="1" fontAlgn="auto" latinLnBrk="0" hangingPunct="1">
                      <a:lnSpc>
                        <a:spcPts val="22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ctrlPr>
                            </m:sSubPr>
                            <m:e>
                              <m: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t>𝑥</m:t>
                              </m:r>
                            </m:e>
                            <m:sub>
                              <m:r>
                                <a:rPr kumimoji="0" lang="en-US" sz="1600" b="0" i="1" u="none" strike="noStrike" kern="0" cap="none" spc="0" normalizeH="0" baseline="0" noProof="0" smtClean="0">
                                  <a:ln>
                                    <a:noFill/>
                                  </a:ln>
                                  <a:solidFill>
                                    <a:prstClr val="white"/>
                                  </a:solidFill>
                                  <a:effectLst/>
                                  <a:uLnTx/>
                                  <a:uFillTx/>
                                  <a:latin typeface="Cambria Math" panose="02040503050406030204" pitchFamily="18" charset="0"/>
                                </a:rPr>
                                <m:t>𝑑</m:t>
                              </m:r>
                            </m:sub>
                          </m:sSub>
                        </m:oMath>
                      </m:oMathPara>
                    </a14:m>
                    <a:endParaRPr kumimoji="0" lang="en-US" sz="1600" b="0" i="0" u="none" strike="noStrike" kern="0" cap="none" spc="0" normalizeH="0" baseline="0" noProof="0" dirty="0">
                      <a:ln>
                        <a:noFill/>
                      </a:ln>
                      <a:solidFill>
                        <a:prstClr val="white"/>
                      </a:solidFill>
                      <a:effectLst/>
                      <a:uLnTx/>
                      <a:uFillTx/>
                      <a:latin typeface="Calibri" panose="020F0502020204030204"/>
                    </a:endParaRPr>
                  </a:p>
                </p:txBody>
              </p:sp>
            </mc:Choice>
            <mc:Fallback xmlns="">
              <p:sp>
                <p:nvSpPr>
                  <p:cNvPr id="53" name="TextBox 52">
                    <a:extLst>
                      <a:ext uri="{FF2B5EF4-FFF2-40B4-BE49-F238E27FC236}">
                        <a16:creationId xmlns:a16="http://schemas.microsoft.com/office/drawing/2014/main" id="{8133B761-83B8-4152-8682-A0A77BE761EC}"/>
                      </a:ext>
                    </a:extLst>
                  </p:cNvPr>
                  <p:cNvSpPr txBox="1">
                    <a:spLocks noRot="1" noChangeAspect="1" noMove="1" noResize="1" noEditPoints="1" noAdjustHandles="1" noChangeArrowheads="1" noChangeShapeType="1" noTextEdit="1"/>
                  </p:cNvSpPr>
                  <p:nvPr/>
                </p:nvSpPr>
                <p:spPr>
                  <a:xfrm>
                    <a:off x="6333132" y="3028338"/>
                    <a:ext cx="248125" cy="2067233"/>
                  </a:xfrm>
                  <a:prstGeom prst="rect">
                    <a:avLst/>
                  </a:prstGeom>
                  <a:blipFill>
                    <a:blip r:embed="rId3"/>
                    <a:stretch>
                      <a:fillRect r="-40000"/>
                    </a:stretch>
                  </a:blipFill>
                  <a:ln>
                    <a:noFill/>
                  </a:ln>
                </p:spPr>
                <p:txBody>
                  <a:bodyPr/>
                  <a:lstStyle/>
                  <a:p>
                    <a:r>
                      <a:rPr lang="en-US">
                        <a:noFill/>
                      </a:rPr>
                      <a:t> </a:t>
                    </a:r>
                  </a:p>
                </p:txBody>
              </p:sp>
            </mc:Fallback>
          </mc:AlternateContent>
        </p:grpSp>
      </p:grpSp>
    </p:spTree>
    <p:extLst>
      <p:ext uri="{BB962C8B-B14F-4D97-AF65-F5344CB8AC3E}">
        <p14:creationId xmlns:p14="http://schemas.microsoft.com/office/powerpoint/2010/main" val="2477835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5C420B-0BF3-4307-9FD0-062617CF2BDA}"/>
              </a:ext>
            </a:extLst>
          </p:cNvPr>
          <p:cNvGrpSpPr/>
          <p:nvPr/>
        </p:nvGrpSpPr>
        <p:grpSpPr>
          <a:xfrm>
            <a:off x="1676620" y="2173298"/>
            <a:ext cx="8061860" cy="4237514"/>
            <a:chOff x="3972780" y="2062954"/>
            <a:chExt cx="8061860" cy="4237514"/>
          </a:xfrm>
        </p:grpSpPr>
        <p:sp>
          <p:nvSpPr>
            <p:cNvPr id="3" name="Rectangle: Rounded Corners 2">
              <a:extLst>
                <a:ext uri="{FF2B5EF4-FFF2-40B4-BE49-F238E27FC236}">
                  <a16:creationId xmlns:a16="http://schemas.microsoft.com/office/drawing/2014/main" id="{43AF3826-B4D3-486C-97C7-DAFAD886FB34}"/>
                </a:ext>
              </a:extLst>
            </p:cNvPr>
            <p:cNvSpPr/>
            <p:nvPr/>
          </p:nvSpPr>
          <p:spPr>
            <a:xfrm>
              <a:off x="3972780" y="2846167"/>
              <a:ext cx="3392714" cy="3454301"/>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C13A1EA-C249-409B-8D95-E4B6631B67ED}"/>
                </a:ext>
              </a:extLst>
            </p:cNvPr>
            <p:cNvSpPr/>
            <p:nvPr/>
          </p:nvSpPr>
          <p:spPr>
            <a:xfrm>
              <a:off x="8970268" y="2846167"/>
              <a:ext cx="2411730" cy="3454301"/>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BCB834C-F851-4426-ABA0-6AFD30560255}"/>
                </a:ext>
              </a:extLst>
            </p:cNvPr>
            <p:cNvPicPr>
              <a:picLocks noChangeAspect="1"/>
            </p:cNvPicPr>
            <p:nvPr/>
          </p:nvPicPr>
          <p:blipFill>
            <a:blip r:embed="rId2"/>
            <a:stretch>
              <a:fillRect/>
            </a:stretch>
          </p:blipFill>
          <p:spPr>
            <a:xfrm>
              <a:off x="9541329" y="2179622"/>
              <a:ext cx="1269607" cy="666544"/>
            </a:xfrm>
            <a:prstGeom prst="rect">
              <a:avLst/>
            </a:prstGeom>
          </p:spPr>
        </p:pic>
        <p:pic>
          <p:nvPicPr>
            <p:cNvPr id="6" name="Graphic 5">
              <a:extLst>
                <a:ext uri="{FF2B5EF4-FFF2-40B4-BE49-F238E27FC236}">
                  <a16:creationId xmlns:a16="http://schemas.microsoft.com/office/drawing/2014/main" id="{6F66FFCD-37A3-4AE4-8D95-A7F4B8F1B5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2899" y="2062954"/>
              <a:ext cx="704850" cy="752475"/>
            </a:xfrm>
            <a:prstGeom prst="rect">
              <a:avLst/>
            </a:prstGeom>
          </p:spPr>
        </p:pic>
        <p:pic>
          <p:nvPicPr>
            <p:cNvPr id="7" name="Graphic 6">
              <a:extLst>
                <a:ext uri="{FF2B5EF4-FFF2-40B4-BE49-F238E27FC236}">
                  <a16:creationId xmlns:a16="http://schemas.microsoft.com/office/drawing/2014/main" id="{C7BCAA15-222F-4820-8B40-BD77561EBB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85164" y="4071128"/>
              <a:ext cx="548640" cy="548640"/>
            </a:xfrm>
            <a:prstGeom prst="rect">
              <a:avLst/>
            </a:prstGeom>
          </p:spPr>
        </p:pic>
        <p:grpSp>
          <p:nvGrpSpPr>
            <p:cNvPr id="8" name="Group 7">
              <a:extLst>
                <a:ext uri="{FF2B5EF4-FFF2-40B4-BE49-F238E27FC236}">
                  <a16:creationId xmlns:a16="http://schemas.microsoft.com/office/drawing/2014/main" id="{7A1BEAD2-D808-47F9-B588-D98A9904E8A9}"/>
                </a:ext>
              </a:extLst>
            </p:cNvPr>
            <p:cNvGrpSpPr/>
            <p:nvPr/>
          </p:nvGrpSpPr>
          <p:grpSpPr>
            <a:xfrm>
              <a:off x="5288434" y="2850463"/>
              <a:ext cx="1956775" cy="1198031"/>
              <a:chOff x="6582265" y="1761088"/>
              <a:chExt cx="1956775" cy="1198031"/>
            </a:xfrm>
          </p:grpSpPr>
          <p:pic>
            <p:nvPicPr>
              <p:cNvPr id="44" name="Picture 43">
                <a:extLst>
                  <a:ext uri="{FF2B5EF4-FFF2-40B4-BE49-F238E27FC236}">
                    <a16:creationId xmlns:a16="http://schemas.microsoft.com/office/drawing/2014/main" id="{218C3885-FABD-416E-8C86-E1AAF5AE8704}"/>
                  </a:ext>
                </a:extLst>
              </p:cNvPr>
              <p:cNvPicPr>
                <a:picLocks noChangeAspect="1"/>
              </p:cNvPicPr>
              <p:nvPr/>
            </p:nvPicPr>
            <p:blipFill>
              <a:blip r:embed="rId7"/>
              <a:stretch>
                <a:fillRect/>
              </a:stretch>
            </p:blipFill>
            <p:spPr>
              <a:xfrm>
                <a:off x="7237623" y="2410479"/>
                <a:ext cx="548640" cy="548640"/>
              </a:xfrm>
              <a:prstGeom prst="rect">
                <a:avLst/>
              </a:prstGeom>
            </p:spPr>
          </p:pic>
          <p:sp>
            <p:nvSpPr>
              <p:cNvPr id="45" name="TextBox 44">
                <a:extLst>
                  <a:ext uri="{FF2B5EF4-FFF2-40B4-BE49-F238E27FC236}">
                    <a16:creationId xmlns:a16="http://schemas.microsoft.com/office/drawing/2014/main" id="{277B7863-75CD-4579-9E61-12A7E93B7A8A}"/>
                  </a:ext>
                </a:extLst>
              </p:cNvPr>
              <p:cNvSpPr txBox="1"/>
              <p:nvPr/>
            </p:nvSpPr>
            <p:spPr>
              <a:xfrm>
                <a:off x="6582265" y="1761088"/>
                <a:ext cx="19567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Detection &amp; Feature Extraction</a:t>
                </a:r>
              </a:p>
            </p:txBody>
          </p:sp>
        </p:grpSp>
        <p:grpSp>
          <p:nvGrpSpPr>
            <p:cNvPr id="9" name="Group 8">
              <a:extLst>
                <a:ext uri="{FF2B5EF4-FFF2-40B4-BE49-F238E27FC236}">
                  <a16:creationId xmlns:a16="http://schemas.microsoft.com/office/drawing/2014/main" id="{B3EB53A9-58E9-4554-9014-BB63726BFCA6}"/>
                </a:ext>
              </a:extLst>
            </p:cNvPr>
            <p:cNvGrpSpPr/>
            <p:nvPr/>
          </p:nvGrpSpPr>
          <p:grpSpPr>
            <a:xfrm>
              <a:off x="9449756" y="5487229"/>
              <a:ext cx="1400364" cy="548640"/>
              <a:chOff x="6826310" y="4623179"/>
              <a:chExt cx="1400364" cy="548640"/>
            </a:xfrm>
          </p:grpSpPr>
          <p:pic>
            <p:nvPicPr>
              <p:cNvPr id="42" name="Graphic 41">
                <a:extLst>
                  <a:ext uri="{FF2B5EF4-FFF2-40B4-BE49-F238E27FC236}">
                    <a16:creationId xmlns:a16="http://schemas.microsoft.com/office/drawing/2014/main" id="{DF4EC4F6-4B69-4720-9375-71ED043BB7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78034" y="4623179"/>
                <a:ext cx="548640" cy="548640"/>
              </a:xfrm>
              <a:prstGeom prst="rect">
                <a:avLst/>
              </a:prstGeom>
            </p:spPr>
          </p:pic>
          <p:sp>
            <p:nvSpPr>
              <p:cNvPr id="43" name="TextBox 42">
                <a:extLst>
                  <a:ext uri="{FF2B5EF4-FFF2-40B4-BE49-F238E27FC236}">
                    <a16:creationId xmlns:a16="http://schemas.microsoft.com/office/drawing/2014/main" id="{6F87DED7-B0DC-4112-B638-CDC9DEABFE95}"/>
                  </a:ext>
                </a:extLst>
              </p:cNvPr>
              <p:cNvSpPr txBox="1"/>
              <p:nvPr/>
            </p:nvSpPr>
            <p:spPr>
              <a:xfrm>
                <a:off x="6826310" y="4707129"/>
                <a:ext cx="8602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Result</a:t>
                </a:r>
              </a:p>
            </p:txBody>
          </p:sp>
        </p:grpSp>
        <p:grpSp>
          <p:nvGrpSpPr>
            <p:cNvPr id="10" name="Group 9">
              <a:extLst>
                <a:ext uri="{FF2B5EF4-FFF2-40B4-BE49-F238E27FC236}">
                  <a16:creationId xmlns:a16="http://schemas.microsoft.com/office/drawing/2014/main" id="{932D63E2-6351-42EB-A4C8-914F659B7B28}"/>
                </a:ext>
              </a:extLst>
            </p:cNvPr>
            <p:cNvGrpSpPr/>
            <p:nvPr/>
          </p:nvGrpSpPr>
          <p:grpSpPr>
            <a:xfrm>
              <a:off x="8970268" y="2991569"/>
              <a:ext cx="1879852" cy="764594"/>
              <a:chOff x="8843008" y="2940769"/>
              <a:chExt cx="1879852" cy="764594"/>
            </a:xfrm>
          </p:grpSpPr>
          <p:pic>
            <p:nvPicPr>
              <p:cNvPr id="40" name="Graphic 39">
                <a:extLst>
                  <a:ext uri="{FF2B5EF4-FFF2-40B4-BE49-F238E27FC236}">
                    <a16:creationId xmlns:a16="http://schemas.microsoft.com/office/drawing/2014/main" id="{9E8F448F-A70E-4C21-A021-C341A72D220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74220" y="2940769"/>
                <a:ext cx="548640" cy="548640"/>
              </a:xfrm>
              <a:prstGeom prst="rect">
                <a:avLst/>
              </a:prstGeom>
            </p:spPr>
          </p:pic>
          <p:sp>
            <p:nvSpPr>
              <p:cNvPr id="41" name="TextBox 40">
                <a:extLst>
                  <a:ext uri="{FF2B5EF4-FFF2-40B4-BE49-F238E27FC236}">
                    <a16:creationId xmlns:a16="http://schemas.microsoft.com/office/drawing/2014/main" id="{2E340E22-4A25-4508-A726-D881B0D889A8}"/>
                  </a:ext>
                </a:extLst>
              </p:cNvPr>
              <p:cNvSpPr txBox="1"/>
              <p:nvPr/>
            </p:nvSpPr>
            <p:spPr>
              <a:xfrm>
                <a:off x="8843008" y="3059032"/>
                <a:ext cx="150062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Database</a:t>
                </a:r>
              </a:p>
              <a:p>
                <a:pPr algn="ctr"/>
                <a:r>
                  <a:rPr lang="en-US" altLang="zh-CN" dirty="0">
                    <a:latin typeface="Times New Roman" panose="02020603050405020304" pitchFamily="18" charset="0"/>
                    <a:cs typeface="Times New Roman" panose="02020603050405020304" pitchFamily="18" charset="0"/>
                  </a:rPr>
                  <a:t>(</a:t>
                </a:r>
                <a:r>
                  <a:rPr lang="en-US" altLang="zh-CN" b="1" dirty="0">
                    <a:solidFill>
                      <a:srgbClr val="FF0000"/>
                    </a:solidFill>
                    <a:latin typeface="Times New Roman" panose="02020603050405020304" pitchFamily="18" charset="0"/>
                    <a:cs typeface="Times New Roman" panose="02020603050405020304" pitchFamily="18" charset="0"/>
                  </a:rPr>
                  <a:t>pre-defined</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grpSp>
          <p:nvGrpSpPr>
            <p:cNvPr id="11" name="Group 10">
              <a:extLst>
                <a:ext uri="{FF2B5EF4-FFF2-40B4-BE49-F238E27FC236}">
                  <a16:creationId xmlns:a16="http://schemas.microsoft.com/office/drawing/2014/main" id="{07625E87-99C7-4F9B-845F-0789AB96D258}"/>
                </a:ext>
              </a:extLst>
            </p:cNvPr>
            <p:cNvGrpSpPr/>
            <p:nvPr/>
          </p:nvGrpSpPr>
          <p:grpSpPr>
            <a:xfrm>
              <a:off x="10030014" y="4069070"/>
              <a:ext cx="1091572" cy="940188"/>
              <a:chOff x="9972407" y="4239354"/>
              <a:chExt cx="1091572" cy="940188"/>
            </a:xfrm>
          </p:grpSpPr>
          <p:pic>
            <p:nvPicPr>
              <p:cNvPr id="38" name="Graphic 37">
                <a:extLst>
                  <a:ext uri="{FF2B5EF4-FFF2-40B4-BE49-F238E27FC236}">
                    <a16:creationId xmlns:a16="http://schemas.microsoft.com/office/drawing/2014/main" id="{A1E4256D-A0CD-4FC5-BC60-C3DE0D4BFA4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47943" y="4239354"/>
                <a:ext cx="548640" cy="548640"/>
              </a:xfrm>
              <a:prstGeom prst="rect">
                <a:avLst/>
              </a:prstGeom>
            </p:spPr>
          </p:pic>
          <p:sp>
            <p:nvSpPr>
              <p:cNvPr id="39" name="TextBox 38">
                <a:extLst>
                  <a:ext uri="{FF2B5EF4-FFF2-40B4-BE49-F238E27FC236}">
                    <a16:creationId xmlns:a16="http://schemas.microsoft.com/office/drawing/2014/main" id="{4F042901-C0A2-4717-81D2-C23B57C97495}"/>
                  </a:ext>
                </a:extLst>
              </p:cNvPr>
              <p:cNvSpPr txBox="1"/>
              <p:nvPr/>
            </p:nvSpPr>
            <p:spPr>
              <a:xfrm>
                <a:off x="9972407" y="4810210"/>
                <a:ext cx="10915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Retrieval</a:t>
                </a:r>
              </a:p>
            </p:txBody>
          </p:sp>
        </p:grpSp>
        <p:grpSp>
          <p:nvGrpSpPr>
            <p:cNvPr id="12" name="Group 11">
              <a:extLst>
                <a:ext uri="{FF2B5EF4-FFF2-40B4-BE49-F238E27FC236}">
                  <a16:creationId xmlns:a16="http://schemas.microsoft.com/office/drawing/2014/main" id="{25A6A363-9687-4D56-9AF4-5A304F5BE774}"/>
                </a:ext>
              </a:extLst>
            </p:cNvPr>
            <p:cNvGrpSpPr/>
            <p:nvPr/>
          </p:nvGrpSpPr>
          <p:grpSpPr>
            <a:xfrm>
              <a:off x="4231152" y="3490977"/>
              <a:ext cx="1284697" cy="585111"/>
              <a:chOff x="1723309" y="3039494"/>
              <a:chExt cx="1284697" cy="585111"/>
            </a:xfrm>
          </p:grpSpPr>
          <p:pic>
            <p:nvPicPr>
              <p:cNvPr id="36" name="Picture 35">
                <a:extLst>
                  <a:ext uri="{FF2B5EF4-FFF2-40B4-BE49-F238E27FC236}">
                    <a16:creationId xmlns:a16="http://schemas.microsoft.com/office/drawing/2014/main" id="{0D613C3F-F0FA-48AA-831E-4EAB62260082}"/>
                  </a:ext>
                </a:extLst>
              </p:cNvPr>
              <p:cNvPicPr>
                <a:picLocks noChangeAspect="1"/>
              </p:cNvPicPr>
              <p:nvPr/>
            </p:nvPicPr>
            <p:blipFill>
              <a:blip r:embed="rId14"/>
              <a:stretch>
                <a:fillRect/>
              </a:stretch>
            </p:blipFill>
            <p:spPr>
              <a:xfrm>
                <a:off x="1723309" y="3039494"/>
                <a:ext cx="585111" cy="585111"/>
              </a:xfrm>
              <a:prstGeom prst="rect">
                <a:avLst/>
              </a:prstGeom>
            </p:spPr>
          </p:pic>
          <p:sp>
            <p:nvSpPr>
              <p:cNvPr id="37" name="TextBox 36">
                <a:extLst>
                  <a:ext uri="{FF2B5EF4-FFF2-40B4-BE49-F238E27FC236}">
                    <a16:creationId xmlns:a16="http://schemas.microsoft.com/office/drawing/2014/main" id="{6418D133-81CB-47F7-B174-3DAD93F5D33B}"/>
                  </a:ext>
                </a:extLst>
              </p:cNvPr>
              <p:cNvSpPr txBox="1"/>
              <p:nvPr/>
            </p:nvSpPr>
            <p:spPr>
              <a:xfrm>
                <a:off x="2293233" y="3135316"/>
                <a:ext cx="7147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p:txBody>
          </p:sp>
        </p:grpSp>
        <p:cxnSp>
          <p:nvCxnSpPr>
            <p:cNvPr id="13" name="Straight Arrow Connector 12">
              <a:extLst>
                <a:ext uri="{FF2B5EF4-FFF2-40B4-BE49-F238E27FC236}">
                  <a16:creationId xmlns:a16="http://schemas.microsoft.com/office/drawing/2014/main" id="{AB58A2D2-070C-4112-8DCB-8BB01B7011BD}"/>
                </a:ext>
              </a:extLst>
            </p:cNvPr>
            <p:cNvCxnSpPr>
              <a:cxnSpLocks/>
              <a:stCxn id="36" idx="2"/>
              <a:endCxn id="34" idx="0"/>
            </p:cNvCxnSpPr>
            <p:nvPr/>
          </p:nvCxnSpPr>
          <p:spPr>
            <a:xfrm flipH="1">
              <a:off x="4523501" y="4076088"/>
              <a:ext cx="207" cy="119312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5DBA402-B638-445F-83AB-6AB0ABED1AE9}"/>
                </a:ext>
              </a:extLst>
            </p:cNvPr>
            <p:cNvCxnSpPr>
              <a:cxnSpLocks/>
              <a:stCxn id="7" idx="3"/>
              <a:endCxn id="38" idx="1"/>
            </p:cNvCxnSpPr>
            <p:nvPr/>
          </p:nvCxnSpPr>
          <p:spPr>
            <a:xfrm flipV="1">
              <a:off x="9733804" y="4343390"/>
              <a:ext cx="571746" cy="2058"/>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21A8CC-FC74-4433-9CBA-42986D86631A}"/>
                </a:ext>
              </a:extLst>
            </p:cNvPr>
            <p:cNvCxnSpPr>
              <a:cxnSpLocks/>
              <a:stCxn id="40" idx="2"/>
              <a:endCxn id="38" idx="0"/>
            </p:cNvCxnSpPr>
            <p:nvPr/>
          </p:nvCxnSpPr>
          <p:spPr>
            <a:xfrm>
              <a:off x="10575800" y="3540209"/>
              <a:ext cx="4070" cy="52886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BD3D7CC-019B-464F-8A36-F22C9E051D64}"/>
                </a:ext>
              </a:extLst>
            </p:cNvPr>
            <p:cNvCxnSpPr>
              <a:cxnSpLocks/>
              <a:stCxn id="39" idx="2"/>
              <a:endCxn id="42" idx="0"/>
            </p:cNvCxnSpPr>
            <p:nvPr/>
          </p:nvCxnSpPr>
          <p:spPr>
            <a:xfrm>
              <a:off x="10575800" y="5009258"/>
              <a:ext cx="0" cy="47797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91FAD30-B325-4E50-BFD2-8462629DE6B9}"/>
                </a:ext>
              </a:extLst>
            </p:cNvPr>
            <p:cNvCxnSpPr>
              <a:cxnSpLocks/>
              <a:endCxn id="7" idx="1"/>
            </p:cNvCxnSpPr>
            <p:nvPr/>
          </p:nvCxnSpPr>
          <p:spPr>
            <a:xfrm flipV="1">
              <a:off x="7072522" y="4345448"/>
              <a:ext cx="2112642" cy="1248506"/>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72258D-F896-4E63-86CF-5BAAE4480EED}"/>
                </a:ext>
              </a:extLst>
            </p:cNvPr>
            <p:cNvCxnSpPr>
              <a:cxnSpLocks/>
              <a:stCxn id="30" idx="0"/>
              <a:endCxn id="44" idx="2"/>
            </p:cNvCxnSpPr>
            <p:nvPr/>
          </p:nvCxnSpPr>
          <p:spPr>
            <a:xfrm flipH="1" flipV="1">
              <a:off x="6218112" y="4048494"/>
              <a:ext cx="11378" cy="1053784"/>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17367E5-C83F-4ED2-9666-862F3CF56190}"/>
                </a:ext>
              </a:extLst>
            </p:cNvPr>
            <p:cNvSpPr txBox="1"/>
            <p:nvPr/>
          </p:nvSpPr>
          <p:spPr>
            <a:xfrm>
              <a:off x="5447023" y="2196921"/>
              <a:ext cx="1625499" cy="646331"/>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Edge Device</a:t>
              </a:r>
            </a:p>
            <a:p>
              <a:r>
                <a:rPr lang="en-US" dirty="0">
                  <a:solidFill>
                    <a:srgbClr val="FF0000"/>
                  </a:solidFill>
                  <a:latin typeface="Times New Roman" panose="02020603050405020304" pitchFamily="18" charset="0"/>
                  <a:cs typeface="Times New Roman" panose="02020603050405020304" pitchFamily="18" charset="0"/>
                </a:rPr>
                <a:t>&amp; Leaf Device</a:t>
              </a:r>
            </a:p>
          </p:txBody>
        </p:sp>
        <p:sp>
          <p:nvSpPr>
            <p:cNvPr id="20" name="TextBox 19">
              <a:extLst>
                <a:ext uri="{FF2B5EF4-FFF2-40B4-BE49-F238E27FC236}">
                  <a16:creationId xmlns:a16="http://schemas.microsoft.com/office/drawing/2014/main" id="{783CA136-42AD-4AD7-9A4E-5A429F100D98}"/>
                </a:ext>
              </a:extLst>
            </p:cNvPr>
            <p:cNvSpPr txBox="1"/>
            <p:nvPr/>
          </p:nvSpPr>
          <p:spPr>
            <a:xfrm>
              <a:off x="10575800" y="2339820"/>
              <a:ext cx="145884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Azure Cloud</a:t>
              </a:r>
              <a:endParaRPr lang="en-US" dirty="0">
                <a:latin typeface="Times New Roman" panose="02020603050405020304" pitchFamily="18" charset="0"/>
                <a:cs typeface="Times New Roman" panose="02020603050405020304" pitchFamily="18" charset="0"/>
              </a:endParaRPr>
            </a:p>
          </p:txBody>
        </p:sp>
        <p:cxnSp>
          <p:nvCxnSpPr>
            <p:cNvPr id="21" name="Connector: Elbow 20">
              <a:extLst>
                <a:ext uri="{FF2B5EF4-FFF2-40B4-BE49-F238E27FC236}">
                  <a16:creationId xmlns:a16="http://schemas.microsoft.com/office/drawing/2014/main" id="{DB9593EA-9B6B-4E5D-9AE7-3651DDFEACBA}"/>
                </a:ext>
              </a:extLst>
            </p:cNvPr>
            <p:cNvCxnSpPr>
              <a:cxnSpLocks/>
              <a:stCxn id="42" idx="2"/>
              <a:endCxn id="34" idx="2"/>
            </p:cNvCxnSpPr>
            <p:nvPr/>
          </p:nvCxnSpPr>
          <p:spPr>
            <a:xfrm rot="5400000" flipH="1">
              <a:off x="7467164" y="2927233"/>
              <a:ext cx="164974" cy="6052299"/>
            </a:xfrm>
            <a:prstGeom prst="bentConnector3">
              <a:avLst>
                <a:gd name="adj1" fmla="val -138567"/>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23A8CF3-BFC5-4E9A-B496-1217DA8914CD}"/>
                </a:ext>
              </a:extLst>
            </p:cNvPr>
            <p:cNvGrpSpPr/>
            <p:nvPr/>
          </p:nvGrpSpPr>
          <p:grpSpPr>
            <a:xfrm>
              <a:off x="3985788" y="4898425"/>
              <a:ext cx="963969" cy="972470"/>
              <a:chOff x="3985994" y="5277595"/>
              <a:chExt cx="963969" cy="972470"/>
            </a:xfrm>
          </p:grpSpPr>
          <p:pic>
            <p:nvPicPr>
              <p:cNvPr id="34" name="Picture 33">
                <a:extLst>
                  <a:ext uri="{FF2B5EF4-FFF2-40B4-BE49-F238E27FC236}">
                    <a16:creationId xmlns:a16="http://schemas.microsoft.com/office/drawing/2014/main" id="{C15FCD28-732E-4567-BBA5-0F40B1005513}"/>
                  </a:ext>
                </a:extLst>
              </p:cNvPr>
              <p:cNvPicPr>
                <a:picLocks noChangeAspect="1"/>
              </p:cNvPicPr>
              <p:nvPr/>
            </p:nvPicPr>
            <p:blipFill rotWithShape="1">
              <a:blip r:embed="rId15"/>
              <a:srcRect l="1086" r="1015" b="2888"/>
              <a:stretch/>
            </p:blipFill>
            <p:spPr>
              <a:xfrm>
                <a:off x="4097450" y="5648384"/>
                <a:ext cx="852513" cy="601681"/>
              </a:xfrm>
              <a:prstGeom prst="rect">
                <a:avLst/>
              </a:prstGeom>
            </p:spPr>
          </p:pic>
          <p:sp>
            <p:nvSpPr>
              <p:cNvPr id="35" name="TextBox 34">
                <a:extLst>
                  <a:ext uri="{FF2B5EF4-FFF2-40B4-BE49-F238E27FC236}">
                    <a16:creationId xmlns:a16="http://schemas.microsoft.com/office/drawing/2014/main" id="{28131D41-8E3D-41FD-B1F6-F7ECA093889A}"/>
                  </a:ext>
                </a:extLst>
              </p:cNvPr>
              <p:cNvSpPr txBox="1"/>
              <p:nvPr/>
            </p:nvSpPr>
            <p:spPr>
              <a:xfrm>
                <a:off x="3985994" y="5277595"/>
                <a:ext cx="46254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UI</a:t>
                </a:r>
                <a:endParaRPr lang="en-US" dirty="0">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AC99E2D1-7A9D-4ACC-A4FB-47DF593784CE}"/>
                </a:ext>
              </a:extLst>
            </p:cNvPr>
            <p:cNvGrpSpPr/>
            <p:nvPr/>
          </p:nvGrpSpPr>
          <p:grpSpPr>
            <a:xfrm>
              <a:off x="5224283" y="5102278"/>
              <a:ext cx="2010414" cy="949378"/>
              <a:chOff x="5059596" y="5167237"/>
              <a:chExt cx="2010414" cy="949378"/>
            </a:xfrm>
          </p:grpSpPr>
          <p:grpSp>
            <p:nvGrpSpPr>
              <p:cNvPr id="25" name="Group 24">
                <a:extLst>
                  <a:ext uri="{FF2B5EF4-FFF2-40B4-BE49-F238E27FC236}">
                    <a16:creationId xmlns:a16="http://schemas.microsoft.com/office/drawing/2014/main" id="{C14BEDD9-12C7-4F77-A0BE-D5E29F5B286B}"/>
                  </a:ext>
                </a:extLst>
              </p:cNvPr>
              <p:cNvGrpSpPr/>
              <p:nvPr/>
            </p:nvGrpSpPr>
            <p:grpSpPr>
              <a:xfrm>
                <a:off x="5059596" y="5167237"/>
                <a:ext cx="2010414" cy="946733"/>
                <a:chOff x="5027162" y="5275102"/>
                <a:chExt cx="2010414" cy="946733"/>
              </a:xfrm>
            </p:grpSpPr>
            <p:pic>
              <p:nvPicPr>
                <p:cNvPr id="30" name="Picture 29">
                  <a:extLst>
                    <a:ext uri="{FF2B5EF4-FFF2-40B4-BE49-F238E27FC236}">
                      <a16:creationId xmlns:a16="http://schemas.microsoft.com/office/drawing/2014/main" id="{F5B21BCD-0B00-4A3D-B9AB-DC6301597ABE}"/>
                    </a:ext>
                  </a:extLst>
                </p:cNvPr>
                <p:cNvPicPr>
                  <a:picLocks noChangeAspect="1"/>
                </p:cNvPicPr>
                <p:nvPr/>
              </p:nvPicPr>
              <p:blipFill>
                <a:blip r:embed="rId16"/>
                <a:stretch>
                  <a:fillRect/>
                </a:stretch>
              </p:blipFill>
              <p:spPr>
                <a:xfrm>
                  <a:off x="5027162" y="5275102"/>
                  <a:ext cx="2010414" cy="565667"/>
                </a:xfrm>
                <a:prstGeom prst="rect">
                  <a:avLst/>
                </a:prstGeom>
              </p:spPr>
            </p:pic>
            <p:pic>
              <p:nvPicPr>
                <p:cNvPr id="31" name="Picture 30">
                  <a:extLst>
                    <a:ext uri="{FF2B5EF4-FFF2-40B4-BE49-F238E27FC236}">
                      <a16:creationId xmlns:a16="http://schemas.microsoft.com/office/drawing/2014/main" id="{0AA95783-680B-49D9-A376-82392B08E6DF}"/>
                    </a:ext>
                  </a:extLst>
                </p:cNvPr>
                <p:cNvPicPr>
                  <a:picLocks noChangeAspect="1"/>
                </p:cNvPicPr>
                <p:nvPr/>
              </p:nvPicPr>
              <p:blipFill rotWithShape="1">
                <a:blip r:embed="rId16"/>
                <a:srcRect t="66330"/>
                <a:stretch/>
              </p:blipFill>
              <p:spPr>
                <a:xfrm>
                  <a:off x="5027162" y="5785496"/>
                  <a:ext cx="2010414" cy="190459"/>
                </a:xfrm>
                <a:prstGeom prst="rect">
                  <a:avLst/>
                </a:prstGeom>
              </p:spPr>
            </p:pic>
            <p:pic>
              <p:nvPicPr>
                <p:cNvPr id="32" name="Picture 31">
                  <a:extLst>
                    <a:ext uri="{FF2B5EF4-FFF2-40B4-BE49-F238E27FC236}">
                      <a16:creationId xmlns:a16="http://schemas.microsoft.com/office/drawing/2014/main" id="{C61812CE-22A3-4A18-A76F-0F56129C9378}"/>
                    </a:ext>
                  </a:extLst>
                </p:cNvPr>
                <p:cNvPicPr>
                  <a:picLocks noChangeAspect="1"/>
                </p:cNvPicPr>
                <p:nvPr/>
              </p:nvPicPr>
              <p:blipFill rotWithShape="1">
                <a:blip r:embed="rId16"/>
                <a:srcRect t="66330"/>
                <a:stretch/>
              </p:blipFill>
              <p:spPr>
                <a:xfrm>
                  <a:off x="5027162" y="5908812"/>
                  <a:ext cx="2010414" cy="190459"/>
                </a:xfrm>
                <a:prstGeom prst="rect">
                  <a:avLst/>
                </a:prstGeom>
              </p:spPr>
            </p:pic>
            <p:pic>
              <p:nvPicPr>
                <p:cNvPr id="33" name="Picture 32">
                  <a:extLst>
                    <a:ext uri="{FF2B5EF4-FFF2-40B4-BE49-F238E27FC236}">
                      <a16:creationId xmlns:a16="http://schemas.microsoft.com/office/drawing/2014/main" id="{9303FE4F-DF6D-4500-844E-F996BFC1184B}"/>
                    </a:ext>
                  </a:extLst>
                </p:cNvPr>
                <p:cNvPicPr>
                  <a:picLocks noChangeAspect="1"/>
                </p:cNvPicPr>
                <p:nvPr/>
              </p:nvPicPr>
              <p:blipFill rotWithShape="1">
                <a:blip r:embed="rId16"/>
                <a:srcRect t="66330"/>
                <a:stretch/>
              </p:blipFill>
              <p:spPr>
                <a:xfrm>
                  <a:off x="5027162" y="6031376"/>
                  <a:ext cx="2010414" cy="190459"/>
                </a:xfrm>
                <a:prstGeom prst="rect">
                  <a:avLst/>
                </a:prstGeom>
              </p:spPr>
            </p:pic>
          </p:grpSp>
          <p:pic>
            <p:nvPicPr>
              <p:cNvPr id="26" name="Picture 25">
                <a:extLst>
                  <a:ext uri="{FF2B5EF4-FFF2-40B4-BE49-F238E27FC236}">
                    <a16:creationId xmlns:a16="http://schemas.microsoft.com/office/drawing/2014/main" id="{0F1E5E61-3FC8-42D1-A881-E8B1FE92E7A3}"/>
                  </a:ext>
                </a:extLst>
              </p:cNvPr>
              <p:cNvPicPr>
                <a:picLocks noChangeAspect="1"/>
              </p:cNvPicPr>
              <p:nvPr/>
            </p:nvPicPr>
            <p:blipFill>
              <a:blip r:embed="rId7"/>
              <a:stretch>
                <a:fillRect/>
              </a:stretch>
            </p:blipFill>
            <p:spPr>
              <a:xfrm>
                <a:off x="5415300" y="5541229"/>
                <a:ext cx="377224" cy="377224"/>
              </a:xfrm>
              <a:prstGeom prst="rect">
                <a:avLst/>
              </a:prstGeom>
            </p:spPr>
          </p:pic>
          <p:pic>
            <p:nvPicPr>
              <p:cNvPr id="27" name="Picture 26">
                <a:extLst>
                  <a:ext uri="{FF2B5EF4-FFF2-40B4-BE49-F238E27FC236}">
                    <a16:creationId xmlns:a16="http://schemas.microsoft.com/office/drawing/2014/main" id="{1D1EF78E-6860-40E1-A154-EB35199CA2BE}"/>
                  </a:ext>
                </a:extLst>
              </p:cNvPr>
              <p:cNvPicPr>
                <a:picLocks noChangeAspect="1"/>
              </p:cNvPicPr>
              <p:nvPr/>
            </p:nvPicPr>
            <p:blipFill>
              <a:blip r:embed="rId7"/>
              <a:stretch>
                <a:fillRect/>
              </a:stretch>
            </p:blipFill>
            <p:spPr>
              <a:xfrm>
                <a:off x="6364069" y="5525521"/>
                <a:ext cx="377224" cy="377224"/>
              </a:xfrm>
              <a:prstGeom prst="rect">
                <a:avLst/>
              </a:prstGeom>
            </p:spPr>
          </p:pic>
          <p:sp>
            <p:nvSpPr>
              <p:cNvPr id="28" name="TextBox 27">
                <a:extLst>
                  <a:ext uri="{FF2B5EF4-FFF2-40B4-BE49-F238E27FC236}">
                    <a16:creationId xmlns:a16="http://schemas.microsoft.com/office/drawing/2014/main" id="{CAF02D25-63F8-45A0-9496-A93791E925DF}"/>
                  </a:ext>
                </a:extLst>
              </p:cNvPr>
              <p:cNvSpPr txBox="1"/>
              <p:nvPr/>
            </p:nvSpPr>
            <p:spPr>
              <a:xfrm>
                <a:off x="5287434" y="5870393"/>
                <a:ext cx="822058"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Hub</a:t>
                </a:r>
              </a:p>
            </p:txBody>
          </p:sp>
          <p:sp>
            <p:nvSpPr>
              <p:cNvPr id="29" name="TextBox 28">
                <a:extLst>
                  <a:ext uri="{FF2B5EF4-FFF2-40B4-BE49-F238E27FC236}">
                    <a16:creationId xmlns:a16="http://schemas.microsoft.com/office/drawing/2014/main" id="{C2A1E1F8-7B63-4EAF-8983-94272FF73580}"/>
                  </a:ext>
                </a:extLst>
              </p:cNvPr>
              <p:cNvSpPr txBox="1"/>
              <p:nvPr/>
            </p:nvSpPr>
            <p:spPr>
              <a:xfrm>
                <a:off x="6173315" y="5870394"/>
                <a:ext cx="887239"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Agent</a:t>
                </a:r>
              </a:p>
            </p:txBody>
          </p:sp>
        </p:grpSp>
        <p:cxnSp>
          <p:nvCxnSpPr>
            <p:cNvPr id="24" name="Straight Arrow Connector 23">
              <a:extLst>
                <a:ext uri="{FF2B5EF4-FFF2-40B4-BE49-F238E27FC236}">
                  <a16:creationId xmlns:a16="http://schemas.microsoft.com/office/drawing/2014/main" id="{0196C1C7-393C-44D4-B85B-FB6EA11BF9F6}"/>
                </a:ext>
              </a:extLst>
            </p:cNvPr>
            <p:cNvCxnSpPr>
              <a:cxnSpLocks/>
              <a:stCxn id="37" idx="3"/>
              <a:endCxn id="44" idx="1"/>
            </p:cNvCxnSpPr>
            <p:nvPr/>
          </p:nvCxnSpPr>
          <p:spPr>
            <a:xfrm>
              <a:off x="5515849" y="3771465"/>
              <a:ext cx="427943" cy="2709"/>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45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2E58632-A05B-4218-9A54-AE922C0FFB90}"/>
              </a:ext>
            </a:extLst>
          </p:cNvPr>
          <p:cNvGrpSpPr/>
          <p:nvPr/>
        </p:nvGrpSpPr>
        <p:grpSpPr>
          <a:xfrm>
            <a:off x="810000" y="2042892"/>
            <a:ext cx="11097380" cy="4206778"/>
            <a:chOff x="810000" y="2042892"/>
            <a:chExt cx="11097380" cy="4206778"/>
          </a:xfrm>
        </p:grpSpPr>
        <p:sp>
          <p:nvSpPr>
            <p:cNvPr id="4" name="Rectangle: Rounded Corners 3">
              <a:extLst>
                <a:ext uri="{FF2B5EF4-FFF2-40B4-BE49-F238E27FC236}">
                  <a16:creationId xmlns:a16="http://schemas.microsoft.com/office/drawing/2014/main" id="{B539372F-5AA4-457E-80FC-0AA8F4A420A0}"/>
                </a:ext>
              </a:extLst>
            </p:cNvPr>
            <p:cNvSpPr/>
            <p:nvPr/>
          </p:nvSpPr>
          <p:spPr>
            <a:xfrm>
              <a:off x="810000" y="2795369"/>
              <a:ext cx="2411730" cy="3454301"/>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A703D1AD-820D-486D-95C2-8C759EF7F4B3}"/>
                </a:ext>
              </a:extLst>
            </p:cNvPr>
            <p:cNvSpPr/>
            <p:nvPr/>
          </p:nvSpPr>
          <p:spPr>
            <a:xfrm>
              <a:off x="4826504" y="2795367"/>
              <a:ext cx="2411730" cy="3454301"/>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8A9E958-5B2B-4737-ADCE-269A098965E5}"/>
                </a:ext>
              </a:extLst>
            </p:cNvPr>
            <p:cNvSpPr/>
            <p:nvPr/>
          </p:nvSpPr>
          <p:spPr>
            <a:xfrm>
              <a:off x="8843008" y="2795367"/>
              <a:ext cx="2411730" cy="3454301"/>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A5B262A-CCDB-4C3F-A73A-F6B1F396D391}"/>
                </a:ext>
              </a:extLst>
            </p:cNvPr>
            <p:cNvPicPr>
              <a:picLocks noChangeAspect="1"/>
            </p:cNvPicPr>
            <p:nvPr/>
          </p:nvPicPr>
          <p:blipFill>
            <a:blip r:embed="rId2"/>
            <a:stretch>
              <a:fillRect/>
            </a:stretch>
          </p:blipFill>
          <p:spPr>
            <a:xfrm>
              <a:off x="9414069" y="2128822"/>
              <a:ext cx="1269607" cy="666544"/>
            </a:xfrm>
            <a:prstGeom prst="rect">
              <a:avLst/>
            </a:prstGeom>
          </p:spPr>
        </p:pic>
        <p:pic>
          <p:nvPicPr>
            <p:cNvPr id="8" name="Graphic 7">
              <a:extLst>
                <a:ext uri="{FF2B5EF4-FFF2-40B4-BE49-F238E27FC236}">
                  <a16:creationId xmlns:a16="http://schemas.microsoft.com/office/drawing/2014/main" id="{1EB76D33-D43E-4D03-AA13-D6B935088F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9944" y="2042892"/>
              <a:ext cx="704850" cy="752475"/>
            </a:xfrm>
            <a:prstGeom prst="rect">
              <a:avLst/>
            </a:prstGeom>
          </p:spPr>
        </p:pic>
        <p:pic>
          <p:nvPicPr>
            <p:cNvPr id="9" name="Graphic 8">
              <a:extLst>
                <a:ext uri="{FF2B5EF4-FFF2-40B4-BE49-F238E27FC236}">
                  <a16:creationId xmlns:a16="http://schemas.microsoft.com/office/drawing/2014/main" id="{C0C049F9-49BA-4477-A408-66B6DF17D1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57904" y="4020328"/>
              <a:ext cx="548640" cy="548640"/>
            </a:xfrm>
            <a:prstGeom prst="rect">
              <a:avLst/>
            </a:prstGeom>
          </p:spPr>
        </p:pic>
        <p:pic>
          <p:nvPicPr>
            <p:cNvPr id="10" name="Picture 9">
              <a:extLst>
                <a:ext uri="{FF2B5EF4-FFF2-40B4-BE49-F238E27FC236}">
                  <a16:creationId xmlns:a16="http://schemas.microsoft.com/office/drawing/2014/main" id="{0CD0742D-3986-4962-9852-7E4480B70ACB}"/>
                </a:ext>
              </a:extLst>
            </p:cNvPr>
            <p:cNvPicPr>
              <a:picLocks noChangeAspect="1"/>
            </p:cNvPicPr>
            <p:nvPr/>
          </p:nvPicPr>
          <p:blipFill>
            <a:blip r:embed="rId7"/>
            <a:stretch>
              <a:fillRect/>
            </a:stretch>
          </p:blipFill>
          <p:spPr>
            <a:xfrm>
              <a:off x="1702949" y="2169540"/>
              <a:ext cx="625827" cy="625827"/>
            </a:xfrm>
            <a:prstGeom prst="rect">
              <a:avLst/>
            </a:prstGeom>
          </p:spPr>
        </p:pic>
        <p:sp>
          <p:nvSpPr>
            <p:cNvPr id="11" name="Rectangle: Rounded Corners 10">
              <a:extLst>
                <a:ext uri="{FF2B5EF4-FFF2-40B4-BE49-F238E27FC236}">
                  <a16:creationId xmlns:a16="http://schemas.microsoft.com/office/drawing/2014/main" id="{ED36F018-4B45-43CC-A694-A8F2727DDBB8}"/>
                </a:ext>
              </a:extLst>
            </p:cNvPr>
            <p:cNvSpPr/>
            <p:nvPr/>
          </p:nvSpPr>
          <p:spPr>
            <a:xfrm>
              <a:off x="1505898" y="4245997"/>
              <a:ext cx="1019930" cy="585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imes New Roman" panose="02020603050405020304" pitchFamily="18" charset="0"/>
                  <a:cs typeface="Times New Roman" panose="02020603050405020304" pitchFamily="18" charset="0"/>
                </a:rPr>
                <a:t>Detection</a:t>
              </a:r>
              <a:endParaRPr lang="en-US" sz="1400" dirty="0">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19E83AE7-E4CD-4DAD-98DF-0FE3FE70B91B}"/>
                </a:ext>
              </a:extLst>
            </p:cNvPr>
            <p:cNvGrpSpPr/>
            <p:nvPr/>
          </p:nvGrpSpPr>
          <p:grpSpPr>
            <a:xfrm>
              <a:off x="5069024" y="3321237"/>
              <a:ext cx="2125790" cy="646331"/>
              <a:chOff x="5671444" y="3097455"/>
              <a:chExt cx="2125790" cy="646331"/>
            </a:xfrm>
          </p:grpSpPr>
          <p:pic>
            <p:nvPicPr>
              <p:cNvPr id="50" name="Picture 49">
                <a:extLst>
                  <a:ext uri="{FF2B5EF4-FFF2-40B4-BE49-F238E27FC236}">
                    <a16:creationId xmlns:a16="http://schemas.microsoft.com/office/drawing/2014/main" id="{5F3C2752-4597-4BDC-B2A4-47001628E2CB}"/>
                  </a:ext>
                </a:extLst>
              </p:cNvPr>
              <p:cNvPicPr>
                <a:picLocks noChangeAspect="1"/>
              </p:cNvPicPr>
              <p:nvPr/>
            </p:nvPicPr>
            <p:blipFill>
              <a:blip r:embed="rId8"/>
              <a:stretch>
                <a:fillRect/>
              </a:stretch>
            </p:blipFill>
            <p:spPr>
              <a:xfrm>
                <a:off x="5671444" y="3158627"/>
                <a:ext cx="548640" cy="548640"/>
              </a:xfrm>
              <a:prstGeom prst="rect">
                <a:avLst/>
              </a:prstGeom>
            </p:spPr>
          </p:pic>
          <p:sp>
            <p:nvSpPr>
              <p:cNvPr id="51" name="TextBox 50">
                <a:extLst>
                  <a:ext uri="{FF2B5EF4-FFF2-40B4-BE49-F238E27FC236}">
                    <a16:creationId xmlns:a16="http://schemas.microsoft.com/office/drawing/2014/main" id="{5FBB87F0-3853-459D-9048-F3A4A77927A3}"/>
                  </a:ext>
                </a:extLst>
              </p:cNvPr>
              <p:cNvSpPr txBox="1"/>
              <p:nvPr/>
            </p:nvSpPr>
            <p:spPr>
              <a:xfrm>
                <a:off x="6220084" y="3097455"/>
                <a:ext cx="1577150" cy="646331"/>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Recognition &amp; Registration</a:t>
                </a:r>
              </a:p>
            </p:txBody>
          </p:sp>
        </p:grpSp>
        <p:grpSp>
          <p:nvGrpSpPr>
            <p:cNvPr id="14" name="Group 13">
              <a:extLst>
                <a:ext uri="{FF2B5EF4-FFF2-40B4-BE49-F238E27FC236}">
                  <a16:creationId xmlns:a16="http://schemas.microsoft.com/office/drawing/2014/main" id="{5AD91E95-072C-4574-B2AC-1E559045A781}"/>
                </a:ext>
              </a:extLst>
            </p:cNvPr>
            <p:cNvGrpSpPr/>
            <p:nvPr/>
          </p:nvGrpSpPr>
          <p:grpSpPr>
            <a:xfrm>
              <a:off x="9322496" y="5436429"/>
              <a:ext cx="1400364" cy="548640"/>
              <a:chOff x="6826310" y="4623179"/>
              <a:chExt cx="1400364" cy="548640"/>
            </a:xfrm>
          </p:grpSpPr>
          <p:pic>
            <p:nvPicPr>
              <p:cNvPr id="48" name="Graphic 47">
                <a:extLst>
                  <a:ext uri="{FF2B5EF4-FFF2-40B4-BE49-F238E27FC236}">
                    <a16:creationId xmlns:a16="http://schemas.microsoft.com/office/drawing/2014/main" id="{44B03123-2924-4CF9-A462-34974245D0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78034" y="4623179"/>
                <a:ext cx="548640" cy="548640"/>
              </a:xfrm>
              <a:prstGeom prst="rect">
                <a:avLst/>
              </a:prstGeom>
            </p:spPr>
          </p:pic>
          <p:sp>
            <p:nvSpPr>
              <p:cNvPr id="49" name="TextBox 48">
                <a:extLst>
                  <a:ext uri="{FF2B5EF4-FFF2-40B4-BE49-F238E27FC236}">
                    <a16:creationId xmlns:a16="http://schemas.microsoft.com/office/drawing/2014/main" id="{BDBC8F62-B562-481C-9139-73CBABE5FC5C}"/>
                  </a:ext>
                </a:extLst>
              </p:cNvPr>
              <p:cNvSpPr txBox="1"/>
              <p:nvPr/>
            </p:nvSpPr>
            <p:spPr>
              <a:xfrm>
                <a:off x="6826310" y="4707129"/>
                <a:ext cx="8602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Result</a:t>
                </a:r>
              </a:p>
            </p:txBody>
          </p:sp>
        </p:grpSp>
        <p:grpSp>
          <p:nvGrpSpPr>
            <p:cNvPr id="15" name="Group 14">
              <a:extLst>
                <a:ext uri="{FF2B5EF4-FFF2-40B4-BE49-F238E27FC236}">
                  <a16:creationId xmlns:a16="http://schemas.microsoft.com/office/drawing/2014/main" id="{48822497-629C-4B0D-93EC-C351610E7D06}"/>
                </a:ext>
              </a:extLst>
            </p:cNvPr>
            <p:cNvGrpSpPr/>
            <p:nvPr/>
          </p:nvGrpSpPr>
          <p:grpSpPr>
            <a:xfrm>
              <a:off x="8843008" y="2940769"/>
              <a:ext cx="1879852" cy="764854"/>
              <a:chOff x="8843008" y="2940769"/>
              <a:chExt cx="1879852" cy="764854"/>
            </a:xfrm>
          </p:grpSpPr>
          <p:pic>
            <p:nvPicPr>
              <p:cNvPr id="46" name="Graphic 45">
                <a:extLst>
                  <a:ext uri="{FF2B5EF4-FFF2-40B4-BE49-F238E27FC236}">
                    <a16:creationId xmlns:a16="http://schemas.microsoft.com/office/drawing/2014/main" id="{58EAC509-D3F3-4CC2-A5F0-0DD8CC7505F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74220" y="2940769"/>
                <a:ext cx="548640" cy="548640"/>
              </a:xfrm>
              <a:prstGeom prst="rect">
                <a:avLst/>
              </a:prstGeom>
            </p:spPr>
          </p:pic>
          <p:sp>
            <p:nvSpPr>
              <p:cNvPr id="47" name="TextBox 46">
                <a:extLst>
                  <a:ext uri="{FF2B5EF4-FFF2-40B4-BE49-F238E27FC236}">
                    <a16:creationId xmlns:a16="http://schemas.microsoft.com/office/drawing/2014/main" id="{D3F40361-AC41-48F0-B1BC-ACCCC93837D9}"/>
                  </a:ext>
                </a:extLst>
              </p:cNvPr>
              <p:cNvSpPr txBox="1"/>
              <p:nvPr/>
            </p:nvSpPr>
            <p:spPr>
              <a:xfrm>
                <a:off x="8843008" y="3059292"/>
                <a:ext cx="158003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Database</a:t>
                </a:r>
              </a:p>
              <a:p>
                <a:endParaRPr lang="en-US" dirty="0">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3D83BF8A-83BF-4505-B4BA-E116A9602483}"/>
                </a:ext>
              </a:extLst>
            </p:cNvPr>
            <p:cNvGrpSpPr/>
            <p:nvPr/>
          </p:nvGrpSpPr>
          <p:grpSpPr>
            <a:xfrm>
              <a:off x="9902754" y="4018270"/>
              <a:ext cx="1091572" cy="940188"/>
              <a:chOff x="9972407" y="4239354"/>
              <a:chExt cx="1091572" cy="940188"/>
            </a:xfrm>
          </p:grpSpPr>
          <p:pic>
            <p:nvPicPr>
              <p:cNvPr id="44" name="Graphic 43">
                <a:extLst>
                  <a:ext uri="{FF2B5EF4-FFF2-40B4-BE49-F238E27FC236}">
                    <a16:creationId xmlns:a16="http://schemas.microsoft.com/office/drawing/2014/main" id="{22DEC56F-8CFD-4645-A653-1579A3F5549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47943" y="4239354"/>
                <a:ext cx="548640" cy="548640"/>
              </a:xfrm>
              <a:prstGeom prst="rect">
                <a:avLst/>
              </a:prstGeom>
            </p:spPr>
          </p:pic>
          <p:sp>
            <p:nvSpPr>
              <p:cNvPr id="45" name="TextBox 44">
                <a:extLst>
                  <a:ext uri="{FF2B5EF4-FFF2-40B4-BE49-F238E27FC236}">
                    <a16:creationId xmlns:a16="http://schemas.microsoft.com/office/drawing/2014/main" id="{55EBF473-CB6B-4D57-B84D-1E7117025AD6}"/>
                  </a:ext>
                </a:extLst>
              </p:cNvPr>
              <p:cNvSpPr txBox="1"/>
              <p:nvPr/>
            </p:nvSpPr>
            <p:spPr>
              <a:xfrm>
                <a:off x="9972407" y="4810210"/>
                <a:ext cx="10915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Retrieval</a:t>
                </a:r>
              </a:p>
            </p:txBody>
          </p:sp>
        </p:grpSp>
        <p:grpSp>
          <p:nvGrpSpPr>
            <p:cNvPr id="17" name="Group 16">
              <a:extLst>
                <a:ext uri="{FF2B5EF4-FFF2-40B4-BE49-F238E27FC236}">
                  <a16:creationId xmlns:a16="http://schemas.microsoft.com/office/drawing/2014/main" id="{ECF10B13-B2AE-41F4-A7EF-7B34B28957CD}"/>
                </a:ext>
              </a:extLst>
            </p:cNvPr>
            <p:cNvGrpSpPr/>
            <p:nvPr/>
          </p:nvGrpSpPr>
          <p:grpSpPr>
            <a:xfrm>
              <a:off x="1373513" y="3059292"/>
              <a:ext cx="1284697" cy="585111"/>
              <a:chOff x="1723309" y="3039494"/>
              <a:chExt cx="1284697" cy="585111"/>
            </a:xfrm>
          </p:grpSpPr>
          <p:pic>
            <p:nvPicPr>
              <p:cNvPr id="42" name="Picture 41">
                <a:extLst>
                  <a:ext uri="{FF2B5EF4-FFF2-40B4-BE49-F238E27FC236}">
                    <a16:creationId xmlns:a16="http://schemas.microsoft.com/office/drawing/2014/main" id="{7D736AD9-2E7A-4312-8AAB-96D0D4E20A8D}"/>
                  </a:ext>
                </a:extLst>
              </p:cNvPr>
              <p:cNvPicPr>
                <a:picLocks noChangeAspect="1"/>
              </p:cNvPicPr>
              <p:nvPr/>
            </p:nvPicPr>
            <p:blipFill>
              <a:blip r:embed="rId15"/>
              <a:stretch>
                <a:fillRect/>
              </a:stretch>
            </p:blipFill>
            <p:spPr>
              <a:xfrm>
                <a:off x="1723309" y="3039494"/>
                <a:ext cx="585111" cy="585111"/>
              </a:xfrm>
              <a:prstGeom prst="rect">
                <a:avLst/>
              </a:prstGeom>
            </p:spPr>
          </p:pic>
          <p:sp>
            <p:nvSpPr>
              <p:cNvPr id="43" name="TextBox 42">
                <a:extLst>
                  <a:ext uri="{FF2B5EF4-FFF2-40B4-BE49-F238E27FC236}">
                    <a16:creationId xmlns:a16="http://schemas.microsoft.com/office/drawing/2014/main" id="{81C8A08E-BEC6-4755-ABE2-2AC14B733F1C}"/>
                  </a:ext>
                </a:extLst>
              </p:cNvPr>
              <p:cNvSpPr txBox="1"/>
              <p:nvPr/>
            </p:nvSpPr>
            <p:spPr>
              <a:xfrm>
                <a:off x="2293233" y="3135316"/>
                <a:ext cx="7147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p:txBody>
          </p:sp>
        </p:grpSp>
        <p:cxnSp>
          <p:nvCxnSpPr>
            <p:cNvPr id="18" name="Straight Arrow Connector 17">
              <a:extLst>
                <a:ext uri="{FF2B5EF4-FFF2-40B4-BE49-F238E27FC236}">
                  <a16:creationId xmlns:a16="http://schemas.microsoft.com/office/drawing/2014/main" id="{0CC7C3F9-68B7-48B6-AEE3-5622E0BBA229}"/>
                </a:ext>
              </a:extLst>
            </p:cNvPr>
            <p:cNvCxnSpPr/>
            <p:nvPr/>
          </p:nvCxnSpPr>
          <p:spPr>
            <a:xfrm>
              <a:off x="1943437" y="3644403"/>
              <a:ext cx="0" cy="601594"/>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6C82CF-C474-4A88-95A2-09DC9BF4C72F}"/>
                </a:ext>
              </a:extLst>
            </p:cNvPr>
            <p:cNvCxnSpPr>
              <a:cxnSpLocks/>
            </p:cNvCxnSpPr>
            <p:nvPr/>
          </p:nvCxnSpPr>
          <p:spPr>
            <a:xfrm>
              <a:off x="2026920" y="4892040"/>
              <a:ext cx="0" cy="626497"/>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66933C-C7BF-4C23-8944-3D5AD5225400}"/>
                </a:ext>
              </a:extLst>
            </p:cNvPr>
            <p:cNvCxnSpPr>
              <a:cxnSpLocks/>
              <a:stCxn id="9" idx="3"/>
              <a:endCxn id="44" idx="1"/>
            </p:cNvCxnSpPr>
            <p:nvPr/>
          </p:nvCxnSpPr>
          <p:spPr>
            <a:xfrm flipV="1">
              <a:off x="9606544" y="4292590"/>
              <a:ext cx="571746" cy="2058"/>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3023C2D-2C38-44F7-8E90-1481279C646C}"/>
                </a:ext>
              </a:extLst>
            </p:cNvPr>
            <p:cNvCxnSpPr>
              <a:cxnSpLocks/>
              <a:stCxn id="46" idx="2"/>
              <a:endCxn id="44" idx="0"/>
            </p:cNvCxnSpPr>
            <p:nvPr/>
          </p:nvCxnSpPr>
          <p:spPr>
            <a:xfrm>
              <a:off x="10448540" y="3489409"/>
              <a:ext cx="4070" cy="52886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1643F68-E028-4195-AD8C-7A407B336B13}"/>
                </a:ext>
              </a:extLst>
            </p:cNvPr>
            <p:cNvCxnSpPr>
              <a:cxnSpLocks/>
              <a:stCxn id="45" idx="2"/>
              <a:endCxn id="48" idx="0"/>
            </p:cNvCxnSpPr>
            <p:nvPr/>
          </p:nvCxnSpPr>
          <p:spPr>
            <a:xfrm>
              <a:off x="10448540" y="4958458"/>
              <a:ext cx="0" cy="477971"/>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817D553-F420-498F-BC54-7C361DE7FF80}"/>
                </a:ext>
              </a:extLst>
            </p:cNvPr>
            <p:cNvCxnSpPr>
              <a:cxnSpLocks/>
              <a:stCxn id="11" idx="3"/>
              <a:endCxn id="39" idx="1"/>
            </p:cNvCxnSpPr>
            <p:nvPr/>
          </p:nvCxnSpPr>
          <p:spPr>
            <a:xfrm>
              <a:off x="2525828" y="4538553"/>
              <a:ext cx="2508377" cy="982341"/>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B2A28C8-CE92-446E-A208-5569134FA1C9}"/>
                </a:ext>
              </a:extLst>
            </p:cNvPr>
            <p:cNvCxnSpPr>
              <a:cxnSpLocks/>
              <a:stCxn id="39" idx="3"/>
              <a:endCxn id="9" idx="1"/>
            </p:cNvCxnSpPr>
            <p:nvPr/>
          </p:nvCxnSpPr>
          <p:spPr>
            <a:xfrm flipV="1">
              <a:off x="7044619" y="4294648"/>
              <a:ext cx="2013285" cy="1226246"/>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674FDB-4267-4BF5-A025-036D787B59B2}"/>
                </a:ext>
              </a:extLst>
            </p:cNvPr>
            <p:cNvCxnSpPr>
              <a:cxnSpLocks/>
            </p:cNvCxnSpPr>
            <p:nvPr/>
          </p:nvCxnSpPr>
          <p:spPr>
            <a:xfrm flipV="1">
              <a:off x="5956285" y="3927102"/>
              <a:ext cx="0" cy="988168"/>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EE8D1AF-CDAC-4F10-8017-09C219A7784F}"/>
                </a:ext>
              </a:extLst>
            </p:cNvPr>
            <p:cNvSpPr txBox="1"/>
            <p:nvPr/>
          </p:nvSpPr>
          <p:spPr>
            <a:xfrm>
              <a:off x="2297387" y="2179079"/>
              <a:ext cx="145884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Leaf Device</a:t>
              </a:r>
            </a:p>
            <a:p>
              <a:r>
                <a:rPr lang="en-US" altLang="zh-CN" dirty="0">
                  <a:latin typeface="Times New Roman" panose="02020603050405020304" pitchFamily="18" charset="0"/>
                  <a:cs typeface="Times New Roman" panose="02020603050405020304" pitchFamily="18" charset="0"/>
                </a:rPr>
                <a:t>(My laptop)</a:t>
              </a:r>
            </a:p>
          </p:txBody>
        </p:sp>
        <p:sp>
          <p:nvSpPr>
            <p:cNvPr id="28" name="TextBox 27">
              <a:extLst>
                <a:ext uri="{FF2B5EF4-FFF2-40B4-BE49-F238E27FC236}">
                  <a16:creationId xmlns:a16="http://schemas.microsoft.com/office/drawing/2014/main" id="{DD3D79DA-CE4E-4560-958F-AF2DFE65F95D}"/>
                </a:ext>
              </a:extLst>
            </p:cNvPr>
            <p:cNvSpPr txBox="1"/>
            <p:nvPr/>
          </p:nvSpPr>
          <p:spPr>
            <a:xfrm>
              <a:off x="6364069" y="2176859"/>
              <a:ext cx="145884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Edge Device</a:t>
              </a:r>
            </a:p>
            <a:p>
              <a:r>
                <a:rPr lang="en-US" dirty="0">
                  <a:latin typeface="Times New Roman" panose="02020603050405020304" pitchFamily="18" charset="0"/>
                  <a:cs typeface="Times New Roman" panose="02020603050405020304" pitchFamily="18" charset="0"/>
                </a:rPr>
                <a:t>(Remote PC)</a:t>
              </a:r>
            </a:p>
          </p:txBody>
        </p:sp>
        <p:sp>
          <p:nvSpPr>
            <p:cNvPr id="29" name="TextBox 28">
              <a:extLst>
                <a:ext uri="{FF2B5EF4-FFF2-40B4-BE49-F238E27FC236}">
                  <a16:creationId xmlns:a16="http://schemas.microsoft.com/office/drawing/2014/main" id="{7B97C453-B761-4A02-8248-0A0C349DE6C1}"/>
                </a:ext>
              </a:extLst>
            </p:cNvPr>
            <p:cNvSpPr txBox="1"/>
            <p:nvPr/>
          </p:nvSpPr>
          <p:spPr>
            <a:xfrm>
              <a:off x="10448540" y="2289020"/>
              <a:ext cx="145884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Azure Cloud</a:t>
              </a:r>
              <a:endParaRPr lang="en-US" dirty="0">
                <a:latin typeface="Times New Roman" panose="02020603050405020304" pitchFamily="18" charset="0"/>
                <a:cs typeface="Times New Roman" panose="02020603050405020304" pitchFamily="18" charset="0"/>
              </a:endParaRPr>
            </a:p>
          </p:txBody>
        </p:sp>
        <p:cxnSp>
          <p:nvCxnSpPr>
            <p:cNvPr id="30" name="Connector: Elbow 29">
              <a:extLst>
                <a:ext uri="{FF2B5EF4-FFF2-40B4-BE49-F238E27FC236}">
                  <a16:creationId xmlns:a16="http://schemas.microsoft.com/office/drawing/2014/main" id="{900ECA97-9E3E-48E2-B159-8FB58DB7C295}"/>
                </a:ext>
              </a:extLst>
            </p:cNvPr>
            <p:cNvCxnSpPr>
              <a:cxnSpLocks/>
              <a:stCxn id="48" idx="2"/>
              <a:endCxn id="4" idx="2"/>
            </p:cNvCxnSpPr>
            <p:nvPr/>
          </p:nvCxnSpPr>
          <p:spPr>
            <a:xfrm rot="5400000">
              <a:off x="6099903" y="1901032"/>
              <a:ext cx="264601" cy="8432675"/>
            </a:xfrm>
            <a:prstGeom prst="bentConnector3">
              <a:avLst>
                <a:gd name="adj1" fmla="val 186394"/>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DC934DA6-DC51-4537-A512-923C533EE03C}"/>
                </a:ext>
              </a:extLst>
            </p:cNvPr>
            <p:cNvPicPr>
              <a:picLocks noChangeAspect="1"/>
            </p:cNvPicPr>
            <p:nvPr/>
          </p:nvPicPr>
          <p:blipFill rotWithShape="1">
            <a:blip r:embed="rId16"/>
            <a:srcRect l="1086" r="1015" b="2888"/>
            <a:stretch/>
          </p:blipFill>
          <p:spPr>
            <a:xfrm>
              <a:off x="1602371" y="5518536"/>
              <a:ext cx="852513" cy="601681"/>
            </a:xfrm>
            <a:prstGeom prst="rect">
              <a:avLst/>
            </a:prstGeom>
          </p:spPr>
        </p:pic>
        <p:sp>
          <p:nvSpPr>
            <p:cNvPr id="32" name="TextBox 31">
              <a:extLst>
                <a:ext uri="{FF2B5EF4-FFF2-40B4-BE49-F238E27FC236}">
                  <a16:creationId xmlns:a16="http://schemas.microsoft.com/office/drawing/2014/main" id="{5F64617C-2641-4C8F-BB79-5A2ADA4E268A}"/>
                </a:ext>
              </a:extLst>
            </p:cNvPr>
            <p:cNvSpPr txBox="1"/>
            <p:nvPr/>
          </p:nvSpPr>
          <p:spPr>
            <a:xfrm>
              <a:off x="1070493" y="5634710"/>
              <a:ext cx="46254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UI</a:t>
              </a:r>
              <a:endParaRPr lang="en-US" dirty="0">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E3A1C0AB-4BDE-42AB-80AE-519E26AAC65C}"/>
                </a:ext>
              </a:extLst>
            </p:cNvPr>
            <p:cNvGrpSpPr/>
            <p:nvPr/>
          </p:nvGrpSpPr>
          <p:grpSpPr>
            <a:xfrm>
              <a:off x="5034205" y="4915270"/>
              <a:ext cx="2010414" cy="946733"/>
              <a:chOff x="5027162" y="5275102"/>
              <a:chExt cx="2010414" cy="946733"/>
            </a:xfrm>
          </p:grpSpPr>
          <p:pic>
            <p:nvPicPr>
              <p:cNvPr id="38" name="Picture 37">
                <a:extLst>
                  <a:ext uri="{FF2B5EF4-FFF2-40B4-BE49-F238E27FC236}">
                    <a16:creationId xmlns:a16="http://schemas.microsoft.com/office/drawing/2014/main" id="{F01B52D9-8287-46BC-99F8-D6FBF47A3A59}"/>
                  </a:ext>
                </a:extLst>
              </p:cNvPr>
              <p:cNvPicPr>
                <a:picLocks noChangeAspect="1"/>
              </p:cNvPicPr>
              <p:nvPr/>
            </p:nvPicPr>
            <p:blipFill>
              <a:blip r:embed="rId17"/>
              <a:stretch>
                <a:fillRect/>
              </a:stretch>
            </p:blipFill>
            <p:spPr>
              <a:xfrm>
                <a:off x="5027162" y="5275102"/>
                <a:ext cx="2010414" cy="565667"/>
              </a:xfrm>
              <a:prstGeom prst="rect">
                <a:avLst/>
              </a:prstGeom>
            </p:spPr>
          </p:pic>
          <p:pic>
            <p:nvPicPr>
              <p:cNvPr id="39" name="Picture 38">
                <a:extLst>
                  <a:ext uri="{FF2B5EF4-FFF2-40B4-BE49-F238E27FC236}">
                    <a16:creationId xmlns:a16="http://schemas.microsoft.com/office/drawing/2014/main" id="{BB7BFF54-8163-46D1-AE5C-72564E69545F}"/>
                  </a:ext>
                </a:extLst>
              </p:cNvPr>
              <p:cNvPicPr>
                <a:picLocks noChangeAspect="1"/>
              </p:cNvPicPr>
              <p:nvPr/>
            </p:nvPicPr>
            <p:blipFill rotWithShape="1">
              <a:blip r:embed="rId17"/>
              <a:srcRect t="66330"/>
              <a:stretch/>
            </p:blipFill>
            <p:spPr>
              <a:xfrm>
                <a:off x="5027162" y="5785496"/>
                <a:ext cx="2010414" cy="190459"/>
              </a:xfrm>
              <a:prstGeom prst="rect">
                <a:avLst/>
              </a:prstGeom>
            </p:spPr>
          </p:pic>
          <p:pic>
            <p:nvPicPr>
              <p:cNvPr id="40" name="Picture 39">
                <a:extLst>
                  <a:ext uri="{FF2B5EF4-FFF2-40B4-BE49-F238E27FC236}">
                    <a16:creationId xmlns:a16="http://schemas.microsoft.com/office/drawing/2014/main" id="{9FA381CE-2275-4838-9803-610145394C4F}"/>
                  </a:ext>
                </a:extLst>
              </p:cNvPr>
              <p:cNvPicPr>
                <a:picLocks noChangeAspect="1"/>
              </p:cNvPicPr>
              <p:nvPr/>
            </p:nvPicPr>
            <p:blipFill rotWithShape="1">
              <a:blip r:embed="rId17"/>
              <a:srcRect t="66330"/>
              <a:stretch/>
            </p:blipFill>
            <p:spPr>
              <a:xfrm>
                <a:off x="5027162" y="5908812"/>
                <a:ext cx="2010414" cy="190459"/>
              </a:xfrm>
              <a:prstGeom prst="rect">
                <a:avLst/>
              </a:prstGeom>
            </p:spPr>
          </p:pic>
          <p:pic>
            <p:nvPicPr>
              <p:cNvPr id="41" name="Picture 40">
                <a:extLst>
                  <a:ext uri="{FF2B5EF4-FFF2-40B4-BE49-F238E27FC236}">
                    <a16:creationId xmlns:a16="http://schemas.microsoft.com/office/drawing/2014/main" id="{117F0E9A-3C1D-466F-A094-3545FA8A24DE}"/>
                  </a:ext>
                </a:extLst>
              </p:cNvPr>
              <p:cNvPicPr>
                <a:picLocks noChangeAspect="1"/>
              </p:cNvPicPr>
              <p:nvPr/>
            </p:nvPicPr>
            <p:blipFill rotWithShape="1">
              <a:blip r:embed="rId17"/>
              <a:srcRect t="66330"/>
              <a:stretch/>
            </p:blipFill>
            <p:spPr>
              <a:xfrm>
                <a:off x="5027162" y="6031376"/>
                <a:ext cx="2010414" cy="190459"/>
              </a:xfrm>
              <a:prstGeom prst="rect">
                <a:avLst/>
              </a:prstGeom>
            </p:spPr>
          </p:pic>
        </p:grpSp>
        <p:pic>
          <p:nvPicPr>
            <p:cNvPr id="34" name="Picture 33">
              <a:extLst>
                <a:ext uri="{FF2B5EF4-FFF2-40B4-BE49-F238E27FC236}">
                  <a16:creationId xmlns:a16="http://schemas.microsoft.com/office/drawing/2014/main" id="{223EBA7B-B933-427D-8231-E3A76AAB9FB9}"/>
                </a:ext>
              </a:extLst>
            </p:cNvPr>
            <p:cNvPicPr>
              <a:picLocks noChangeAspect="1"/>
            </p:cNvPicPr>
            <p:nvPr/>
          </p:nvPicPr>
          <p:blipFill>
            <a:blip r:embed="rId8"/>
            <a:stretch>
              <a:fillRect/>
            </a:stretch>
          </p:blipFill>
          <p:spPr>
            <a:xfrm>
              <a:off x="5389909" y="5289262"/>
              <a:ext cx="377224" cy="377224"/>
            </a:xfrm>
            <a:prstGeom prst="rect">
              <a:avLst/>
            </a:prstGeom>
          </p:spPr>
        </p:pic>
        <p:pic>
          <p:nvPicPr>
            <p:cNvPr id="35" name="Picture 34">
              <a:extLst>
                <a:ext uri="{FF2B5EF4-FFF2-40B4-BE49-F238E27FC236}">
                  <a16:creationId xmlns:a16="http://schemas.microsoft.com/office/drawing/2014/main" id="{0BB54B72-C224-46D8-950E-97F67EC3DE84}"/>
                </a:ext>
              </a:extLst>
            </p:cNvPr>
            <p:cNvPicPr>
              <a:picLocks noChangeAspect="1"/>
            </p:cNvPicPr>
            <p:nvPr/>
          </p:nvPicPr>
          <p:blipFill>
            <a:blip r:embed="rId8"/>
            <a:stretch>
              <a:fillRect/>
            </a:stretch>
          </p:blipFill>
          <p:spPr>
            <a:xfrm>
              <a:off x="6338678" y="5273554"/>
              <a:ext cx="377224" cy="377224"/>
            </a:xfrm>
            <a:prstGeom prst="rect">
              <a:avLst/>
            </a:prstGeom>
          </p:spPr>
        </p:pic>
        <p:sp>
          <p:nvSpPr>
            <p:cNvPr id="36" name="TextBox 35">
              <a:extLst>
                <a:ext uri="{FF2B5EF4-FFF2-40B4-BE49-F238E27FC236}">
                  <a16:creationId xmlns:a16="http://schemas.microsoft.com/office/drawing/2014/main" id="{98A5C7E1-3D78-4063-BBEB-48B915870809}"/>
                </a:ext>
              </a:extLst>
            </p:cNvPr>
            <p:cNvSpPr txBox="1"/>
            <p:nvPr/>
          </p:nvSpPr>
          <p:spPr>
            <a:xfrm>
              <a:off x="5262043" y="5618426"/>
              <a:ext cx="822058"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Hub</a:t>
              </a:r>
            </a:p>
          </p:txBody>
        </p:sp>
        <p:sp>
          <p:nvSpPr>
            <p:cNvPr id="37" name="TextBox 36">
              <a:extLst>
                <a:ext uri="{FF2B5EF4-FFF2-40B4-BE49-F238E27FC236}">
                  <a16:creationId xmlns:a16="http://schemas.microsoft.com/office/drawing/2014/main" id="{280C7A1A-3632-4AA2-9410-049E1E134BAE}"/>
                </a:ext>
              </a:extLst>
            </p:cNvPr>
            <p:cNvSpPr txBox="1"/>
            <p:nvPr/>
          </p:nvSpPr>
          <p:spPr>
            <a:xfrm>
              <a:off x="6147924" y="5618427"/>
              <a:ext cx="887239"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Agent</a:t>
              </a:r>
            </a:p>
          </p:txBody>
        </p:sp>
        <p:cxnSp>
          <p:nvCxnSpPr>
            <p:cNvPr id="57" name="Straight Arrow Connector 56">
              <a:extLst>
                <a:ext uri="{FF2B5EF4-FFF2-40B4-BE49-F238E27FC236}">
                  <a16:creationId xmlns:a16="http://schemas.microsoft.com/office/drawing/2014/main" id="{E70DC003-1F09-42D5-8396-9C645283EEB7}"/>
                </a:ext>
              </a:extLst>
            </p:cNvPr>
            <p:cNvCxnSpPr/>
            <p:nvPr/>
          </p:nvCxnSpPr>
          <p:spPr>
            <a:xfrm>
              <a:off x="2055322" y="3644403"/>
              <a:ext cx="0" cy="601594"/>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D183224-1CE4-4829-989E-C38EB42370DA}"/>
                </a:ext>
              </a:extLst>
            </p:cNvPr>
            <p:cNvCxnSpPr>
              <a:cxnSpLocks/>
            </p:cNvCxnSpPr>
            <p:nvPr/>
          </p:nvCxnSpPr>
          <p:spPr>
            <a:xfrm>
              <a:off x="2523113" y="4443323"/>
              <a:ext cx="2508377" cy="982341"/>
            </a:xfrm>
            <a:prstGeom prst="bentConnector3">
              <a:avLst>
                <a:gd name="adj1" fmla="val 53314"/>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4672917E-D68A-4706-8173-F05D7AB9951A}"/>
                </a:ext>
              </a:extLst>
            </p:cNvPr>
            <p:cNvCxnSpPr>
              <a:cxnSpLocks/>
            </p:cNvCxnSpPr>
            <p:nvPr/>
          </p:nvCxnSpPr>
          <p:spPr>
            <a:xfrm flipV="1">
              <a:off x="7044619" y="3221548"/>
              <a:ext cx="2204031" cy="422854"/>
            </a:xfrm>
            <a:prstGeom prst="bentConnector3">
              <a:avLst>
                <a:gd name="adj1" fmla="val 50000"/>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D492C7-3A4C-49D3-B758-1E5CD9C68C72}"/>
                </a:ext>
              </a:extLst>
            </p:cNvPr>
            <p:cNvCxnSpPr>
              <a:cxnSpLocks/>
            </p:cNvCxnSpPr>
            <p:nvPr/>
          </p:nvCxnSpPr>
          <p:spPr>
            <a:xfrm flipH="1" flipV="1">
              <a:off x="6126385" y="3921970"/>
              <a:ext cx="7043" cy="97007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4CE75FAB-D10C-47BA-970E-9EFEFB9CEAF0}"/>
                </a:ext>
              </a:extLst>
            </p:cNvPr>
            <p:cNvSpPr/>
            <p:nvPr/>
          </p:nvSpPr>
          <p:spPr>
            <a:xfrm>
              <a:off x="1218639" y="4022371"/>
              <a:ext cx="1597449" cy="104236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496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CDCF09-CA65-4863-8BF9-02FAC67CB5A0}"/>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IoT Edge</a:t>
            </a:r>
          </a:p>
        </p:txBody>
      </p:sp>
      <p:sp>
        <p:nvSpPr>
          <p:cNvPr id="3" name="Content Placeholder 2">
            <a:extLst>
              <a:ext uri="{FF2B5EF4-FFF2-40B4-BE49-F238E27FC236}">
                <a16:creationId xmlns:a16="http://schemas.microsoft.com/office/drawing/2014/main" id="{6D5697D1-EA24-42EB-843A-1EEDCE4A5899}"/>
              </a:ext>
            </a:extLst>
          </p:cNvPr>
          <p:cNvSpPr>
            <a:spLocks noGrp="1"/>
          </p:cNvSpPr>
          <p:nvPr>
            <p:ph sz="half" idx="1"/>
          </p:nvPr>
        </p:nvSpPr>
        <p:spPr>
          <a:xfrm>
            <a:off x="810000" y="2271827"/>
            <a:ext cx="10571998" cy="1714957"/>
          </a:xfrm>
        </p:spPr>
        <p:txBody>
          <a:bodyPr vert="horz" lIns="91440" tIns="45720" rIns="91440" bIns="45720" rtlCol="0" anchor="ctr">
            <a:normAutofit/>
          </a:bodyPr>
          <a:lstStyle/>
          <a:p>
            <a:r>
              <a:rPr lang="en-US" dirty="0"/>
              <a:t>Azure IoT Edge is an Internet of Things (IoT) service that builds on top of IoT Hub. This service is meant for customers who want to analyze data on devices, a.k.a. "at the edge", instead of in the cloud.</a:t>
            </a:r>
          </a:p>
          <a:p>
            <a:pPr marL="0" indent="0">
              <a:buNone/>
            </a:pPr>
            <a:endParaRPr lang="en-US" dirty="0"/>
          </a:p>
          <a:p>
            <a:pPr marL="0" indent="0">
              <a:buNone/>
            </a:pPr>
            <a:endParaRPr lang="en-US" sz="1600" dirty="0">
              <a:latin typeface="+mn-lt"/>
              <a:cs typeface="+mn-cs"/>
            </a:endParaRPr>
          </a:p>
        </p:txBody>
      </p:sp>
      <p:pic>
        <p:nvPicPr>
          <p:cNvPr id="10" name="Content Placeholder 9">
            <a:extLst>
              <a:ext uri="{FF2B5EF4-FFF2-40B4-BE49-F238E27FC236}">
                <a16:creationId xmlns:a16="http://schemas.microsoft.com/office/drawing/2014/main" id="{EFA94281-3144-4A1F-99E1-C69DD4C6EC9E}"/>
              </a:ext>
            </a:extLst>
          </p:cNvPr>
          <p:cNvPicPr>
            <a:picLocks noGrp="1" noChangeAspect="1"/>
          </p:cNvPicPr>
          <p:nvPr>
            <p:ph sz="half" idx="2"/>
          </p:nvPr>
        </p:nvPicPr>
        <p:blipFill>
          <a:blip r:embed="rId3"/>
          <a:stretch>
            <a:fillRect/>
          </a:stretch>
        </p:blipFill>
        <p:spPr>
          <a:xfrm>
            <a:off x="1592723" y="3429000"/>
            <a:ext cx="9246689" cy="275089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55566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D945F623-EC28-42F0-A7F3-E1A39F32EA2A}"/>
              </a:ext>
            </a:extLst>
          </p:cNvPr>
          <p:cNvGrpSpPr/>
          <p:nvPr/>
        </p:nvGrpSpPr>
        <p:grpSpPr>
          <a:xfrm>
            <a:off x="1176658" y="-88766"/>
            <a:ext cx="10300773" cy="6566272"/>
            <a:chOff x="1176658" y="-88766"/>
            <a:chExt cx="10300773" cy="6566272"/>
          </a:xfrm>
        </p:grpSpPr>
        <p:sp>
          <p:nvSpPr>
            <p:cNvPr id="85" name="Rectangle: Rounded Corners 84">
              <a:extLst>
                <a:ext uri="{FF2B5EF4-FFF2-40B4-BE49-F238E27FC236}">
                  <a16:creationId xmlns:a16="http://schemas.microsoft.com/office/drawing/2014/main" id="{47043F3C-CA99-4142-939C-93582C09DB97}"/>
                </a:ext>
              </a:extLst>
            </p:cNvPr>
            <p:cNvSpPr/>
            <p:nvPr/>
          </p:nvSpPr>
          <p:spPr>
            <a:xfrm>
              <a:off x="7668378" y="604754"/>
              <a:ext cx="3809053" cy="5872752"/>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BC27E081-7A39-4841-A6C6-024F14B5EB59}"/>
                </a:ext>
              </a:extLst>
            </p:cNvPr>
            <p:cNvSpPr/>
            <p:nvPr/>
          </p:nvSpPr>
          <p:spPr>
            <a:xfrm>
              <a:off x="1176658" y="3023205"/>
              <a:ext cx="2172404" cy="3454301"/>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7F34F58-C47B-4BF7-80DD-678DB9F80E72}"/>
                </a:ext>
              </a:extLst>
            </p:cNvPr>
            <p:cNvSpPr/>
            <p:nvPr/>
          </p:nvSpPr>
          <p:spPr>
            <a:xfrm>
              <a:off x="4424344" y="3009236"/>
              <a:ext cx="2296890" cy="3454301"/>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9D9ADCB4-44BC-4EF5-91FA-377AE7039F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5343" y="2257122"/>
              <a:ext cx="704850" cy="752475"/>
            </a:xfrm>
            <a:prstGeom prst="rect">
              <a:avLst/>
            </a:prstGeom>
          </p:spPr>
        </p:pic>
        <p:pic>
          <p:nvPicPr>
            <p:cNvPr id="8" name="Graphic 7">
              <a:extLst>
                <a:ext uri="{FF2B5EF4-FFF2-40B4-BE49-F238E27FC236}">
                  <a16:creationId xmlns:a16="http://schemas.microsoft.com/office/drawing/2014/main" id="{77F34543-5E28-4C9E-AB4C-F04D39FC66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70861" y="4535809"/>
              <a:ext cx="548640" cy="548640"/>
            </a:xfrm>
            <a:prstGeom prst="rect">
              <a:avLst/>
            </a:prstGeom>
          </p:spPr>
        </p:pic>
        <p:pic>
          <p:nvPicPr>
            <p:cNvPr id="9" name="Picture 8">
              <a:extLst>
                <a:ext uri="{FF2B5EF4-FFF2-40B4-BE49-F238E27FC236}">
                  <a16:creationId xmlns:a16="http://schemas.microsoft.com/office/drawing/2014/main" id="{3BAAC19D-99EB-4B77-A183-7171FB11662F}"/>
                </a:ext>
              </a:extLst>
            </p:cNvPr>
            <p:cNvPicPr>
              <a:picLocks noChangeAspect="1"/>
            </p:cNvPicPr>
            <p:nvPr/>
          </p:nvPicPr>
          <p:blipFill>
            <a:blip r:embed="rId6"/>
            <a:stretch>
              <a:fillRect/>
            </a:stretch>
          </p:blipFill>
          <p:spPr>
            <a:xfrm>
              <a:off x="1260355" y="2367334"/>
              <a:ext cx="625827" cy="625827"/>
            </a:xfrm>
            <a:prstGeom prst="rect">
              <a:avLst/>
            </a:prstGeom>
          </p:spPr>
        </p:pic>
        <p:sp>
          <p:nvSpPr>
            <p:cNvPr id="10" name="Rectangle: Rounded Corners 9">
              <a:extLst>
                <a:ext uri="{FF2B5EF4-FFF2-40B4-BE49-F238E27FC236}">
                  <a16:creationId xmlns:a16="http://schemas.microsoft.com/office/drawing/2014/main" id="{A40E5630-C83F-44D9-BABC-44731DE9BBBB}"/>
                </a:ext>
              </a:extLst>
            </p:cNvPr>
            <p:cNvSpPr/>
            <p:nvPr/>
          </p:nvSpPr>
          <p:spPr>
            <a:xfrm>
              <a:off x="1780571" y="4369603"/>
              <a:ext cx="1019930" cy="585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imes New Roman" panose="02020603050405020304" pitchFamily="18" charset="0"/>
                  <a:cs typeface="Times New Roman" panose="02020603050405020304" pitchFamily="18" charset="0"/>
                </a:rPr>
                <a:t>Detection</a:t>
              </a:r>
              <a:endParaRPr lang="en-US" sz="14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059233D1-130B-49C0-ABCA-C868D98F9800}"/>
                </a:ext>
              </a:extLst>
            </p:cNvPr>
            <p:cNvGrpSpPr/>
            <p:nvPr/>
          </p:nvGrpSpPr>
          <p:grpSpPr>
            <a:xfrm>
              <a:off x="4716103" y="3438545"/>
              <a:ext cx="1720216" cy="646331"/>
              <a:chOff x="5758049" y="3097455"/>
              <a:chExt cx="1720216" cy="646331"/>
            </a:xfrm>
          </p:grpSpPr>
          <p:pic>
            <p:nvPicPr>
              <p:cNvPr id="51" name="Picture 50">
                <a:extLst>
                  <a:ext uri="{FF2B5EF4-FFF2-40B4-BE49-F238E27FC236}">
                    <a16:creationId xmlns:a16="http://schemas.microsoft.com/office/drawing/2014/main" id="{7C5509CF-FF76-4257-BC85-7ACB26CACBB5}"/>
                  </a:ext>
                </a:extLst>
              </p:cNvPr>
              <p:cNvPicPr>
                <a:picLocks noChangeAspect="1"/>
              </p:cNvPicPr>
              <p:nvPr/>
            </p:nvPicPr>
            <p:blipFill>
              <a:blip r:embed="rId7"/>
              <a:stretch>
                <a:fillRect/>
              </a:stretch>
            </p:blipFill>
            <p:spPr>
              <a:xfrm>
                <a:off x="5758049" y="3154680"/>
                <a:ext cx="548640" cy="548640"/>
              </a:xfrm>
              <a:prstGeom prst="rect">
                <a:avLst/>
              </a:prstGeom>
            </p:spPr>
          </p:pic>
          <p:sp>
            <p:nvSpPr>
              <p:cNvPr id="52" name="TextBox 51">
                <a:extLst>
                  <a:ext uri="{FF2B5EF4-FFF2-40B4-BE49-F238E27FC236}">
                    <a16:creationId xmlns:a16="http://schemas.microsoft.com/office/drawing/2014/main" id="{94AE4A3E-9E1C-42E4-B62B-B7ADB9FFF425}"/>
                  </a:ext>
                </a:extLst>
              </p:cNvPr>
              <p:cNvSpPr txBox="1"/>
              <p:nvPr/>
            </p:nvSpPr>
            <p:spPr>
              <a:xfrm>
                <a:off x="6342118" y="3097455"/>
                <a:ext cx="113614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 Extraction</a:t>
                </a:r>
              </a:p>
            </p:txBody>
          </p:sp>
        </p:grpSp>
        <p:grpSp>
          <p:nvGrpSpPr>
            <p:cNvPr id="12" name="Group 11">
              <a:extLst>
                <a:ext uri="{FF2B5EF4-FFF2-40B4-BE49-F238E27FC236}">
                  <a16:creationId xmlns:a16="http://schemas.microsoft.com/office/drawing/2014/main" id="{AB8636FC-9769-44D8-BA95-1E748DFA300A}"/>
                </a:ext>
              </a:extLst>
            </p:cNvPr>
            <p:cNvGrpSpPr/>
            <p:nvPr/>
          </p:nvGrpSpPr>
          <p:grpSpPr>
            <a:xfrm>
              <a:off x="4716103" y="4395343"/>
              <a:ext cx="1920874" cy="646331"/>
              <a:chOff x="5758049" y="3097455"/>
              <a:chExt cx="1920874" cy="646331"/>
            </a:xfrm>
          </p:grpSpPr>
          <p:pic>
            <p:nvPicPr>
              <p:cNvPr id="49" name="Picture 48">
                <a:extLst>
                  <a:ext uri="{FF2B5EF4-FFF2-40B4-BE49-F238E27FC236}">
                    <a16:creationId xmlns:a16="http://schemas.microsoft.com/office/drawing/2014/main" id="{8CE2FA84-28B9-426F-90F3-FF557CFE262E}"/>
                  </a:ext>
                </a:extLst>
              </p:cNvPr>
              <p:cNvPicPr>
                <a:picLocks noChangeAspect="1"/>
              </p:cNvPicPr>
              <p:nvPr/>
            </p:nvPicPr>
            <p:blipFill>
              <a:blip r:embed="rId7"/>
              <a:stretch>
                <a:fillRect/>
              </a:stretch>
            </p:blipFill>
            <p:spPr>
              <a:xfrm>
                <a:off x="5758049" y="3154680"/>
                <a:ext cx="548640" cy="548640"/>
              </a:xfrm>
              <a:prstGeom prst="rect">
                <a:avLst/>
              </a:prstGeom>
            </p:spPr>
          </p:pic>
          <p:sp>
            <p:nvSpPr>
              <p:cNvPr id="50" name="TextBox 49">
                <a:extLst>
                  <a:ext uri="{FF2B5EF4-FFF2-40B4-BE49-F238E27FC236}">
                    <a16:creationId xmlns:a16="http://schemas.microsoft.com/office/drawing/2014/main" id="{38AB7266-8370-43CB-B2D9-9380B104CF56}"/>
                  </a:ext>
                </a:extLst>
              </p:cNvPr>
              <p:cNvSpPr txBox="1"/>
              <p:nvPr/>
            </p:nvSpPr>
            <p:spPr>
              <a:xfrm>
                <a:off x="6342118" y="3097455"/>
                <a:ext cx="133680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Recognition Logic</a:t>
                </a:r>
              </a:p>
            </p:txBody>
          </p:sp>
        </p:grpSp>
        <p:grpSp>
          <p:nvGrpSpPr>
            <p:cNvPr id="13" name="Group 12">
              <a:extLst>
                <a:ext uri="{FF2B5EF4-FFF2-40B4-BE49-F238E27FC236}">
                  <a16:creationId xmlns:a16="http://schemas.microsoft.com/office/drawing/2014/main" id="{9D39AF62-A036-4EB0-B85B-AA4E6F97FBB5}"/>
                </a:ext>
              </a:extLst>
            </p:cNvPr>
            <p:cNvGrpSpPr/>
            <p:nvPr/>
          </p:nvGrpSpPr>
          <p:grpSpPr>
            <a:xfrm>
              <a:off x="8835042" y="5799964"/>
              <a:ext cx="1400364" cy="548640"/>
              <a:chOff x="6826310" y="4623179"/>
              <a:chExt cx="1400364" cy="548640"/>
            </a:xfrm>
          </p:grpSpPr>
          <p:pic>
            <p:nvPicPr>
              <p:cNvPr id="47" name="Graphic 46">
                <a:extLst>
                  <a:ext uri="{FF2B5EF4-FFF2-40B4-BE49-F238E27FC236}">
                    <a16:creationId xmlns:a16="http://schemas.microsoft.com/office/drawing/2014/main" id="{F9D24F4F-5D4B-4AC1-A5EF-72D84983101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78034" y="4623179"/>
                <a:ext cx="548640" cy="548640"/>
              </a:xfrm>
              <a:prstGeom prst="rect">
                <a:avLst/>
              </a:prstGeom>
            </p:spPr>
          </p:pic>
          <p:sp>
            <p:nvSpPr>
              <p:cNvPr id="48" name="TextBox 47">
                <a:extLst>
                  <a:ext uri="{FF2B5EF4-FFF2-40B4-BE49-F238E27FC236}">
                    <a16:creationId xmlns:a16="http://schemas.microsoft.com/office/drawing/2014/main" id="{EA51CA82-EAE0-48FB-862C-6DD40458D1B9}"/>
                  </a:ext>
                </a:extLst>
              </p:cNvPr>
              <p:cNvSpPr txBox="1"/>
              <p:nvPr/>
            </p:nvSpPr>
            <p:spPr>
              <a:xfrm>
                <a:off x="6826310" y="4707129"/>
                <a:ext cx="8602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Result</a:t>
                </a:r>
              </a:p>
            </p:txBody>
          </p:sp>
        </p:grpSp>
        <p:grpSp>
          <p:nvGrpSpPr>
            <p:cNvPr id="15" name="Group 14">
              <a:extLst>
                <a:ext uri="{FF2B5EF4-FFF2-40B4-BE49-F238E27FC236}">
                  <a16:creationId xmlns:a16="http://schemas.microsoft.com/office/drawing/2014/main" id="{4FBA107F-F1F3-4C0D-A0FD-6BB0AE79564F}"/>
                </a:ext>
              </a:extLst>
            </p:cNvPr>
            <p:cNvGrpSpPr/>
            <p:nvPr/>
          </p:nvGrpSpPr>
          <p:grpSpPr>
            <a:xfrm>
              <a:off x="9415711" y="4533751"/>
              <a:ext cx="1091572" cy="940188"/>
              <a:chOff x="9972407" y="4239354"/>
              <a:chExt cx="1091572" cy="940188"/>
            </a:xfrm>
          </p:grpSpPr>
          <p:pic>
            <p:nvPicPr>
              <p:cNvPr id="43" name="Graphic 42">
                <a:extLst>
                  <a:ext uri="{FF2B5EF4-FFF2-40B4-BE49-F238E27FC236}">
                    <a16:creationId xmlns:a16="http://schemas.microsoft.com/office/drawing/2014/main" id="{10590EE4-364A-4CB2-8E0A-5BB651771DF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47943" y="4239354"/>
                <a:ext cx="548640" cy="548640"/>
              </a:xfrm>
              <a:prstGeom prst="rect">
                <a:avLst/>
              </a:prstGeom>
            </p:spPr>
          </p:pic>
          <p:sp>
            <p:nvSpPr>
              <p:cNvPr id="44" name="TextBox 43">
                <a:extLst>
                  <a:ext uri="{FF2B5EF4-FFF2-40B4-BE49-F238E27FC236}">
                    <a16:creationId xmlns:a16="http://schemas.microsoft.com/office/drawing/2014/main" id="{A3FEAE96-6BFC-46BA-A918-6ABA79BDB571}"/>
                  </a:ext>
                </a:extLst>
              </p:cNvPr>
              <p:cNvSpPr txBox="1"/>
              <p:nvPr/>
            </p:nvSpPr>
            <p:spPr>
              <a:xfrm>
                <a:off x="9972407" y="4810210"/>
                <a:ext cx="10915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Retrieval</a:t>
                </a:r>
              </a:p>
            </p:txBody>
          </p:sp>
        </p:grpSp>
        <p:grpSp>
          <p:nvGrpSpPr>
            <p:cNvPr id="16" name="Group 15">
              <a:extLst>
                <a:ext uri="{FF2B5EF4-FFF2-40B4-BE49-F238E27FC236}">
                  <a16:creationId xmlns:a16="http://schemas.microsoft.com/office/drawing/2014/main" id="{C6E3218C-5E1E-4E0A-A308-45A5E2997CBB}"/>
                </a:ext>
              </a:extLst>
            </p:cNvPr>
            <p:cNvGrpSpPr/>
            <p:nvPr/>
          </p:nvGrpSpPr>
          <p:grpSpPr>
            <a:xfrm>
              <a:off x="1648186" y="3182898"/>
              <a:ext cx="1284697" cy="585111"/>
              <a:chOff x="1723309" y="3039494"/>
              <a:chExt cx="1284697" cy="585111"/>
            </a:xfrm>
          </p:grpSpPr>
          <p:pic>
            <p:nvPicPr>
              <p:cNvPr id="41" name="Picture 40">
                <a:extLst>
                  <a:ext uri="{FF2B5EF4-FFF2-40B4-BE49-F238E27FC236}">
                    <a16:creationId xmlns:a16="http://schemas.microsoft.com/office/drawing/2014/main" id="{E69D4364-48D2-4F90-86D7-33AE8AD34847}"/>
                  </a:ext>
                </a:extLst>
              </p:cNvPr>
              <p:cNvPicPr>
                <a:picLocks noChangeAspect="1"/>
              </p:cNvPicPr>
              <p:nvPr/>
            </p:nvPicPr>
            <p:blipFill>
              <a:blip r:embed="rId12"/>
              <a:stretch>
                <a:fillRect/>
              </a:stretch>
            </p:blipFill>
            <p:spPr>
              <a:xfrm>
                <a:off x="1723309" y="3039494"/>
                <a:ext cx="585111" cy="585111"/>
              </a:xfrm>
              <a:prstGeom prst="rect">
                <a:avLst/>
              </a:prstGeom>
            </p:spPr>
          </p:pic>
          <p:sp>
            <p:nvSpPr>
              <p:cNvPr id="42" name="TextBox 41">
                <a:extLst>
                  <a:ext uri="{FF2B5EF4-FFF2-40B4-BE49-F238E27FC236}">
                    <a16:creationId xmlns:a16="http://schemas.microsoft.com/office/drawing/2014/main" id="{EF5FF9C6-E0F2-44B9-AA23-AA2F0D882256}"/>
                  </a:ext>
                </a:extLst>
              </p:cNvPr>
              <p:cNvSpPr txBox="1"/>
              <p:nvPr/>
            </p:nvSpPr>
            <p:spPr>
              <a:xfrm>
                <a:off x="2293233" y="3135316"/>
                <a:ext cx="7147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p:txBody>
          </p:sp>
        </p:grpSp>
        <p:cxnSp>
          <p:nvCxnSpPr>
            <p:cNvPr id="17" name="Straight Arrow Connector 16">
              <a:extLst>
                <a:ext uri="{FF2B5EF4-FFF2-40B4-BE49-F238E27FC236}">
                  <a16:creationId xmlns:a16="http://schemas.microsoft.com/office/drawing/2014/main" id="{75078877-7079-4ECC-8814-39359DB71D31}"/>
                </a:ext>
              </a:extLst>
            </p:cNvPr>
            <p:cNvCxnSpPr/>
            <p:nvPr/>
          </p:nvCxnSpPr>
          <p:spPr>
            <a:xfrm>
              <a:off x="2301593" y="3768009"/>
              <a:ext cx="0" cy="601594"/>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30B2EAC-1FD9-4F65-A98C-00299BB80C13}"/>
                </a:ext>
              </a:extLst>
            </p:cNvPr>
            <p:cNvCxnSpPr>
              <a:cxnSpLocks/>
            </p:cNvCxnSpPr>
            <p:nvPr/>
          </p:nvCxnSpPr>
          <p:spPr>
            <a:xfrm>
              <a:off x="2301593" y="5015646"/>
              <a:ext cx="0" cy="626497"/>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2E5C5D7-D62A-4C51-A8F3-CF8AF67DD3D3}"/>
                </a:ext>
              </a:extLst>
            </p:cNvPr>
            <p:cNvCxnSpPr>
              <a:cxnSpLocks/>
              <a:stCxn id="8" idx="3"/>
              <a:endCxn id="43" idx="1"/>
            </p:cNvCxnSpPr>
            <p:nvPr/>
          </p:nvCxnSpPr>
          <p:spPr>
            <a:xfrm flipV="1">
              <a:off x="9119501" y="4808071"/>
              <a:ext cx="571746" cy="2058"/>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78C0F22-1648-4078-AE63-873D11A34044}"/>
                </a:ext>
              </a:extLst>
            </p:cNvPr>
            <p:cNvCxnSpPr>
              <a:cxnSpLocks/>
              <a:stCxn id="44" idx="2"/>
              <a:endCxn id="47" idx="0"/>
            </p:cNvCxnSpPr>
            <p:nvPr/>
          </p:nvCxnSpPr>
          <p:spPr>
            <a:xfrm flipH="1">
              <a:off x="9961086" y="5473939"/>
              <a:ext cx="411" cy="326025"/>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84BE93F-6F47-453B-B86D-EC0D66A3C93A}"/>
                </a:ext>
              </a:extLst>
            </p:cNvPr>
            <p:cNvCxnSpPr>
              <a:cxnSpLocks/>
              <a:stCxn id="10" idx="3"/>
              <a:endCxn id="38" idx="1"/>
            </p:cNvCxnSpPr>
            <p:nvPr/>
          </p:nvCxnSpPr>
          <p:spPr>
            <a:xfrm>
              <a:off x="2800501" y="4662159"/>
              <a:ext cx="1772863" cy="1324571"/>
            </a:xfrm>
            <a:prstGeom prst="bentConnector3">
              <a:avLst>
                <a:gd name="adj1" fmla="val 57737"/>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0324FFD-F088-4311-963C-097E69005112}"/>
                </a:ext>
              </a:extLst>
            </p:cNvPr>
            <p:cNvCxnSpPr>
              <a:cxnSpLocks/>
              <a:endCxn id="8" idx="1"/>
            </p:cNvCxnSpPr>
            <p:nvPr/>
          </p:nvCxnSpPr>
          <p:spPr>
            <a:xfrm flipV="1">
              <a:off x="6435508" y="4810129"/>
              <a:ext cx="2135353" cy="1288935"/>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5C73C0-8B43-4A31-8765-6FEB3C0DFF73}"/>
                </a:ext>
              </a:extLst>
            </p:cNvPr>
            <p:cNvCxnSpPr>
              <a:cxnSpLocks/>
              <a:stCxn id="37" idx="0"/>
            </p:cNvCxnSpPr>
            <p:nvPr/>
          </p:nvCxnSpPr>
          <p:spPr>
            <a:xfrm flipV="1">
              <a:off x="5578571" y="4933809"/>
              <a:ext cx="0" cy="447297"/>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8CDCEE-FB8F-42E2-B55E-8F1122782ABC}"/>
                </a:ext>
              </a:extLst>
            </p:cNvPr>
            <p:cNvCxnSpPr/>
            <p:nvPr/>
          </p:nvCxnSpPr>
          <p:spPr>
            <a:xfrm flipV="1">
              <a:off x="5578571" y="4044410"/>
              <a:ext cx="0" cy="447297"/>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39A7B3B-9207-419B-8D0D-8DD41AC4EA9E}"/>
                </a:ext>
              </a:extLst>
            </p:cNvPr>
            <p:cNvSpPr txBox="1"/>
            <p:nvPr/>
          </p:nvSpPr>
          <p:spPr>
            <a:xfrm>
              <a:off x="1854793" y="2376873"/>
              <a:ext cx="145884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Leaf Device</a:t>
              </a:r>
            </a:p>
            <a:p>
              <a:r>
                <a:rPr lang="en-US" altLang="zh-CN" dirty="0">
                  <a:latin typeface="Times New Roman" panose="02020603050405020304" pitchFamily="18" charset="0"/>
                  <a:cs typeface="Times New Roman" panose="02020603050405020304" pitchFamily="18" charset="0"/>
                </a:rPr>
                <a:t>(My laptop)</a:t>
              </a:r>
            </a:p>
          </p:txBody>
        </p:sp>
        <p:sp>
          <p:nvSpPr>
            <p:cNvPr id="27" name="TextBox 26">
              <a:extLst>
                <a:ext uri="{FF2B5EF4-FFF2-40B4-BE49-F238E27FC236}">
                  <a16:creationId xmlns:a16="http://schemas.microsoft.com/office/drawing/2014/main" id="{A4FE6682-2DAE-423A-BEEF-89E6F13C0230}"/>
                </a:ext>
              </a:extLst>
            </p:cNvPr>
            <p:cNvSpPr txBox="1"/>
            <p:nvPr/>
          </p:nvSpPr>
          <p:spPr>
            <a:xfrm>
              <a:off x="5349468" y="2391089"/>
              <a:ext cx="145884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Edge Device</a:t>
              </a:r>
            </a:p>
            <a:p>
              <a:r>
                <a:rPr lang="en-US" dirty="0">
                  <a:latin typeface="Times New Roman" panose="02020603050405020304" pitchFamily="18" charset="0"/>
                  <a:cs typeface="Times New Roman" panose="02020603050405020304" pitchFamily="18" charset="0"/>
                </a:rPr>
                <a:t>(Remote PC)</a:t>
              </a:r>
            </a:p>
          </p:txBody>
        </p:sp>
        <p:cxnSp>
          <p:nvCxnSpPr>
            <p:cNvPr id="29" name="Connector: Elbow 28">
              <a:extLst>
                <a:ext uri="{FF2B5EF4-FFF2-40B4-BE49-F238E27FC236}">
                  <a16:creationId xmlns:a16="http://schemas.microsoft.com/office/drawing/2014/main" id="{92BFBD9C-470C-4492-A4BA-7C052E4D6B9B}"/>
                </a:ext>
              </a:extLst>
            </p:cNvPr>
            <p:cNvCxnSpPr>
              <a:cxnSpLocks/>
              <a:stCxn id="47" idx="2"/>
              <a:endCxn id="3" idx="2"/>
            </p:cNvCxnSpPr>
            <p:nvPr/>
          </p:nvCxnSpPr>
          <p:spPr>
            <a:xfrm rot="5400000">
              <a:off x="6047522" y="2563942"/>
              <a:ext cx="128902" cy="7698226"/>
            </a:xfrm>
            <a:prstGeom prst="bentConnector3">
              <a:avLst>
                <a:gd name="adj1" fmla="val 277344"/>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B5E9B0E9-9230-4DDB-9E90-EAAF1CED3E4D}"/>
                </a:ext>
              </a:extLst>
            </p:cNvPr>
            <p:cNvPicPr>
              <a:picLocks noChangeAspect="1"/>
            </p:cNvPicPr>
            <p:nvPr/>
          </p:nvPicPr>
          <p:blipFill rotWithShape="1">
            <a:blip r:embed="rId13"/>
            <a:srcRect l="1086" r="1015" b="2888"/>
            <a:stretch/>
          </p:blipFill>
          <p:spPr>
            <a:xfrm>
              <a:off x="1877044" y="5642142"/>
              <a:ext cx="852513" cy="601681"/>
            </a:xfrm>
            <a:prstGeom prst="rect">
              <a:avLst/>
            </a:prstGeom>
          </p:spPr>
        </p:pic>
        <p:sp>
          <p:nvSpPr>
            <p:cNvPr id="31" name="TextBox 30">
              <a:extLst>
                <a:ext uri="{FF2B5EF4-FFF2-40B4-BE49-F238E27FC236}">
                  <a16:creationId xmlns:a16="http://schemas.microsoft.com/office/drawing/2014/main" id="{A1D97F86-7617-4E3F-94FF-FAB97C58DF62}"/>
                </a:ext>
              </a:extLst>
            </p:cNvPr>
            <p:cNvSpPr txBox="1"/>
            <p:nvPr/>
          </p:nvSpPr>
          <p:spPr>
            <a:xfrm>
              <a:off x="1345166" y="5758316"/>
              <a:ext cx="46254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UI</a:t>
              </a:r>
              <a:endParaRPr lang="en-US" dirty="0">
                <a:latin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C52A750E-DAA1-419C-999A-422B92288985}"/>
                </a:ext>
              </a:extLst>
            </p:cNvPr>
            <p:cNvGrpSpPr/>
            <p:nvPr/>
          </p:nvGrpSpPr>
          <p:grpSpPr>
            <a:xfrm>
              <a:off x="4573364" y="5381106"/>
              <a:ext cx="2010414" cy="946733"/>
              <a:chOff x="5027162" y="5275102"/>
              <a:chExt cx="2010414" cy="946733"/>
            </a:xfrm>
          </p:grpSpPr>
          <p:pic>
            <p:nvPicPr>
              <p:cNvPr id="37" name="Picture 36">
                <a:extLst>
                  <a:ext uri="{FF2B5EF4-FFF2-40B4-BE49-F238E27FC236}">
                    <a16:creationId xmlns:a16="http://schemas.microsoft.com/office/drawing/2014/main" id="{6A678AD5-8751-40E5-B008-CB704045DFBD}"/>
                  </a:ext>
                </a:extLst>
              </p:cNvPr>
              <p:cNvPicPr>
                <a:picLocks noChangeAspect="1"/>
              </p:cNvPicPr>
              <p:nvPr/>
            </p:nvPicPr>
            <p:blipFill>
              <a:blip r:embed="rId14"/>
              <a:stretch>
                <a:fillRect/>
              </a:stretch>
            </p:blipFill>
            <p:spPr>
              <a:xfrm>
                <a:off x="5027162" y="5275102"/>
                <a:ext cx="2010414" cy="565667"/>
              </a:xfrm>
              <a:prstGeom prst="rect">
                <a:avLst/>
              </a:prstGeom>
            </p:spPr>
          </p:pic>
          <p:pic>
            <p:nvPicPr>
              <p:cNvPr id="38" name="Picture 37">
                <a:extLst>
                  <a:ext uri="{FF2B5EF4-FFF2-40B4-BE49-F238E27FC236}">
                    <a16:creationId xmlns:a16="http://schemas.microsoft.com/office/drawing/2014/main" id="{BA444F84-5895-45AB-BD6A-9756FC98E868}"/>
                  </a:ext>
                </a:extLst>
              </p:cNvPr>
              <p:cNvPicPr>
                <a:picLocks noChangeAspect="1"/>
              </p:cNvPicPr>
              <p:nvPr/>
            </p:nvPicPr>
            <p:blipFill rotWithShape="1">
              <a:blip r:embed="rId14"/>
              <a:srcRect t="66330"/>
              <a:stretch/>
            </p:blipFill>
            <p:spPr>
              <a:xfrm>
                <a:off x="5027162" y="5785496"/>
                <a:ext cx="2010414" cy="190459"/>
              </a:xfrm>
              <a:prstGeom prst="rect">
                <a:avLst/>
              </a:prstGeom>
            </p:spPr>
          </p:pic>
          <p:pic>
            <p:nvPicPr>
              <p:cNvPr id="39" name="Picture 38">
                <a:extLst>
                  <a:ext uri="{FF2B5EF4-FFF2-40B4-BE49-F238E27FC236}">
                    <a16:creationId xmlns:a16="http://schemas.microsoft.com/office/drawing/2014/main" id="{6C1343BB-CD43-4E12-B065-B27D372F8AAF}"/>
                  </a:ext>
                </a:extLst>
              </p:cNvPr>
              <p:cNvPicPr>
                <a:picLocks noChangeAspect="1"/>
              </p:cNvPicPr>
              <p:nvPr/>
            </p:nvPicPr>
            <p:blipFill rotWithShape="1">
              <a:blip r:embed="rId14"/>
              <a:srcRect t="66330"/>
              <a:stretch/>
            </p:blipFill>
            <p:spPr>
              <a:xfrm>
                <a:off x="5027162" y="5908812"/>
                <a:ext cx="2010414" cy="190459"/>
              </a:xfrm>
              <a:prstGeom prst="rect">
                <a:avLst/>
              </a:prstGeom>
            </p:spPr>
          </p:pic>
          <p:pic>
            <p:nvPicPr>
              <p:cNvPr id="40" name="Picture 39">
                <a:extLst>
                  <a:ext uri="{FF2B5EF4-FFF2-40B4-BE49-F238E27FC236}">
                    <a16:creationId xmlns:a16="http://schemas.microsoft.com/office/drawing/2014/main" id="{4F7A4722-E563-4819-9D05-53D4F4BFFDB2}"/>
                  </a:ext>
                </a:extLst>
              </p:cNvPr>
              <p:cNvPicPr>
                <a:picLocks noChangeAspect="1"/>
              </p:cNvPicPr>
              <p:nvPr/>
            </p:nvPicPr>
            <p:blipFill rotWithShape="1">
              <a:blip r:embed="rId14"/>
              <a:srcRect t="66330"/>
              <a:stretch/>
            </p:blipFill>
            <p:spPr>
              <a:xfrm>
                <a:off x="5027162" y="6031376"/>
                <a:ext cx="2010414" cy="190459"/>
              </a:xfrm>
              <a:prstGeom prst="rect">
                <a:avLst/>
              </a:prstGeom>
            </p:spPr>
          </p:pic>
        </p:grpSp>
        <p:pic>
          <p:nvPicPr>
            <p:cNvPr id="33" name="Picture 32">
              <a:extLst>
                <a:ext uri="{FF2B5EF4-FFF2-40B4-BE49-F238E27FC236}">
                  <a16:creationId xmlns:a16="http://schemas.microsoft.com/office/drawing/2014/main" id="{CD1D377D-CC4F-4F09-9D77-623223885DE2}"/>
                </a:ext>
              </a:extLst>
            </p:cNvPr>
            <p:cNvPicPr>
              <a:picLocks noChangeAspect="1"/>
            </p:cNvPicPr>
            <p:nvPr/>
          </p:nvPicPr>
          <p:blipFill>
            <a:blip r:embed="rId7"/>
            <a:stretch>
              <a:fillRect/>
            </a:stretch>
          </p:blipFill>
          <p:spPr>
            <a:xfrm>
              <a:off x="4929068" y="5755098"/>
              <a:ext cx="377224" cy="377224"/>
            </a:xfrm>
            <a:prstGeom prst="rect">
              <a:avLst/>
            </a:prstGeom>
          </p:spPr>
        </p:pic>
        <p:pic>
          <p:nvPicPr>
            <p:cNvPr id="34" name="Picture 33">
              <a:extLst>
                <a:ext uri="{FF2B5EF4-FFF2-40B4-BE49-F238E27FC236}">
                  <a16:creationId xmlns:a16="http://schemas.microsoft.com/office/drawing/2014/main" id="{C7B514B7-CB99-4617-81BB-2DE9D24D3078}"/>
                </a:ext>
              </a:extLst>
            </p:cNvPr>
            <p:cNvPicPr>
              <a:picLocks noChangeAspect="1"/>
            </p:cNvPicPr>
            <p:nvPr/>
          </p:nvPicPr>
          <p:blipFill>
            <a:blip r:embed="rId7"/>
            <a:stretch>
              <a:fillRect/>
            </a:stretch>
          </p:blipFill>
          <p:spPr>
            <a:xfrm>
              <a:off x="5877837" y="5739390"/>
              <a:ext cx="377224" cy="377224"/>
            </a:xfrm>
            <a:prstGeom prst="rect">
              <a:avLst/>
            </a:prstGeom>
          </p:spPr>
        </p:pic>
        <p:sp>
          <p:nvSpPr>
            <p:cNvPr id="35" name="TextBox 34">
              <a:extLst>
                <a:ext uri="{FF2B5EF4-FFF2-40B4-BE49-F238E27FC236}">
                  <a16:creationId xmlns:a16="http://schemas.microsoft.com/office/drawing/2014/main" id="{5436EF53-6651-49E0-AA98-BD1548F34E55}"/>
                </a:ext>
              </a:extLst>
            </p:cNvPr>
            <p:cNvSpPr txBox="1"/>
            <p:nvPr/>
          </p:nvSpPr>
          <p:spPr>
            <a:xfrm>
              <a:off x="4801202" y="6084262"/>
              <a:ext cx="822058"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Hub</a:t>
              </a:r>
            </a:p>
          </p:txBody>
        </p:sp>
        <p:sp>
          <p:nvSpPr>
            <p:cNvPr id="36" name="TextBox 35">
              <a:extLst>
                <a:ext uri="{FF2B5EF4-FFF2-40B4-BE49-F238E27FC236}">
                  <a16:creationId xmlns:a16="http://schemas.microsoft.com/office/drawing/2014/main" id="{BC68DDCB-445C-40F3-BC56-2F7BAB83FC5A}"/>
                </a:ext>
              </a:extLst>
            </p:cNvPr>
            <p:cNvSpPr txBox="1"/>
            <p:nvPr/>
          </p:nvSpPr>
          <p:spPr>
            <a:xfrm>
              <a:off x="5687083" y="6084263"/>
              <a:ext cx="887239"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Agent</a:t>
              </a:r>
            </a:p>
          </p:txBody>
        </p:sp>
        <p:sp>
          <p:nvSpPr>
            <p:cNvPr id="86" name="Rectangle: Rounded Corners 85">
              <a:extLst>
                <a:ext uri="{FF2B5EF4-FFF2-40B4-BE49-F238E27FC236}">
                  <a16:creationId xmlns:a16="http://schemas.microsoft.com/office/drawing/2014/main" id="{8DC37F13-A567-4BDE-8B01-E556CA639945}"/>
                </a:ext>
              </a:extLst>
            </p:cNvPr>
            <p:cNvSpPr/>
            <p:nvPr/>
          </p:nvSpPr>
          <p:spPr>
            <a:xfrm>
              <a:off x="8128359" y="827318"/>
              <a:ext cx="2025174" cy="3511093"/>
            </a:xfrm>
            <a:prstGeom prst="roundRect">
              <a:avLst>
                <a:gd name="adj" fmla="val 8854"/>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Picture 86">
              <a:extLst>
                <a:ext uri="{FF2B5EF4-FFF2-40B4-BE49-F238E27FC236}">
                  <a16:creationId xmlns:a16="http://schemas.microsoft.com/office/drawing/2014/main" id="{B63AA806-2645-4BDF-9ACC-E97966F3E419}"/>
                </a:ext>
              </a:extLst>
            </p:cNvPr>
            <p:cNvPicPr>
              <a:picLocks noChangeAspect="1"/>
            </p:cNvPicPr>
            <p:nvPr/>
          </p:nvPicPr>
          <p:blipFill>
            <a:blip r:embed="rId15"/>
            <a:stretch>
              <a:fillRect/>
            </a:stretch>
          </p:blipFill>
          <p:spPr>
            <a:xfrm>
              <a:off x="8326369" y="-88766"/>
              <a:ext cx="1269607" cy="666544"/>
            </a:xfrm>
            <a:prstGeom prst="rect">
              <a:avLst/>
            </a:prstGeom>
          </p:spPr>
        </p:pic>
        <p:sp>
          <p:nvSpPr>
            <p:cNvPr id="88" name="Rectangle: Rounded Corners 87">
              <a:extLst>
                <a:ext uri="{FF2B5EF4-FFF2-40B4-BE49-F238E27FC236}">
                  <a16:creationId xmlns:a16="http://schemas.microsoft.com/office/drawing/2014/main" id="{5A6C4D0E-F1A2-4FE5-A83B-B1D647B12443}"/>
                </a:ext>
              </a:extLst>
            </p:cNvPr>
            <p:cNvSpPr/>
            <p:nvPr/>
          </p:nvSpPr>
          <p:spPr>
            <a:xfrm>
              <a:off x="2116503" y="837130"/>
              <a:ext cx="2599600" cy="1129109"/>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B64CAC7B-1F4A-40BC-BD5C-9C8010F86FFC}"/>
                </a:ext>
              </a:extLst>
            </p:cNvPr>
            <p:cNvPicPr>
              <a:picLocks noChangeAspect="1"/>
            </p:cNvPicPr>
            <p:nvPr/>
          </p:nvPicPr>
          <p:blipFill>
            <a:blip r:embed="rId12"/>
            <a:stretch>
              <a:fillRect/>
            </a:stretch>
          </p:blipFill>
          <p:spPr>
            <a:xfrm>
              <a:off x="2444536" y="1077773"/>
              <a:ext cx="585111" cy="585111"/>
            </a:xfrm>
            <a:prstGeom prst="rect">
              <a:avLst/>
            </a:prstGeom>
          </p:spPr>
        </p:pic>
        <p:pic>
          <p:nvPicPr>
            <p:cNvPr id="90" name="Picture 89">
              <a:extLst>
                <a:ext uri="{FF2B5EF4-FFF2-40B4-BE49-F238E27FC236}">
                  <a16:creationId xmlns:a16="http://schemas.microsoft.com/office/drawing/2014/main" id="{03B8821E-50B9-4696-ADA7-DE0EE254AAC7}"/>
                </a:ext>
              </a:extLst>
            </p:cNvPr>
            <p:cNvPicPr>
              <a:picLocks noChangeAspect="1"/>
            </p:cNvPicPr>
            <p:nvPr/>
          </p:nvPicPr>
          <p:blipFill>
            <a:blip r:embed="rId16"/>
            <a:stretch>
              <a:fillRect/>
            </a:stretch>
          </p:blipFill>
          <p:spPr>
            <a:xfrm>
              <a:off x="3829408" y="1111371"/>
              <a:ext cx="504632" cy="504632"/>
            </a:xfrm>
            <a:prstGeom prst="rect">
              <a:avLst/>
            </a:prstGeom>
          </p:spPr>
        </p:pic>
        <p:grpSp>
          <p:nvGrpSpPr>
            <p:cNvPr id="91" name="Group 90">
              <a:extLst>
                <a:ext uri="{FF2B5EF4-FFF2-40B4-BE49-F238E27FC236}">
                  <a16:creationId xmlns:a16="http://schemas.microsoft.com/office/drawing/2014/main" id="{D48175BF-F35D-4DB9-BF70-DC571E3650DE}"/>
                </a:ext>
              </a:extLst>
            </p:cNvPr>
            <p:cNvGrpSpPr/>
            <p:nvPr/>
          </p:nvGrpSpPr>
          <p:grpSpPr>
            <a:xfrm>
              <a:off x="8204006" y="1418897"/>
              <a:ext cx="1822562" cy="646331"/>
              <a:chOff x="6907090" y="3093239"/>
              <a:chExt cx="1822562" cy="646331"/>
            </a:xfrm>
          </p:grpSpPr>
          <p:pic>
            <p:nvPicPr>
              <p:cNvPr id="113" name="Picture 112">
                <a:extLst>
                  <a:ext uri="{FF2B5EF4-FFF2-40B4-BE49-F238E27FC236}">
                    <a16:creationId xmlns:a16="http://schemas.microsoft.com/office/drawing/2014/main" id="{921276DC-47F5-4291-B5D1-85E6A31944B5}"/>
                  </a:ext>
                </a:extLst>
              </p:cNvPr>
              <p:cNvPicPr>
                <a:picLocks noChangeAspect="1"/>
              </p:cNvPicPr>
              <p:nvPr/>
            </p:nvPicPr>
            <p:blipFill>
              <a:blip r:embed="rId7"/>
              <a:stretch>
                <a:fillRect/>
              </a:stretch>
            </p:blipFill>
            <p:spPr>
              <a:xfrm>
                <a:off x="6907090" y="3142085"/>
                <a:ext cx="548640" cy="548640"/>
              </a:xfrm>
              <a:prstGeom prst="rect">
                <a:avLst/>
              </a:prstGeom>
            </p:spPr>
          </p:pic>
          <p:sp>
            <p:nvSpPr>
              <p:cNvPr id="114" name="TextBox 113">
                <a:extLst>
                  <a:ext uri="{FF2B5EF4-FFF2-40B4-BE49-F238E27FC236}">
                    <a16:creationId xmlns:a16="http://schemas.microsoft.com/office/drawing/2014/main" id="{7D9C5AA3-A3F2-4A65-8CCD-388B2682BC60}"/>
                  </a:ext>
                </a:extLst>
              </p:cNvPr>
              <p:cNvSpPr txBox="1"/>
              <p:nvPr/>
            </p:nvSpPr>
            <p:spPr>
              <a:xfrm>
                <a:off x="7593505" y="3093239"/>
                <a:ext cx="1136147"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Detection</a:t>
                </a:r>
              </a:p>
              <a:p>
                <a:r>
                  <a:rPr lang="en-US" dirty="0">
                    <a:latin typeface="Times New Roman" panose="02020603050405020304" pitchFamily="18" charset="0"/>
                    <a:cs typeface="Times New Roman" panose="02020603050405020304" pitchFamily="18" charset="0"/>
                  </a:rPr>
                  <a:t>Service</a:t>
                </a:r>
              </a:p>
            </p:txBody>
          </p:sp>
        </p:grpSp>
        <p:grpSp>
          <p:nvGrpSpPr>
            <p:cNvPr id="92" name="Group 91">
              <a:extLst>
                <a:ext uri="{FF2B5EF4-FFF2-40B4-BE49-F238E27FC236}">
                  <a16:creationId xmlns:a16="http://schemas.microsoft.com/office/drawing/2014/main" id="{79B6601D-5029-4113-AB40-AACF84E0DE1E}"/>
                </a:ext>
              </a:extLst>
            </p:cNvPr>
            <p:cNvGrpSpPr/>
            <p:nvPr/>
          </p:nvGrpSpPr>
          <p:grpSpPr>
            <a:xfrm>
              <a:off x="8208321" y="2555490"/>
              <a:ext cx="2114989" cy="646331"/>
              <a:chOff x="6911405" y="4229832"/>
              <a:chExt cx="2114989" cy="646331"/>
            </a:xfrm>
          </p:grpSpPr>
          <p:pic>
            <p:nvPicPr>
              <p:cNvPr id="111" name="Picture 110">
                <a:extLst>
                  <a:ext uri="{FF2B5EF4-FFF2-40B4-BE49-F238E27FC236}">
                    <a16:creationId xmlns:a16="http://schemas.microsoft.com/office/drawing/2014/main" id="{1619A45D-99ED-42F0-A32B-BBF4F98263B2}"/>
                  </a:ext>
                </a:extLst>
              </p:cNvPr>
              <p:cNvPicPr>
                <a:picLocks noChangeAspect="1"/>
              </p:cNvPicPr>
              <p:nvPr/>
            </p:nvPicPr>
            <p:blipFill>
              <a:blip r:embed="rId7"/>
              <a:stretch>
                <a:fillRect/>
              </a:stretch>
            </p:blipFill>
            <p:spPr>
              <a:xfrm>
                <a:off x="6911405" y="4253608"/>
                <a:ext cx="548640" cy="548640"/>
              </a:xfrm>
              <a:prstGeom prst="rect">
                <a:avLst/>
              </a:prstGeom>
            </p:spPr>
          </p:pic>
          <p:sp>
            <p:nvSpPr>
              <p:cNvPr id="112" name="TextBox 111">
                <a:extLst>
                  <a:ext uri="{FF2B5EF4-FFF2-40B4-BE49-F238E27FC236}">
                    <a16:creationId xmlns:a16="http://schemas.microsoft.com/office/drawing/2014/main" id="{B6BBFEB4-5E1E-4CDB-A71D-2DCD14FD6841}"/>
                  </a:ext>
                </a:extLst>
              </p:cNvPr>
              <p:cNvSpPr txBox="1"/>
              <p:nvPr/>
            </p:nvSpPr>
            <p:spPr>
              <a:xfrm>
                <a:off x="7593504" y="4229832"/>
                <a:ext cx="14328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Registration</a:t>
                </a:r>
              </a:p>
              <a:p>
                <a:r>
                  <a:rPr lang="en-US" dirty="0">
                    <a:latin typeface="Times New Roman" panose="02020603050405020304" pitchFamily="18" charset="0"/>
                    <a:cs typeface="Times New Roman" panose="02020603050405020304" pitchFamily="18" charset="0"/>
                  </a:rPr>
                  <a:t>Logic</a:t>
                </a:r>
              </a:p>
            </p:txBody>
          </p:sp>
        </p:grpSp>
        <p:grpSp>
          <p:nvGrpSpPr>
            <p:cNvPr id="93" name="Group 92">
              <a:extLst>
                <a:ext uri="{FF2B5EF4-FFF2-40B4-BE49-F238E27FC236}">
                  <a16:creationId xmlns:a16="http://schemas.microsoft.com/office/drawing/2014/main" id="{E583D216-4BA0-45C1-A960-5D930AD072F0}"/>
                </a:ext>
              </a:extLst>
            </p:cNvPr>
            <p:cNvGrpSpPr/>
            <p:nvPr/>
          </p:nvGrpSpPr>
          <p:grpSpPr>
            <a:xfrm>
              <a:off x="8204006" y="3692081"/>
              <a:ext cx="1822560" cy="646331"/>
              <a:chOff x="6907090" y="5366423"/>
              <a:chExt cx="1822560" cy="646331"/>
            </a:xfrm>
          </p:grpSpPr>
          <p:pic>
            <p:nvPicPr>
              <p:cNvPr id="109" name="Picture 108">
                <a:extLst>
                  <a:ext uri="{FF2B5EF4-FFF2-40B4-BE49-F238E27FC236}">
                    <a16:creationId xmlns:a16="http://schemas.microsoft.com/office/drawing/2014/main" id="{D532011E-248C-4C64-B915-4CA11F607919}"/>
                  </a:ext>
                </a:extLst>
              </p:cNvPr>
              <p:cNvPicPr>
                <a:picLocks noChangeAspect="1"/>
              </p:cNvPicPr>
              <p:nvPr/>
            </p:nvPicPr>
            <p:blipFill>
              <a:blip r:embed="rId7"/>
              <a:stretch>
                <a:fillRect/>
              </a:stretch>
            </p:blipFill>
            <p:spPr>
              <a:xfrm>
                <a:off x="6907090" y="5415269"/>
                <a:ext cx="548640" cy="548640"/>
              </a:xfrm>
              <a:prstGeom prst="rect">
                <a:avLst/>
              </a:prstGeom>
            </p:spPr>
          </p:pic>
          <p:sp>
            <p:nvSpPr>
              <p:cNvPr id="110" name="TextBox 109">
                <a:extLst>
                  <a:ext uri="{FF2B5EF4-FFF2-40B4-BE49-F238E27FC236}">
                    <a16:creationId xmlns:a16="http://schemas.microsoft.com/office/drawing/2014/main" id="{53ED0569-E288-4609-B76B-F1D7795C982C}"/>
                  </a:ext>
                </a:extLst>
              </p:cNvPr>
              <p:cNvSpPr txBox="1"/>
              <p:nvPr/>
            </p:nvSpPr>
            <p:spPr>
              <a:xfrm>
                <a:off x="7593503" y="5366423"/>
                <a:ext cx="113614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 Extraction</a:t>
                </a:r>
              </a:p>
            </p:txBody>
          </p:sp>
        </p:grpSp>
        <p:grpSp>
          <p:nvGrpSpPr>
            <p:cNvPr id="94" name="Group 93">
              <a:extLst>
                <a:ext uri="{FF2B5EF4-FFF2-40B4-BE49-F238E27FC236}">
                  <a16:creationId xmlns:a16="http://schemas.microsoft.com/office/drawing/2014/main" id="{189B9F42-4734-4FDE-B515-EF1BB0B2F300}"/>
                </a:ext>
              </a:extLst>
            </p:cNvPr>
            <p:cNvGrpSpPr/>
            <p:nvPr/>
          </p:nvGrpSpPr>
          <p:grpSpPr>
            <a:xfrm>
              <a:off x="10385859" y="2447669"/>
              <a:ext cx="1091572" cy="861971"/>
              <a:chOff x="9952249" y="3040323"/>
              <a:chExt cx="1091572" cy="861971"/>
            </a:xfrm>
          </p:grpSpPr>
          <p:pic>
            <p:nvPicPr>
              <p:cNvPr id="107" name="Graphic 106">
                <a:extLst>
                  <a:ext uri="{FF2B5EF4-FFF2-40B4-BE49-F238E27FC236}">
                    <a16:creationId xmlns:a16="http://schemas.microsoft.com/office/drawing/2014/main" id="{8B6E6F5D-1577-48BC-ADE7-70305A7FE8B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82533" y="3040323"/>
                <a:ext cx="548640" cy="548640"/>
              </a:xfrm>
              <a:prstGeom prst="rect">
                <a:avLst/>
              </a:prstGeom>
            </p:spPr>
          </p:pic>
          <p:sp>
            <p:nvSpPr>
              <p:cNvPr id="108" name="TextBox 107">
                <a:extLst>
                  <a:ext uri="{FF2B5EF4-FFF2-40B4-BE49-F238E27FC236}">
                    <a16:creationId xmlns:a16="http://schemas.microsoft.com/office/drawing/2014/main" id="{E43EE92B-5C96-46AE-BB6D-3573E3C25022}"/>
                  </a:ext>
                </a:extLst>
              </p:cNvPr>
              <p:cNvSpPr txBox="1"/>
              <p:nvPr/>
            </p:nvSpPr>
            <p:spPr>
              <a:xfrm>
                <a:off x="9952249" y="3532962"/>
                <a:ext cx="10915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Database</a:t>
                </a:r>
              </a:p>
            </p:txBody>
          </p:sp>
        </p:grpSp>
        <p:cxnSp>
          <p:nvCxnSpPr>
            <p:cNvPr id="95" name="Straight Arrow Connector 94">
              <a:extLst>
                <a:ext uri="{FF2B5EF4-FFF2-40B4-BE49-F238E27FC236}">
                  <a16:creationId xmlns:a16="http://schemas.microsoft.com/office/drawing/2014/main" id="{74C7D944-35D7-46D4-8535-DA38E40EFFB5}"/>
                </a:ext>
              </a:extLst>
            </p:cNvPr>
            <p:cNvCxnSpPr/>
            <p:nvPr/>
          </p:nvCxnSpPr>
          <p:spPr>
            <a:xfrm flipV="1">
              <a:off x="8890419" y="2108193"/>
              <a:ext cx="0" cy="447297"/>
            </a:xfrm>
            <a:prstGeom prst="straightConnector1">
              <a:avLst/>
            </a:prstGeom>
            <a:ln w="571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AFFBB1F-7A29-4D29-84EC-A2A13CC59972}"/>
                </a:ext>
              </a:extLst>
            </p:cNvPr>
            <p:cNvCxnSpPr/>
            <p:nvPr/>
          </p:nvCxnSpPr>
          <p:spPr>
            <a:xfrm flipV="1">
              <a:off x="8890419" y="3293630"/>
              <a:ext cx="0" cy="447297"/>
            </a:xfrm>
            <a:prstGeom prst="straightConnector1">
              <a:avLst/>
            </a:prstGeom>
            <a:ln w="571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7BF9C2B-403E-4B24-B103-8BAFC0CC041A}"/>
                </a:ext>
              </a:extLst>
            </p:cNvPr>
            <p:cNvCxnSpPr>
              <a:cxnSpLocks/>
              <a:stCxn id="88" idx="3"/>
              <a:endCxn id="86" idx="1"/>
            </p:cNvCxnSpPr>
            <p:nvPr/>
          </p:nvCxnSpPr>
          <p:spPr>
            <a:xfrm>
              <a:off x="4716103" y="1401685"/>
              <a:ext cx="3412256" cy="1181180"/>
            </a:xfrm>
            <a:prstGeom prst="bentConnector3">
              <a:avLst>
                <a:gd name="adj1" fmla="val 72331"/>
              </a:avLst>
            </a:prstGeom>
            <a:ln w="571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FB8ED77-F241-4155-A16D-082D9C35D0A0}"/>
                </a:ext>
              </a:extLst>
            </p:cNvPr>
            <p:cNvCxnSpPr>
              <a:cxnSpLocks/>
              <a:stCxn id="89" idx="3"/>
              <a:endCxn id="90" idx="1"/>
            </p:cNvCxnSpPr>
            <p:nvPr/>
          </p:nvCxnSpPr>
          <p:spPr>
            <a:xfrm flipV="1">
              <a:off x="3029647" y="1363687"/>
              <a:ext cx="799761" cy="6642"/>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5BEEA49-3CFB-4041-9DEA-F7A66AD1180B}"/>
                </a:ext>
              </a:extLst>
            </p:cNvPr>
            <p:cNvSpPr txBox="1"/>
            <p:nvPr/>
          </p:nvSpPr>
          <p:spPr>
            <a:xfrm>
              <a:off x="2379704" y="1630032"/>
              <a:ext cx="7147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id="{3FCF8E5A-A363-44A1-87AD-14706286237C}"/>
                </a:ext>
              </a:extLst>
            </p:cNvPr>
            <p:cNvSpPr txBox="1"/>
            <p:nvPr/>
          </p:nvSpPr>
          <p:spPr>
            <a:xfrm>
              <a:off x="3654143" y="1630032"/>
              <a:ext cx="98027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Browser</a:t>
              </a:r>
              <a:endParaRPr lang="en-US" dirty="0">
                <a:latin typeface="Times New Roman" panose="02020603050405020304" pitchFamily="18" charset="0"/>
                <a:cs typeface="Times New Roman" panose="02020603050405020304" pitchFamily="18" charset="0"/>
              </a:endParaRPr>
            </a:p>
          </p:txBody>
        </p:sp>
        <p:pic>
          <p:nvPicPr>
            <p:cNvPr id="102" name="Graphic 101">
              <a:extLst>
                <a:ext uri="{FF2B5EF4-FFF2-40B4-BE49-F238E27FC236}">
                  <a16:creationId xmlns:a16="http://schemas.microsoft.com/office/drawing/2014/main" id="{B4B545B1-8C98-46F4-A12A-F77E308CABF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557551" y="894897"/>
              <a:ext cx="476250" cy="476250"/>
            </a:xfrm>
            <a:prstGeom prst="rect">
              <a:avLst/>
            </a:prstGeom>
          </p:spPr>
        </p:pic>
        <p:sp>
          <p:nvSpPr>
            <p:cNvPr id="103" name="TextBox 102">
              <a:extLst>
                <a:ext uri="{FF2B5EF4-FFF2-40B4-BE49-F238E27FC236}">
                  <a16:creationId xmlns:a16="http://schemas.microsoft.com/office/drawing/2014/main" id="{A2F08654-C1BF-413D-9DEA-93FCA6863A7A}"/>
                </a:ext>
              </a:extLst>
            </p:cNvPr>
            <p:cNvSpPr txBox="1"/>
            <p:nvPr/>
          </p:nvSpPr>
          <p:spPr>
            <a:xfrm>
              <a:off x="8478326" y="854722"/>
              <a:ext cx="1136148" cy="553998"/>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Web App</a:t>
              </a:r>
            </a:p>
            <a:p>
              <a:r>
                <a:rPr lang="en-US" sz="1200" dirty="0">
                  <a:solidFill>
                    <a:srgbClr val="FF0000"/>
                  </a:solidFill>
                  <a:latin typeface="Times New Roman" panose="02020603050405020304" pitchFamily="18" charset="0"/>
                  <a:cs typeface="Times New Roman" panose="02020603050405020304" pitchFamily="18" charset="0"/>
                </a:rPr>
                <a:t>(for containers)</a:t>
              </a:r>
            </a:p>
          </p:txBody>
        </p:sp>
        <p:sp>
          <p:nvSpPr>
            <p:cNvPr id="104" name="TextBox 103">
              <a:extLst>
                <a:ext uri="{FF2B5EF4-FFF2-40B4-BE49-F238E27FC236}">
                  <a16:creationId xmlns:a16="http://schemas.microsoft.com/office/drawing/2014/main" id="{8E0C0F15-5DA6-455B-AE00-484916A3F920}"/>
                </a:ext>
              </a:extLst>
            </p:cNvPr>
            <p:cNvSpPr txBox="1"/>
            <p:nvPr/>
          </p:nvSpPr>
          <p:spPr>
            <a:xfrm>
              <a:off x="9336125" y="69685"/>
              <a:ext cx="145884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Azure Cloud</a:t>
              </a:r>
              <a:endParaRPr lang="en-US" dirty="0">
                <a:latin typeface="Times New Roman" panose="02020603050405020304" pitchFamily="18" charset="0"/>
                <a:cs typeface="Times New Roman" panose="02020603050405020304" pitchFamily="18" charset="0"/>
              </a:endParaRPr>
            </a:p>
          </p:txBody>
        </p:sp>
        <p:pic>
          <p:nvPicPr>
            <p:cNvPr id="105" name="Picture 104">
              <a:extLst>
                <a:ext uri="{FF2B5EF4-FFF2-40B4-BE49-F238E27FC236}">
                  <a16:creationId xmlns:a16="http://schemas.microsoft.com/office/drawing/2014/main" id="{68715C09-30BA-4A9C-A6C3-B215EBE602CB}"/>
                </a:ext>
              </a:extLst>
            </p:cNvPr>
            <p:cNvPicPr>
              <a:picLocks noChangeAspect="1"/>
            </p:cNvPicPr>
            <p:nvPr/>
          </p:nvPicPr>
          <p:blipFill>
            <a:blip r:embed="rId21"/>
            <a:stretch>
              <a:fillRect/>
            </a:stretch>
          </p:blipFill>
          <p:spPr>
            <a:xfrm>
              <a:off x="2952532" y="61268"/>
              <a:ext cx="714773" cy="714773"/>
            </a:xfrm>
            <a:prstGeom prst="rect">
              <a:avLst/>
            </a:prstGeom>
          </p:spPr>
        </p:pic>
        <p:sp>
          <p:nvSpPr>
            <p:cNvPr id="106" name="TextBox 105">
              <a:extLst>
                <a:ext uri="{FF2B5EF4-FFF2-40B4-BE49-F238E27FC236}">
                  <a16:creationId xmlns:a16="http://schemas.microsoft.com/office/drawing/2014/main" id="{09B8F565-212D-433A-A279-776A8F314837}"/>
                </a:ext>
              </a:extLst>
            </p:cNvPr>
            <p:cNvSpPr txBox="1"/>
            <p:nvPr/>
          </p:nvSpPr>
          <p:spPr>
            <a:xfrm>
              <a:off x="3742952" y="162719"/>
              <a:ext cx="100357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Any PC</a:t>
              </a:r>
              <a:endParaRPr lang="en-US" dirty="0">
                <a:latin typeface="Times New Roman" panose="02020603050405020304" pitchFamily="18" charset="0"/>
                <a:cs typeface="Times New Roman" panose="02020603050405020304" pitchFamily="18" charset="0"/>
              </a:endParaRPr>
            </a:p>
          </p:txBody>
        </p:sp>
        <p:cxnSp>
          <p:nvCxnSpPr>
            <p:cNvPr id="116" name="Connector: Elbow 115">
              <a:extLst>
                <a:ext uri="{FF2B5EF4-FFF2-40B4-BE49-F238E27FC236}">
                  <a16:creationId xmlns:a16="http://schemas.microsoft.com/office/drawing/2014/main" id="{D175DCE2-9120-48FF-9E35-DE95EA144924}"/>
                </a:ext>
              </a:extLst>
            </p:cNvPr>
            <p:cNvCxnSpPr>
              <a:cxnSpLocks/>
              <a:stCxn id="108" idx="2"/>
              <a:endCxn id="43" idx="3"/>
            </p:cNvCxnSpPr>
            <p:nvPr/>
          </p:nvCxnSpPr>
          <p:spPr>
            <a:xfrm rot="5400000">
              <a:off x="9836551" y="3712976"/>
              <a:ext cx="1498431" cy="691758"/>
            </a:xfrm>
            <a:prstGeom prst="bentConnector2">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1D5AAE9-A2FF-4AF9-A25B-C71597EDCC42}"/>
                </a:ext>
              </a:extLst>
            </p:cNvPr>
            <p:cNvCxnSpPr>
              <a:cxnSpLocks/>
              <a:endCxn id="107" idx="1"/>
            </p:cNvCxnSpPr>
            <p:nvPr/>
          </p:nvCxnSpPr>
          <p:spPr>
            <a:xfrm>
              <a:off x="10153533" y="2721989"/>
              <a:ext cx="462610"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9232C1B6-9314-46D4-92D9-1A5E0D607C16}"/>
                </a:ext>
              </a:extLst>
            </p:cNvPr>
            <p:cNvSpPr/>
            <p:nvPr/>
          </p:nvSpPr>
          <p:spPr>
            <a:xfrm rot="288873">
              <a:off x="4515388" y="3323877"/>
              <a:ext cx="4446055" cy="109349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7416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B881388D-B2E1-42F3-8672-8037A9526954}"/>
              </a:ext>
            </a:extLst>
          </p:cNvPr>
          <p:cNvGrpSpPr/>
          <p:nvPr/>
        </p:nvGrpSpPr>
        <p:grpSpPr>
          <a:xfrm>
            <a:off x="3040656" y="1453325"/>
            <a:ext cx="6376972" cy="4206415"/>
            <a:chOff x="3040656" y="1453325"/>
            <a:chExt cx="6376972" cy="4206415"/>
          </a:xfrm>
        </p:grpSpPr>
        <p:sp>
          <p:nvSpPr>
            <p:cNvPr id="2" name="Rectangle: Rounded Corners 1">
              <a:extLst>
                <a:ext uri="{FF2B5EF4-FFF2-40B4-BE49-F238E27FC236}">
                  <a16:creationId xmlns:a16="http://schemas.microsoft.com/office/drawing/2014/main" id="{B224BAED-A4DB-4386-9201-FB10C82D941D}"/>
                </a:ext>
              </a:extLst>
            </p:cNvPr>
            <p:cNvSpPr/>
            <p:nvPr/>
          </p:nvSpPr>
          <p:spPr>
            <a:xfrm>
              <a:off x="7033664" y="2205439"/>
              <a:ext cx="2296890" cy="3454301"/>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9E051C78-0B86-47ED-BEC1-F7D7846626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74663" y="1453325"/>
              <a:ext cx="704850" cy="752475"/>
            </a:xfrm>
            <a:prstGeom prst="rect">
              <a:avLst/>
            </a:prstGeom>
          </p:spPr>
        </p:pic>
        <p:grpSp>
          <p:nvGrpSpPr>
            <p:cNvPr id="4" name="Group 3">
              <a:extLst>
                <a:ext uri="{FF2B5EF4-FFF2-40B4-BE49-F238E27FC236}">
                  <a16:creationId xmlns:a16="http://schemas.microsoft.com/office/drawing/2014/main" id="{406DCDF6-F78F-45E0-A67E-9275A4420FD2}"/>
                </a:ext>
              </a:extLst>
            </p:cNvPr>
            <p:cNvGrpSpPr/>
            <p:nvPr/>
          </p:nvGrpSpPr>
          <p:grpSpPr>
            <a:xfrm>
              <a:off x="7325423" y="2634748"/>
              <a:ext cx="1720216" cy="646331"/>
              <a:chOff x="5758049" y="3097455"/>
              <a:chExt cx="1720216" cy="646331"/>
            </a:xfrm>
          </p:grpSpPr>
          <p:pic>
            <p:nvPicPr>
              <p:cNvPr id="5" name="Picture 4">
                <a:extLst>
                  <a:ext uri="{FF2B5EF4-FFF2-40B4-BE49-F238E27FC236}">
                    <a16:creationId xmlns:a16="http://schemas.microsoft.com/office/drawing/2014/main" id="{6FF8DF8B-DFB6-443C-9A4B-F6C69E6A6802}"/>
                  </a:ext>
                </a:extLst>
              </p:cNvPr>
              <p:cNvPicPr>
                <a:picLocks noChangeAspect="1"/>
              </p:cNvPicPr>
              <p:nvPr/>
            </p:nvPicPr>
            <p:blipFill>
              <a:blip r:embed="rId4"/>
              <a:stretch>
                <a:fillRect/>
              </a:stretch>
            </p:blipFill>
            <p:spPr>
              <a:xfrm>
                <a:off x="5758049" y="3154680"/>
                <a:ext cx="548640" cy="548640"/>
              </a:xfrm>
              <a:prstGeom prst="rect">
                <a:avLst/>
              </a:prstGeom>
            </p:spPr>
          </p:pic>
          <p:sp>
            <p:nvSpPr>
              <p:cNvPr id="6" name="TextBox 5">
                <a:extLst>
                  <a:ext uri="{FF2B5EF4-FFF2-40B4-BE49-F238E27FC236}">
                    <a16:creationId xmlns:a16="http://schemas.microsoft.com/office/drawing/2014/main" id="{E1E10644-14C7-4108-99BD-196411618B3D}"/>
                  </a:ext>
                </a:extLst>
              </p:cNvPr>
              <p:cNvSpPr txBox="1"/>
              <p:nvPr/>
            </p:nvSpPr>
            <p:spPr>
              <a:xfrm>
                <a:off x="6342118" y="3097455"/>
                <a:ext cx="113614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 Extraction</a:t>
                </a:r>
              </a:p>
            </p:txBody>
          </p:sp>
        </p:grpSp>
        <p:grpSp>
          <p:nvGrpSpPr>
            <p:cNvPr id="7" name="Group 6">
              <a:extLst>
                <a:ext uri="{FF2B5EF4-FFF2-40B4-BE49-F238E27FC236}">
                  <a16:creationId xmlns:a16="http://schemas.microsoft.com/office/drawing/2014/main" id="{BFB7C4CE-0AA4-4DF6-937A-3397145062DA}"/>
                </a:ext>
              </a:extLst>
            </p:cNvPr>
            <p:cNvGrpSpPr/>
            <p:nvPr/>
          </p:nvGrpSpPr>
          <p:grpSpPr>
            <a:xfrm>
              <a:off x="7325423" y="3591546"/>
              <a:ext cx="1920874" cy="646331"/>
              <a:chOff x="5758049" y="3097455"/>
              <a:chExt cx="1920874" cy="646331"/>
            </a:xfrm>
          </p:grpSpPr>
          <p:pic>
            <p:nvPicPr>
              <p:cNvPr id="8" name="Picture 7">
                <a:extLst>
                  <a:ext uri="{FF2B5EF4-FFF2-40B4-BE49-F238E27FC236}">
                    <a16:creationId xmlns:a16="http://schemas.microsoft.com/office/drawing/2014/main" id="{41EF347E-2670-46E5-8258-A54A1E55B0F3}"/>
                  </a:ext>
                </a:extLst>
              </p:cNvPr>
              <p:cNvPicPr>
                <a:picLocks noChangeAspect="1"/>
              </p:cNvPicPr>
              <p:nvPr/>
            </p:nvPicPr>
            <p:blipFill>
              <a:blip r:embed="rId4"/>
              <a:stretch>
                <a:fillRect/>
              </a:stretch>
            </p:blipFill>
            <p:spPr>
              <a:xfrm>
                <a:off x="5758049" y="3154680"/>
                <a:ext cx="548640" cy="548640"/>
              </a:xfrm>
              <a:prstGeom prst="rect">
                <a:avLst/>
              </a:prstGeom>
            </p:spPr>
          </p:pic>
          <p:sp>
            <p:nvSpPr>
              <p:cNvPr id="9" name="TextBox 8">
                <a:extLst>
                  <a:ext uri="{FF2B5EF4-FFF2-40B4-BE49-F238E27FC236}">
                    <a16:creationId xmlns:a16="http://schemas.microsoft.com/office/drawing/2014/main" id="{25170B86-8FD3-4471-873C-8E466914D45B}"/>
                  </a:ext>
                </a:extLst>
              </p:cNvPr>
              <p:cNvSpPr txBox="1"/>
              <p:nvPr/>
            </p:nvSpPr>
            <p:spPr>
              <a:xfrm>
                <a:off x="6342118" y="3097455"/>
                <a:ext cx="133680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Recognition Logic</a:t>
                </a:r>
              </a:p>
            </p:txBody>
          </p:sp>
        </p:grpSp>
        <p:cxnSp>
          <p:nvCxnSpPr>
            <p:cNvPr id="10" name="Straight Arrow Connector 9">
              <a:extLst>
                <a:ext uri="{FF2B5EF4-FFF2-40B4-BE49-F238E27FC236}">
                  <a16:creationId xmlns:a16="http://schemas.microsoft.com/office/drawing/2014/main" id="{2115C006-74F6-4508-B0A9-56CD070651CD}"/>
                </a:ext>
              </a:extLst>
            </p:cNvPr>
            <p:cNvCxnSpPr>
              <a:cxnSpLocks/>
              <a:stCxn id="14" idx="0"/>
            </p:cNvCxnSpPr>
            <p:nvPr/>
          </p:nvCxnSpPr>
          <p:spPr>
            <a:xfrm flipV="1">
              <a:off x="8187891" y="4130012"/>
              <a:ext cx="0" cy="447297"/>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CF4D74-2C39-454A-9744-D30CA97F0B19}"/>
                </a:ext>
              </a:extLst>
            </p:cNvPr>
            <p:cNvCxnSpPr/>
            <p:nvPr/>
          </p:nvCxnSpPr>
          <p:spPr>
            <a:xfrm flipV="1">
              <a:off x="8187891" y="3240613"/>
              <a:ext cx="0" cy="447297"/>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298DDF-9243-4535-93EA-9B76D7A05905}"/>
                </a:ext>
              </a:extLst>
            </p:cNvPr>
            <p:cNvSpPr txBox="1"/>
            <p:nvPr/>
          </p:nvSpPr>
          <p:spPr>
            <a:xfrm>
              <a:off x="7958788" y="1587292"/>
              <a:ext cx="145884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Edge Device</a:t>
              </a:r>
            </a:p>
            <a:p>
              <a:r>
                <a:rPr lang="en-US" dirty="0">
                  <a:latin typeface="Times New Roman" panose="02020603050405020304" pitchFamily="18" charset="0"/>
                  <a:cs typeface="Times New Roman" panose="02020603050405020304" pitchFamily="18" charset="0"/>
                </a:rPr>
                <a:t>(Remote PC)</a:t>
              </a:r>
            </a:p>
          </p:txBody>
        </p:sp>
        <p:grpSp>
          <p:nvGrpSpPr>
            <p:cNvPr id="13" name="Group 12">
              <a:extLst>
                <a:ext uri="{FF2B5EF4-FFF2-40B4-BE49-F238E27FC236}">
                  <a16:creationId xmlns:a16="http://schemas.microsoft.com/office/drawing/2014/main" id="{C60ECD85-E5B0-4BAC-83F3-3C9816A389F0}"/>
                </a:ext>
              </a:extLst>
            </p:cNvPr>
            <p:cNvGrpSpPr/>
            <p:nvPr/>
          </p:nvGrpSpPr>
          <p:grpSpPr>
            <a:xfrm>
              <a:off x="7182684" y="4577309"/>
              <a:ext cx="2010414" cy="946733"/>
              <a:chOff x="5027162" y="5275102"/>
              <a:chExt cx="2010414" cy="946733"/>
            </a:xfrm>
          </p:grpSpPr>
          <p:pic>
            <p:nvPicPr>
              <p:cNvPr id="14" name="Picture 13">
                <a:extLst>
                  <a:ext uri="{FF2B5EF4-FFF2-40B4-BE49-F238E27FC236}">
                    <a16:creationId xmlns:a16="http://schemas.microsoft.com/office/drawing/2014/main" id="{04318B08-FBD9-43FC-912B-D4DFD8E5DEFE}"/>
                  </a:ext>
                </a:extLst>
              </p:cNvPr>
              <p:cNvPicPr>
                <a:picLocks noChangeAspect="1"/>
              </p:cNvPicPr>
              <p:nvPr/>
            </p:nvPicPr>
            <p:blipFill>
              <a:blip r:embed="rId5"/>
              <a:stretch>
                <a:fillRect/>
              </a:stretch>
            </p:blipFill>
            <p:spPr>
              <a:xfrm>
                <a:off x="5027162" y="5275102"/>
                <a:ext cx="2010414" cy="565667"/>
              </a:xfrm>
              <a:prstGeom prst="rect">
                <a:avLst/>
              </a:prstGeom>
            </p:spPr>
          </p:pic>
          <p:pic>
            <p:nvPicPr>
              <p:cNvPr id="15" name="Picture 14">
                <a:extLst>
                  <a:ext uri="{FF2B5EF4-FFF2-40B4-BE49-F238E27FC236}">
                    <a16:creationId xmlns:a16="http://schemas.microsoft.com/office/drawing/2014/main" id="{C0DD56D2-A124-480E-9A85-06042A682B52}"/>
                  </a:ext>
                </a:extLst>
              </p:cNvPr>
              <p:cNvPicPr>
                <a:picLocks noChangeAspect="1"/>
              </p:cNvPicPr>
              <p:nvPr/>
            </p:nvPicPr>
            <p:blipFill rotWithShape="1">
              <a:blip r:embed="rId5"/>
              <a:srcRect t="66330"/>
              <a:stretch/>
            </p:blipFill>
            <p:spPr>
              <a:xfrm>
                <a:off x="5027162" y="5785496"/>
                <a:ext cx="2010414" cy="190459"/>
              </a:xfrm>
              <a:prstGeom prst="rect">
                <a:avLst/>
              </a:prstGeom>
            </p:spPr>
          </p:pic>
          <p:pic>
            <p:nvPicPr>
              <p:cNvPr id="16" name="Picture 15">
                <a:extLst>
                  <a:ext uri="{FF2B5EF4-FFF2-40B4-BE49-F238E27FC236}">
                    <a16:creationId xmlns:a16="http://schemas.microsoft.com/office/drawing/2014/main" id="{97A37241-05CE-42DA-8608-0455E903BA48}"/>
                  </a:ext>
                </a:extLst>
              </p:cNvPr>
              <p:cNvPicPr>
                <a:picLocks noChangeAspect="1"/>
              </p:cNvPicPr>
              <p:nvPr/>
            </p:nvPicPr>
            <p:blipFill rotWithShape="1">
              <a:blip r:embed="rId5"/>
              <a:srcRect t="66330"/>
              <a:stretch/>
            </p:blipFill>
            <p:spPr>
              <a:xfrm>
                <a:off x="5027162" y="5908812"/>
                <a:ext cx="2010414" cy="190459"/>
              </a:xfrm>
              <a:prstGeom prst="rect">
                <a:avLst/>
              </a:prstGeom>
            </p:spPr>
          </p:pic>
          <p:pic>
            <p:nvPicPr>
              <p:cNvPr id="17" name="Picture 16">
                <a:extLst>
                  <a:ext uri="{FF2B5EF4-FFF2-40B4-BE49-F238E27FC236}">
                    <a16:creationId xmlns:a16="http://schemas.microsoft.com/office/drawing/2014/main" id="{E7F84327-AF38-4FD1-92E2-A8621ABCF2EF}"/>
                  </a:ext>
                </a:extLst>
              </p:cNvPr>
              <p:cNvPicPr>
                <a:picLocks noChangeAspect="1"/>
              </p:cNvPicPr>
              <p:nvPr/>
            </p:nvPicPr>
            <p:blipFill rotWithShape="1">
              <a:blip r:embed="rId5"/>
              <a:srcRect t="66330"/>
              <a:stretch/>
            </p:blipFill>
            <p:spPr>
              <a:xfrm>
                <a:off x="5027162" y="6031376"/>
                <a:ext cx="2010414" cy="190459"/>
              </a:xfrm>
              <a:prstGeom prst="rect">
                <a:avLst/>
              </a:prstGeom>
            </p:spPr>
          </p:pic>
        </p:grpSp>
        <p:pic>
          <p:nvPicPr>
            <p:cNvPr id="18" name="Picture 17">
              <a:extLst>
                <a:ext uri="{FF2B5EF4-FFF2-40B4-BE49-F238E27FC236}">
                  <a16:creationId xmlns:a16="http://schemas.microsoft.com/office/drawing/2014/main" id="{782C9665-71B6-49A0-AFF9-63C6D654D7E7}"/>
                </a:ext>
              </a:extLst>
            </p:cNvPr>
            <p:cNvPicPr>
              <a:picLocks noChangeAspect="1"/>
            </p:cNvPicPr>
            <p:nvPr/>
          </p:nvPicPr>
          <p:blipFill>
            <a:blip r:embed="rId4"/>
            <a:stretch>
              <a:fillRect/>
            </a:stretch>
          </p:blipFill>
          <p:spPr>
            <a:xfrm>
              <a:off x="7538388" y="4951301"/>
              <a:ext cx="377224" cy="377224"/>
            </a:xfrm>
            <a:prstGeom prst="rect">
              <a:avLst/>
            </a:prstGeom>
          </p:spPr>
        </p:pic>
        <p:pic>
          <p:nvPicPr>
            <p:cNvPr id="19" name="Picture 18">
              <a:extLst>
                <a:ext uri="{FF2B5EF4-FFF2-40B4-BE49-F238E27FC236}">
                  <a16:creationId xmlns:a16="http://schemas.microsoft.com/office/drawing/2014/main" id="{38D6B6D7-DF3F-4F74-811B-774A30533EE2}"/>
                </a:ext>
              </a:extLst>
            </p:cNvPr>
            <p:cNvPicPr>
              <a:picLocks noChangeAspect="1"/>
            </p:cNvPicPr>
            <p:nvPr/>
          </p:nvPicPr>
          <p:blipFill>
            <a:blip r:embed="rId4"/>
            <a:stretch>
              <a:fillRect/>
            </a:stretch>
          </p:blipFill>
          <p:spPr>
            <a:xfrm>
              <a:off x="8487157" y="4935593"/>
              <a:ext cx="377224" cy="377224"/>
            </a:xfrm>
            <a:prstGeom prst="rect">
              <a:avLst/>
            </a:prstGeom>
          </p:spPr>
        </p:pic>
        <p:sp>
          <p:nvSpPr>
            <p:cNvPr id="20" name="TextBox 19">
              <a:extLst>
                <a:ext uri="{FF2B5EF4-FFF2-40B4-BE49-F238E27FC236}">
                  <a16:creationId xmlns:a16="http://schemas.microsoft.com/office/drawing/2014/main" id="{E1614AAB-A5A9-4756-A428-60C14F4CB534}"/>
                </a:ext>
              </a:extLst>
            </p:cNvPr>
            <p:cNvSpPr txBox="1"/>
            <p:nvPr/>
          </p:nvSpPr>
          <p:spPr>
            <a:xfrm>
              <a:off x="7410522" y="5280465"/>
              <a:ext cx="822058"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Hub</a:t>
              </a:r>
            </a:p>
          </p:txBody>
        </p:sp>
        <p:sp>
          <p:nvSpPr>
            <p:cNvPr id="21" name="TextBox 20">
              <a:extLst>
                <a:ext uri="{FF2B5EF4-FFF2-40B4-BE49-F238E27FC236}">
                  <a16:creationId xmlns:a16="http://schemas.microsoft.com/office/drawing/2014/main" id="{FB5D680D-A346-4F4F-9602-74C3402848ED}"/>
                </a:ext>
              </a:extLst>
            </p:cNvPr>
            <p:cNvSpPr txBox="1"/>
            <p:nvPr/>
          </p:nvSpPr>
          <p:spPr>
            <a:xfrm>
              <a:off x="8296403" y="5280466"/>
              <a:ext cx="887239"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Agent</a:t>
              </a:r>
            </a:p>
          </p:txBody>
        </p:sp>
        <p:sp>
          <p:nvSpPr>
            <p:cNvPr id="22" name="Rectangle: Rounded Corners 21">
              <a:extLst>
                <a:ext uri="{FF2B5EF4-FFF2-40B4-BE49-F238E27FC236}">
                  <a16:creationId xmlns:a16="http://schemas.microsoft.com/office/drawing/2014/main" id="{234C072D-AA01-40F4-8976-AEFAA82F5362}"/>
                </a:ext>
              </a:extLst>
            </p:cNvPr>
            <p:cNvSpPr/>
            <p:nvPr/>
          </p:nvSpPr>
          <p:spPr>
            <a:xfrm>
              <a:off x="3040656" y="2960012"/>
              <a:ext cx="2934829" cy="2699728"/>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A753F76E-F510-4451-9CB2-5940BDEB48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5314" y="2125773"/>
              <a:ext cx="704850" cy="752475"/>
            </a:xfrm>
            <a:prstGeom prst="rect">
              <a:avLst/>
            </a:prstGeom>
          </p:spPr>
        </p:pic>
        <p:grpSp>
          <p:nvGrpSpPr>
            <p:cNvPr id="24" name="Group 23">
              <a:extLst>
                <a:ext uri="{FF2B5EF4-FFF2-40B4-BE49-F238E27FC236}">
                  <a16:creationId xmlns:a16="http://schemas.microsoft.com/office/drawing/2014/main" id="{9FF7DCF9-35A4-41C8-8791-1FF23E2F611E}"/>
                </a:ext>
              </a:extLst>
            </p:cNvPr>
            <p:cNvGrpSpPr/>
            <p:nvPr/>
          </p:nvGrpSpPr>
          <p:grpSpPr>
            <a:xfrm>
              <a:off x="4724802" y="2960012"/>
              <a:ext cx="1136147" cy="1255422"/>
              <a:chOff x="5661635" y="2447898"/>
              <a:chExt cx="1136147" cy="1255422"/>
            </a:xfrm>
          </p:grpSpPr>
          <p:pic>
            <p:nvPicPr>
              <p:cNvPr id="25" name="Picture 24">
                <a:extLst>
                  <a:ext uri="{FF2B5EF4-FFF2-40B4-BE49-F238E27FC236}">
                    <a16:creationId xmlns:a16="http://schemas.microsoft.com/office/drawing/2014/main" id="{7947B89D-C2E0-41A8-8635-AB8E0E135B36}"/>
                  </a:ext>
                </a:extLst>
              </p:cNvPr>
              <p:cNvPicPr>
                <a:picLocks noChangeAspect="1"/>
              </p:cNvPicPr>
              <p:nvPr/>
            </p:nvPicPr>
            <p:blipFill>
              <a:blip r:embed="rId4"/>
              <a:stretch>
                <a:fillRect/>
              </a:stretch>
            </p:blipFill>
            <p:spPr>
              <a:xfrm>
                <a:off x="5758049" y="3154680"/>
                <a:ext cx="548640" cy="548640"/>
              </a:xfrm>
              <a:prstGeom prst="rect">
                <a:avLst/>
              </a:prstGeom>
            </p:spPr>
          </p:pic>
          <p:sp>
            <p:nvSpPr>
              <p:cNvPr id="26" name="TextBox 25">
                <a:extLst>
                  <a:ext uri="{FF2B5EF4-FFF2-40B4-BE49-F238E27FC236}">
                    <a16:creationId xmlns:a16="http://schemas.microsoft.com/office/drawing/2014/main" id="{4B224337-3C72-456D-B063-402E5317BA8E}"/>
                  </a:ext>
                </a:extLst>
              </p:cNvPr>
              <p:cNvSpPr txBox="1"/>
              <p:nvPr/>
            </p:nvSpPr>
            <p:spPr>
              <a:xfrm>
                <a:off x="5661635" y="2447898"/>
                <a:ext cx="113614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 Extraction</a:t>
                </a:r>
              </a:p>
            </p:txBody>
          </p:sp>
        </p:grpSp>
        <p:grpSp>
          <p:nvGrpSpPr>
            <p:cNvPr id="27" name="Group 26">
              <a:extLst>
                <a:ext uri="{FF2B5EF4-FFF2-40B4-BE49-F238E27FC236}">
                  <a16:creationId xmlns:a16="http://schemas.microsoft.com/office/drawing/2014/main" id="{C4184469-F7BA-4964-A213-EDFECADD8274}"/>
                </a:ext>
              </a:extLst>
            </p:cNvPr>
            <p:cNvGrpSpPr/>
            <p:nvPr/>
          </p:nvGrpSpPr>
          <p:grpSpPr>
            <a:xfrm>
              <a:off x="3479683" y="2963267"/>
              <a:ext cx="1336805" cy="1226844"/>
              <a:chOff x="5641918" y="2476476"/>
              <a:chExt cx="1336805" cy="1226844"/>
            </a:xfrm>
          </p:grpSpPr>
          <p:pic>
            <p:nvPicPr>
              <p:cNvPr id="28" name="Picture 27">
                <a:extLst>
                  <a:ext uri="{FF2B5EF4-FFF2-40B4-BE49-F238E27FC236}">
                    <a16:creationId xmlns:a16="http://schemas.microsoft.com/office/drawing/2014/main" id="{AF915709-AEEB-4A66-9F4B-F5D8D62B5835}"/>
                  </a:ext>
                </a:extLst>
              </p:cNvPr>
              <p:cNvPicPr>
                <a:picLocks noChangeAspect="1"/>
              </p:cNvPicPr>
              <p:nvPr/>
            </p:nvPicPr>
            <p:blipFill>
              <a:blip r:embed="rId4"/>
              <a:stretch>
                <a:fillRect/>
              </a:stretch>
            </p:blipFill>
            <p:spPr>
              <a:xfrm>
                <a:off x="5758049" y="3154680"/>
                <a:ext cx="548640" cy="548640"/>
              </a:xfrm>
              <a:prstGeom prst="rect">
                <a:avLst/>
              </a:prstGeom>
            </p:spPr>
          </p:pic>
          <p:sp>
            <p:nvSpPr>
              <p:cNvPr id="29" name="TextBox 28">
                <a:extLst>
                  <a:ext uri="{FF2B5EF4-FFF2-40B4-BE49-F238E27FC236}">
                    <a16:creationId xmlns:a16="http://schemas.microsoft.com/office/drawing/2014/main" id="{5A412670-2649-4B6F-B0F8-FC9D6F1AE354}"/>
                  </a:ext>
                </a:extLst>
              </p:cNvPr>
              <p:cNvSpPr txBox="1"/>
              <p:nvPr/>
            </p:nvSpPr>
            <p:spPr>
              <a:xfrm>
                <a:off x="5641918" y="2476476"/>
                <a:ext cx="133680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Recognition Logic</a:t>
                </a:r>
              </a:p>
            </p:txBody>
          </p:sp>
        </p:grpSp>
        <p:cxnSp>
          <p:nvCxnSpPr>
            <p:cNvPr id="30" name="Straight Arrow Connector 29">
              <a:extLst>
                <a:ext uri="{FF2B5EF4-FFF2-40B4-BE49-F238E27FC236}">
                  <a16:creationId xmlns:a16="http://schemas.microsoft.com/office/drawing/2014/main" id="{519DA080-3F02-49AD-BAFE-4162229D52E0}"/>
                </a:ext>
              </a:extLst>
            </p:cNvPr>
            <p:cNvCxnSpPr>
              <a:cxnSpLocks/>
            </p:cNvCxnSpPr>
            <p:nvPr/>
          </p:nvCxnSpPr>
          <p:spPr>
            <a:xfrm flipV="1">
              <a:off x="3868817" y="4158375"/>
              <a:ext cx="0" cy="447297"/>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05797F5-86F0-454D-BB5B-C707036AE15F}"/>
                </a:ext>
              </a:extLst>
            </p:cNvPr>
            <p:cNvCxnSpPr/>
            <p:nvPr/>
          </p:nvCxnSpPr>
          <p:spPr>
            <a:xfrm flipV="1">
              <a:off x="5095536" y="4166829"/>
              <a:ext cx="0" cy="447297"/>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69263F-B873-4A84-8AA8-D583D3F6C9E7}"/>
                </a:ext>
              </a:extLst>
            </p:cNvPr>
            <p:cNvSpPr txBox="1"/>
            <p:nvPr/>
          </p:nvSpPr>
          <p:spPr>
            <a:xfrm>
              <a:off x="4209439" y="2259740"/>
              <a:ext cx="145884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Edge Device</a:t>
              </a:r>
            </a:p>
            <a:p>
              <a:r>
                <a:rPr lang="en-US" dirty="0">
                  <a:latin typeface="Times New Roman" panose="02020603050405020304" pitchFamily="18" charset="0"/>
                  <a:cs typeface="Times New Roman" panose="02020603050405020304" pitchFamily="18" charset="0"/>
                </a:rPr>
                <a:t>(Remote PC)</a:t>
              </a:r>
            </a:p>
          </p:txBody>
        </p:sp>
        <p:grpSp>
          <p:nvGrpSpPr>
            <p:cNvPr id="33" name="Group 32">
              <a:extLst>
                <a:ext uri="{FF2B5EF4-FFF2-40B4-BE49-F238E27FC236}">
                  <a16:creationId xmlns:a16="http://schemas.microsoft.com/office/drawing/2014/main" id="{EE7D5DEC-45E2-4F61-BD3A-B64412F8E5D9}"/>
                </a:ext>
              </a:extLst>
            </p:cNvPr>
            <p:cNvGrpSpPr/>
            <p:nvPr/>
          </p:nvGrpSpPr>
          <p:grpSpPr>
            <a:xfrm>
              <a:off x="3189677" y="4577309"/>
              <a:ext cx="2636420" cy="1043640"/>
              <a:chOff x="5027162" y="5275102"/>
              <a:chExt cx="2010414" cy="946733"/>
            </a:xfrm>
          </p:grpSpPr>
          <p:pic>
            <p:nvPicPr>
              <p:cNvPr id="34" name="Picture 33">
                <a:extLst>
                  <a:ext uri="{FF2B5EF4-FFF2-40B4-BE49-F238E27FC236}">
                    <a16:creationId xmlns:a16="http://schemas.microsoft.com/office/drawing/2014/main" id="{D1560B18-3235-4F4C-AB86-16DE42B69F7B}"/>
                  </a:ext>
                </a:extLst>
              </p:cNvPr>
              <p:cNvPicPr>
                <a:picLocks noChangeAspect="1"/>
              </p:cNvPicPr>
              <p:nvPr/>
            </p:nvPicPr>
            <p:blipFill>
              <a:blip r:embed="rId5"/>
              <a:stretch>
                <a:fillRect/>
              </a:stretch>
            </p:blipFill>
            <p:spPr>
              <a:xfrm>
                <a:off x="5027162" y="5275102"/>
                <a:ext cx="2010414" cy="565667"/>
              </a:xfrm>
              <a:prstGeom prst="rect">
                <a:avLst/>
              </a:prstGeom>
            </p:spPr>
          </p:pic>
          <p:pic>
            <p:nvPicPr>
              <p:cNvPr id="35" name="Picture 34">
                <a:extLst>
                  <a:ext uri="{FF2B5EF4-FFF2-40B4-BE49-F238E27FC236}">
                    <a16:creationId xmlns:a16="http://schemas.microsoft.com/office/drawing/2014/main" id="{EB72FE61-1C95-45D2-B365-315FD748BC64}"/>
                  </a:ext>
                </a:extLst>
              </p:cNvPr>
              <p:cNvPicPr>
                <a:picLocks noChangeAspect="1"/>
              </p:cNvPicPr>
              <p:nvPr/>
            </p:nvPicPr>
            <p:blipFill rotWithShape="1">
              <a:blip r:embed="rId5"/>
              <a:srcRect t="66330"/>
              <a:stretch/>
            </p:blipFill>
            <p:spPr>
              <a:xfrm>
                <a:off x="5027162" y="5785496"/>
                <a:ext cx="2010414" cy="190459"/>
              </a:xfrm>
              <a:prstGeom prst="rect">
                <a:avLst/>
              </a:prstGeom>
            </p:spPr>
          </p:pic>
          <p:pic>
            <p:nvPicPr>
              <p:cNvPr id="36" name="Picture 35">
                <a:extLst>
                  <a:ext uri="{FF2B5EF4-FFF2-40B4-BE49-F238E27FC236}">
                    <a16:creationId xmlns:a16="http://schemas.microsoft.com/office/drawing/2014/main" id="{1AC5BA40-F621-4FA8-9024-F38E80EE76A8}"/>
                  </a:ext>
                </a:extLst>
              </p:cNvPr>
              <p:cNvPicPr>
                <a:picLocks noChangeAspect="1"/>
              </p:cNvPicPr>
              <p:nvPr/>
            </p:nvPicPr>
            <p:blipFill rotWithShape="1">
              <a:blip r:embed="rId5"/>
              <a:srcRect t="66330"/>
              <a:stretch/>
            </p:blipFill>
            <p:spPr>
              <a:xfrm>
                <a:off x="5027162" y="5908812"/>
                <a:ext cx="2010414" cy="190459"/>
              </a:xfrm>
              <a:prstGeom prst="rect">
                <a:avLst/>
              </a:prstGeom>
            </p:spPr>
          </p:pic>
          <p:pic>
            <p:nvPicPr>
              <p:cNvPr id="37" name="Picture 36">
                <a:extLst>
                  <a:ext uri="{FF2B5EF4-FFF2-40B4-BE49-F238E27FC236}">
                    <a16:creationId xmlns:a16="http://schemas.microsoft.com/office/drawing/2014/main" id="{5F12BD23-B5D4-4F7C-94BB-EB46631BB6E5}"/>
                  </a:ext>
                </a:extLst>
              </p:cNvPr>
              <p:cNvPicPr>
                <a:picLocks noChangeAspect="1"/>
              </p:cNvPicPr>
              <p:nvPr/>
            </p:nvPicPr>
            <p:blipFill rotWithShape="1">
              <a:blip r:embed="rId5"/>
              <a:srcRect t="66330"/>
              <a:stretch/>
            </p:blipFill>
            <p:spPr>
              <a:xfrm>
                <a:off x="5027162" y="6031376"/>
                <a:ext cx="2010414" cy="190459"/>
              </a:xfrm>
              <a:prstGeom prst="rect">
                <a:avLst/>
              </a:prstGeom>
            </p:spPr>
          </p:pic>
        </p:grpSp>
        <p:pic>
          <p:nvPicPr>
            <p:cNvPr id="38" name="Picture 37">
              <a:extLst>
                <a:ext uri="{FF2B5EF4-FFF2-40B4-BE49-F238E27FC236}">
                  <a16:creationId xmlns:a16="http://schemas.microsoft.com/office/drawing/2014/main" id="{0E8587DB-C6E2-400A-A256-E41EC8D65B75}"/>
                </a:ext>
              </a:extLst>
            </p:cNvPr>
            <p:cNvPicPr>
              <a:picLocks noChangeAspect="1"/>
            </p:cNvPicPr>
            <p:nvPr/>
          </p:nvPicPr>
          <p:blipFill>
            <a:blip r:embed="rId4"/>
            <a:stretch>
              <a:fillRect/>
            </a:stretch>
          </p:blipFill>
          <p:spPr>
            <a:xfrm>
              <a:off x="3868817" y="4972454"/>
              <a:ext cx="377224" cy="377224"/>
            </a:xfrm>
            <a:prstGeom prst="rect">
              <a:avLst/>
            </a:prstGeom>
          </p:spPr>
        </p:pic>
        <p:pic>
          <p:nvPicPr>
            <p:cNvPr id="39" name="Picture 38">
              <a:extLst>
                <a:ext uri="{FF2B5EF4-FFF2-40B4-BE49-F238E27FC236}">
                  <a16:creationId xmlns:a16="http://schemas.microsoft.com/office/drawing/2014/main" id="{F4BB32D3-78B6-4640-9C85-48CD9B40815A}"/>
                </a:ext>
              </a:extLst>
            </p:cNvPr>
            <p:cNvPicPr>
              <a:picLocks noChangeAspect="1"/>
            </p:cNvPicPr>
            <p:nvPr/>
          </p:nvPicPr>
          <p:blipFill>
            <a:blip r:embed="rId4"/>
            <a:stretch>
              <a:fillRect/>
            </a:stretch>
          </p:blipFill>
          <p:spPr>
            <a:xfrm>
              <a:off x="4809529" y="4955009"/>
              <a:ext cx="377224" cy="377224"/>
            </a:xfrm>
            <a:prstGeom prst="rect">
              <a:avLst/>
            </a:prstGeom>
          </p:spPr>
        </p:pic>
        <p:sp>
          <p:nvSpPr>
            <p:cNvPr id="40" name="TextBox 39">
              <a:extLst>
                <a:ext uri="{FF2B5EF4-FFF2-40B4-BE49-F238E27FC236}">
                  <a16:creationId xmlns:a16="http://schemas.microsoft.com/office/drawing/2014/main" id="{BA93F32F-250D-4EAA-B946-01DFA9A6D531}"/>
                </a:ext>
              </a:extLst>
            </p:cNvPr>
            <p:cNvSpPr txBox="1"/>
            <p:nvPr/>
          </p:nvSpPr>
          <p:spPr>
            <a:xfrm>
              <a:off x="3740951" y="5301618"/>
              <a:ext cx="822058"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Hub</a:t>
              </a:r>
            </a:p>
          </p:txBody>
        </p:sp>
        <p:sp>
          <p:nvSpPr>
            <p:cNvPr id="41" name="TextBox 40">
              <a:extLst>
                <a:ext uri="{FF2B5EF4-FFF2-40B4-BE49-F238E27FC236}">
                  <a16:creationId xmlns:a16="http://schemas.microsoft.com/office/drawing/2014/main" id="{D60D78F6-D45E-4A72-AB1D-E8867CC326AA}"/>
                </a:ext>
              </a:extLst>
            </p:cNvPr>
            <p:cNvSpPr txBox="1"/>
            <p:nvPr/>
          </p:nvSpPr>
          <p:spPr>
            <a:xfrm>
              <a:off x="4618775" y="5299882"/>
              <a:ext cx="887239" cy="246221"/>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Agent</a:t>
              </a:r>
            </a:p>
          </p:txBody>
        </p:sp>
        <p:sp>
          <p:nvSpPr>
            <p:cNvPr id="42" name="Arrow: Right 41">
              <a:extLst>
                <a:ext uri="{FF2B5EF4-FFF2-40B4-BE49-F238E27FC236}">
                  <a16:creationId xmlns:a16="http://schemas.microsoft.com/office/drawing/2014/main" id="{3B7FA13D-CD6A-42B7-B870-24FCA0980C2D}"/>
                </a:ext>
              </a:extLst>
            </p:cNvPr>
            <p:cNvSpPr/>
            <p:nvPr/>
          </p:nvSpPr>
          <p:spPr>
            <a:xfrm>
              <a:off x="6079279" y="4154593"/>
              <a:ext cx="850590" cy="161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5DA28B78-DB20-4397-B1C7-CF3E52941909}"/>
                </a:ext>
              </a:extLst>
            </p:cNvPr>
            <p:cNvSpPr txBox="1"/>
            <p:nvPr/>
          </p:nvSpPr>
          <p:spPr>
            <a:xfrm>
              <a:off x="3903112" y="4228133"/>
              <a:ext cx="96038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MQTT</a:t>
              </a:r>
            </a:p>
          </p:txBody>
        </p:sp>
        <p:sp>
          <p:nvSpPr>
            <p:cNvPr id="44" name="TextBox 43">
              <a:extLst>
                <a:ext uri="{FF2B5EF4-FFF2-40B4-BE49-F238E27FC236}">
                  <a16:creationId xmlns:a16="http://schemas.microsoft.com/office/drawing/2014/main" id="{7F6F70F3-12E8-4A41-B410-85CDE579A6E9}"/>
                </a:ext>
              </a:extLst>
            </p:cNvPr>
            <p:cNvSpPr txBox="1"/>
            <p:nvPr/>
          </p:nvSpPr>
          <p:spPr>
            <a:xfrm>
              <a:off x="5141966" y="4228134"/>
              <a:ext cx="96038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MQTT</a:t>
              </a:r>
            </a:p>
          </p:txBody>
        </p:sp>
        <p:sp>
          <p:nvSpPr>
            <p:cNvPr id="45" name="TextBox 44">
              <a:extLst>
                <a:ext uri="{FF2B5EF4-FFF2-40B4-BE49-F238E27FC236}">
                  <a16:creationId xmlns:a16="http://schemas.microsoft.com/office/drawing/2014/main" id="{D1EA397E-5698-4B23-BB47-76D5C7B55235}"/>
                </a:ext>
              </a:extLst>
            </p:cNvPr>
            <p:cNvSpPr txBox="1"/>
            <p:nvPr/>
          </p:nvSpPr>
          <p:spPr>
            <a:xfrm>
              <a:off x="8230516" y="4218496"/>
              <a:ext cx="960381"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MQTT</a:t>
              </a:r>
            </a:p>
          </p:txBody>
        </p:sp>
        <p:sp>
          <p:nvSpPr>
            <p:cNvPr id="46" name="TextBox 45">
              <a:extLst>
                <a:ext uri="{FF2B5EF4-FFF2-40B4-BE49-F238E27FC236}">
                  <a16:creationId xmlns:a16="http://schemas.microsoft.com/office/drawing/2014/main" id="{5BB3AA27-5EA0-4265-B313-386E5F1C9A5F}"/>
                </a:ext>
              </a:extLst>
            </p:cNvPr>
            <p:cNvSpPr txBox="1"/>
            <p:nvPr/>
          </p:nvSpPr>
          <p:spPr>
            <a:xfrm>
              <a:off x="8238342" y="3291812"/>
              <a:ext cx="960381" cy="307777"/>
            </a:xfrm>
            <a:prstGeom prst="rect">
              <a:avLst/>
            </a:prstGeom>
            <a:noFill/>
          </p:spPr>
          <p:txBody>
            <a:bodyPr wrap="square" rtlCol="0">
              <a:spAutoFit/>
            </a:bodyPr>
            <a:lstStyle/>
            <a:p>
              <a:r>
                <a:rPr lang="en-US" sz="1400" dirty="0">
                  <a:solidFill>
                    <a:srgbClr val="FF0000"/>
                  </a:solidFill>
                  <a:latin typeface="Times New Roman" panose="02020603050405020304" pitchFamily="18" charset="0"/>
                  <a:cs typeface="Times New Roman" panose="02020603050405020304" pitchFamily="18" charset="0"/>
                </a:rPr>
                <a:t>HTTP</a:t>
              </a:r>
            </a:p>
          </p:txBody>
        </p:sp>
      </p:grpSp>
    </p:spTree>
    <p:extLst>
      <p:ext uri="{BB962C8B-B14F-4D97-AF65-F5344CB8AC3E}">
        <p14:creationId xmlns:p14="http://schemas.microsoft.com/office/powerpoint/2010/main" val="116673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2C57C4-183F-4BED-A7AD-3146AA585C1C}"/>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ltLang="zh-CN" dirty="0"/>
              <a:t>Face Recognition</a:t>
            </a:r>
            <a:endParaRPr lang="en-US" dirty="0"/>
          </a:p>
        </p:txBody>
      </p:sp>
      <p:sp>
        <p:nvSpPr>
          <p:cNvPr id="16" name="Content Placeholder 15">
            <a:extLst>
              <a:ext uri="{FF2B5EF4-FFF2-40B4-BE49-F238E27FC236}">
                <a16:creationId xmlns:a16="http://schemas.microsoft.com/office/drawing/2014/main" id="{5230D1B4-DBBA-4269-9835-E7916413E74D}"/>
              </a:ext>
            </a:extLst>
          </p:cNvPr>
          <p:cNvSpPr>
            <a:spLocks noGrp="1"/>
          </p:cNvSpPr>
          <p:nvPr>
            <p:ph sz="half" idx="1"/>
          </p:nvPr>
        </p:nvSpPr>
        <p:spPr>
          <a:xfrm>
            <a:off x="818713" y="817076"/>
            <a:ext cx="3835583" cy="3632200"/>
          </a:xfrm>
        </p:spPr>
        <p:txBody>
          <a:bodyPr vert="horz" lIns="91440" tIns="45720" rIns="91440" bIns="45720" rtlCol="0" anchor="ctr">
            <a:normAutofit/>
          </a:bodyPr>
          <a:lstStyle/>
          <a:p>
            <a:r>
              <a:rPr lang="en-US" dirty="0"/>
              <a:t>A typical AI example</a:t>
            </a:r>
          </a:p>
          <a:p>
            <a:endParaRPr lang="en-US" sz="1600" dirty="0">
              <a:latin typeface="+mn-lt"/>
              <a:cs typeface="+mn-cs"/>
            </a:endParaRPr>
          </a:p>
        </p:txBody>
      </p:sp>
      <p:pic>
        <p:nvPicPr>
          <p:cNvPr id="8" name="Picture 7">
            <a:extLst>
              <a:ext uri="{FF2B5EF4-FFF2-40B4-BE49-F238E27FC236}">
                <a16:creationId xmlns:a16="http://schemas.microsoft.com/office/drawing/2014/main" id="{66F97357-5924-4054-AF75-2A87827982F5}"/>
              </a:ext>
            </a:extLst>
          </p:cNvPr>
          <p:cNvPicPr>
            <a:picLocks noChangeAspect="1"/>
          </p:cNvPicPr>
          <p:nvPr/>
        </p:nvPicPr>
        <p:blipFill>
          <a:blip r:embed="rId3"/>
          <a:stretch>
            <a:fillRect/>
          </a:stretch>
        </p:blipFill>
        <p:spPr>
          <a:xfrm>
            <a:off x="439140" y="2948277"/>
            <a:ext cx="11313719" cy="342469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55222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D00-20CD-404A-8EFD-C5E3322F0959}"/>
              </a:ext>
            </a:extLst>
          </p:cNvPr>
          <p:cNvSpPr>
            <a:spLocks noGrp="1"/>
          </p:cNvSpPr>
          <p:nvPr>
            <p:ph type="title"/>
          </p:nvPr>
        </p:nvSpPr>
        <p:spPr/>
        <p:txBody>
          <a:bodyPr/>
          <a:lstStyle/>
          <a:p>
            <a:r>
              <a:rPr lang="en-US" dirty="0"/>
              <a:t>Face Recognition in Check-in System </a:t>
            </a:r>
          </a:p>
        </p:txBody>
      </p:sp>
      <p:sp>
        <p:nvSpPr>
          <p:cNvPr id="3" name="Content Placeholder 2">
            <a:extLst>
              <a:ext uri="{FF2B5EF4-FFF2-40B4-BE49-F238E27FC236}">
                <a16:creationId xmlns:a16="http://schemas.microsoft.com/office/drawing/2014/main" id="{7B54A458-6912-4144-9EB3-CF90EE49F8BE}"/>
              </a:ext>
            </a:extLst>
          </p:cNvPr>
          <p:cNvSpPr>
            <a:spLocks noGrp="1"/>
          </p:cNvSpPr>
          <p:nvPr>
            <p:ph sz="half" idx="1"/>
          </p:nvPr>
        </p:nvSpPr>
        <p:spPr>
          <a:xfrm>
            <a:off x="831631" y="2063625"/>
            <a:ext cx="10571998" cy="867819"/>
          </a:xfrm>
        </p:spPr>
        <p:txBody>
          <a:bodyPr>
            <a:normAutofit/>
          </a:bodyPr>
          <a:lstStyle/>
          <a:p>
            <a:r>
              <a:rPr lang="en-US" dirty="0"/>
              <a:t>Face recognition in the check-in system of a concert/stadium is a real application</a:t>
            </a:r>
          </a:p>
        </p:txBody>
      </p:sp>
      <p:sp>
        <p:nvSpPr>
          <p:cNvPr id="4" name="Content Placeholder 3">
            <a:extLst>
              <a:ext uri="{FF2B5EF4-FFF2-40B4-BE49-F238E27FC236}">
                <a16:creationId xmlns:a16="http://schemas.microsoft.com/office/drawing/2014/main" id="{FD4AE3D6-B676-4FD4-B7BD-1A6B61814C60}"/>
              </a:ext>
            </a:extLst>
          </p:cNvPr>
          <p:cNvSpPr>
            <a:spLocks noGrp="1"/>
          </p:cNvSpPr>
          <p:nvPr>
            <p:ph sz="half" idx="2"/>
          </p:nvPr>
        </p:nvSpPr>
        <p:spPr>
          <a:xfrm>
            <a:off x="6117630" y="2507737"/>
            <a:ext cx="5619369" cy="1491240"/>
          </a:xfrm>
        </p:spPr>
        <p:txBody>
          <a:bodyPr>
            <a:normAutofit/>
          </a:bodyPr>
          <a:lstStyle/>
          <a:p>
            <a:r>
              <a:rPr lang="en-US" sz="2400" b="1" dirty="0"/>
              <a:t>Recognition</a:t>
            </a:r>
            <a:r>
              <a:rPr lang="en-US" dirty="0"/>
              <a:t> at the concert</a:t>
            </a:r>
          </a:p>
          <a:p>
            <a:pPr lvl="1"/>
            <a:r>
              <a:rPr lang="en-US" dirty="0"/>
              <a:t>Name is obtained from database based on Leaf devices, Edge device and Azure Cloud</a:t>
            </a:r>
          </a:p>
        </p:txBody>
      </p:sp>
      <p:sp>
        <p:nvSpPr>
          <p:cNvPr id="6" name="Content Placeholder 2">
            <a:extLst>
              <a:ext uri="{FF2B5EF4-FFF2-40B4-BE49-F238E27FC236}">
                <a16:creationId xmlns:a16="http://schemas.microsoft.com/office/drawing/2014/main" id="{0125849A-0AE8-40D3-A957-AA502BDAADAC}"/>
              </a:ext>
            </a:extLst>
          </p:cNvPr>
          <p:cNvSpPr txBox="1">
            <a:spLocks/>
          </p:cNvSpPr>
          <p:nvPr/>
        </p:nvSpPr>
        <p:spPr>
          <a:xfrm>
            <a:off x="788371" y="2509043"/>
            <a:ext cx="5057535" cy="15092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Times New Roman" panose="02020603050405020304" pitchFamily="18" charset="0"/>
                <a:ea typeface="+mn-ea"/>
                <a:cs typeface="Times New Roman" panose="02020603050405020304" pitchFamily="18" charset="0"/>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b="1" dirty="0"/>
              <a:t>Registration</a:t>
            </a:r>
            <a:r>
              <a:rPr lang="en-US" dirty="0"/>
              <a:t> before the concert</a:t>
            </a:r>
          </a:p>
          <a:p>
            <a:pPr lvl="1"/>
            <a:r>
              <a:rPr lang="en-US" altLang="zh-CN" dirty="0"/>
              <a:t>Face and name are inserted into database through browser at home</a:t>
            </a:r>
            <a:endParaRPr lang="en-US" dirty="0"/>
          </a:p>
        </p:txBody>
      </p:sp>
      <p:grpSp>
        <p:nvGrpSpPr>
          <p:cNvPr id="64" name="Group 63">
            <a:extLst>
              <a:ext uri="{FF2B5EF4-FFF2-40B4-BE49-F238E27FC236}">
                <a16:creationId xmlns:a16="http://schemas.microsoft.com/office/drawing/2014/main" id="{37DF70CA-40C4-4728-B085-5C444D1DEFA4}"/>
              </a:ext>
            </a:extLst>
          </p:cNvPr>
          <p:cNvGrpSpPr/>
          <p:nvPr/>
        </p:nvGrpSpPr>
        <p:grpSpPr>
          <a:xfrm>
            <a:off x="1211340" y="3995489"/>
            <a:ext cx="3425324" cy="2476764"/>
            <a:chOff x="1253165" y="4072853"/>
            <a:chExt cx="3425324" cy="2476764"/>
          </a:xfrm>
        </p:grpSpPr>
        <p:sp>
          <p:nvSpPr>
            <p:cNvPr id="9" name="Rectangle: Rounded Corners 8">
              <a:extLst>
                <a:ext uri="{FF2B5EF4-FFF2-40B4-BE49-F238E27FC236}">
                  <a16:creationId xmlns:a16="http://schemas.microsoft.com/office/drawing/2014/main" id="{195C8A18-E7C4-47F5-98AF-58686BA44812}"/>
                </a:ext>
              </a:extLst>
            </p:cNvPr>
            <p:cNvSpPr/>
            <p:nvPr/>
          </p:nvSpPr>
          <p:spPr>
            <a:xfrm>
              <a:off x="2502549" y="4983068"/>
              <a:ext cx="1118398" cy="591489"/>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Database</a:t>
              </a:r>
              <a:endParaRPr kumimoji="0" lang="en-US" sz="18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nvGrpSpPr>
            <p:cNvPr id="28" name="Group 27">
              <a:extLst>
                <a:ext uri="{FF2B5EF4-FFF2-40B4-BE49-F238E27FC236}">
                  <a16:creationId xmlns:a16="http://schemas.microsoft.com/office/drawing/2014/main" id="{30075957-2C27-4261-BF13-5FD5FC20EAFF}"/>
                </a:ext>
              </a:extLst>
            </p:cNvPr>
            <p:cNvGrpSpPr/>
            <p:nvPr/>
          </p:nvGrpSpPr>
          <p:grpSpPr>
            <a:xfrm>
              <a:off x="1253165" y="4574020"/>
              <a:ext cx="825760" cy="476250"/>
              <a:chOff x="810000" y="4628553"/>
              <a:chExt cx="825760" cy="476250"/>
            </a:xfrm>
          </p:grpSpPr>
          <p:pic>
            <p:nvPicPr>
              <p:cNvPr id="8" name="Picture 7">
                <a:extLst>
                  <a:ext uri="{FF2B5EF4-FFF2-40B4-BE49-F238E27FC236}">
                    <a16:creationId xmlns:a16="http://schemas.microsoft.com/office/drawing/2014/main" id="{85E37CB0-5802-484F-9BC0-32303EEF536E}"/>
                  </a:ext>
                </a:extLst>
              </p:cNvPr>
              <p:cNvPicPr>
                <a:picLocks noChangeAspect="1"/>
              </p:cNvPicPr>
              <p:nvPr/>
            </p:nvPicPr>
            <p:blipFill>
              <a:blip r:embed="rId3"/>
              <a:stretch>
                <a:fillRect/>
              </a:stretch>
            </p:blipFill>
            <p:spPr>
              <a:xfrm>
                <a:off x="1288689" y="4693143"/>
                <a:ext cx="347071" cy="347071"/>
              </a:xfrm>
              <a:prstGeom prst="rect">
                <a:avLst/>
              </a:prstGeom>
            </p:spPr>
          </p:pic>
          <p:pic>
            <p:nvPicPr>
              <p:cNvPr id="27" name="Picture 26">
                <a:extLst>
                  <a:ext uri="{FF2B5EF4-FFF2-40B4-BE49-F238E27FC236}">
                    <a16:creationId xmlns:a16="http://schemas.microsoft.com/office/drawing/2014/main" id="{E5103912-801C-4665-BBCF-EFC7EE78B63B}"/>
                  </a:ext>
                </a:extLst>
              </p:cNvPr>
              <p:cNvPicPr>
                <a:picLocks noChangeAspect="1"/>
              </p:cNvPicPr>
              <p:nvPr/>
            </p:nvPicPr>
            <p:blipFill>
              <a:blip r:embed="rId4"/>
              <a:stretch>
                <a:fillRect/>
              </a:stretch>
            </p:blipFill>
            <p:spPr>
              <a:xfrm>
                <a:off x="810000" y="4628553"/>
                <a:ext cx="457200" cy="476250"/>
              </a:xfrm>
              <a:prstGeom prst="rect">
                <a:avLst/>
              </a:prstGeom>
            </p:spPr>
          </p:pic>
        </p:grpSp>
        <p:grpSp>
          <p:nvGrpSpPr>
            <p:cNvPr id="29" name="Group 28">
              <a:extLst>
                <a:ext uri="{FF2B5EF4-FFF2-40B4-BE49-F238E27FC236}">
                  <a16:creationId xmlns:a16="http://schemas.microsoft.com/office/drawing/2014/main" id="{535C4F41-5582-43CE-B854-481589F3F45E}"/>
                </a:ext>
              </a:extLst>
            </p:cNvPr>
            <p:cNvGrpSpPr/>
            <p:nvPr/>
          </p:nvGrpSpPr>
          <p:grpSpPr>
            <a:xfrm>
              <a:off x="2612678" y="4072853"/>
              <a:ext cx="825760" cy="476250"/>
              <a:chOff x="810000" y="4628553"/>
              <a:chExt cx="825760" cy="476250"/>
            </a:xfrm>
          </p:grpSpPr>
          <p:pic>
            <p:nvPicPr>
              <p:cNvPr id="30" name="Picture 29">
                <a:extLst>
                  <a:ext uri="{FF2B5EF4-FFF2-40B4-BE49-F238E27FC236}">
                    <a16:creationId xmlns:a16="http://schemas.microsoft.com/office/drawing/2014/main" id="{ACE54902-08A2-4176-9036-EF1A2C1EA156}"/>
                  </a:ext>
                </a:extLst>
              </p:cNvPr>
              <p:cNvPicPr>
                <a:picLocks noChangeAspect="1"/>
              </p:cNvPicPr>
              <p:nvPr/>
            </p:nvPicPr>
            <p:blipFill>
              <a:blip r:embed="rId3"/>
              <a:stretch>
                <a:fillRect/>
              </a:stretch>
            </p:blipFill>
            <p:spPr>
              <a:xfrm>
                <a:off x="1288689" y="4693143"/>
                <a:ext cx="347071" cy="347071"/>
              </a:xfrm>
              <a:prstGeom prst="rect">
                <a:avLst/>
              </a:prstGeom>
            </p:spPr>
          </p:pic>
          <p:pic>
            <p:nvPicPr>
              <p:cNvPr id="31" name="Picture 30">
                <a:extLst>
                  <a:ext uri="{FF2B5EF4-FFF2-40B4-BE49-F238E27FC236}">
                    <a16:creationId xmlns:a16="http://schemas.microsoft.com/office/drawing/2014/main" id="{F963F239-0CF5-45D3-9C2D-5532F88F39B0}"/>
                  </a:ext>
                </a:extLst>
              </p:cNvPr>
              <p:cNvPicPr>
                <a:picLocks noChangeAspect="1"/>
              </p:cNvPicPr>
              <p:nvPr/>
            </p:nvPicPr>
            <p:blipFill>
              <a:blip r:embed="rId4"/>
              <a:stretch>
                <a:fillRect/>
              </a:stretch>
            </p:blipFill>
            <p:spPr>
              <a:xfrm>
                <a:off x="810000" y="4628553"/>
                <a:ext cx="457200" cy="476250"/>
              </a:xfrm>
              <a:prstGeom prst="rect">
                <a:avLst/>
              </a:prstGeom>
            </p:spPr>
          </p:pic>
        </p:grpSp>
        <p:grpSp>
          <p:nvGrpSpPr>
            <p:cNvPr id="32" name="Group 31">
              <a:extLst>
                <a:ext uri="{FF2B5EF4-FFF2-40B4-BE49-F238E27FC236}">
                  <a16:creationId xmlns:a16="http://schemas.microsoft.com/office/drawing/2014/main" id="{8D24E1AB-2237-4D26-A0A1-90F563383222}"/>
                </a:ext>
              </a:extLst>
            </p:cNvPr>
            <p:cNvGrpSpPr/>
            <p:nvPr/>
          </p:nvGrpSpPr>
          <p:grpSpPr>
            <a:xfrm>
              <a:off x="3852729" y="4503252"/>
              <a:ext cx="825760" cy="476250"/>
              <a:chOff x="810000" y="4628553"/>
              <a:chExt cx="825760" cy="476250"/>
            </a:xfrm>
          </p:grpSpPr>
          <p:pic>
            <p:nvPicPr>
              <p:cNvPr id="33" name="Picture 32">
                <a:extLst>
                  <a:ext uri="{FF2B5EF4-FFF2-40B4-BE49-F238E27FC236}">
                    <a16:creationId xmlns:a16="http://schemas.microsoft.com/office/drawing/2014/main" id="{AA3F7366-DF67-4864-BDE5-086A921B005F}"/>
                  </a:ext>
                </a:extLst>
              </p:cNvPr>
              <p:cNvPicPr>
                <a:picLocks noChangeAspect="1"/>
              </p:cNvPicPr>
              <p:nvPr/>
            </p:nvPicPr>
            <p:blipFill>
              <a:blip r:embed="rId3"/>
              <a:stretch>
                <a:fillRect/>
              </a:stretch>
            </p:blipFill>
            <p:spPr>
              <a:xfrm>
                <a:off x="1288689" y="4693143"/>
                <a:ext cx="347071" cy="347071"/>
              </a:xfrm>
              <a:prstGeom prst="rect">
                <a:avLst/>
              </a:prstGeom>
            </p:spPr>
          </p:pic>
          <p:pic>
            <p:nvPicPr>
              <p:cNvPr id="34" name="Picture 33">
                <a:extLst>
                  <a:ext uri="{FF2B5EF4-FFF2-40B4-BE49-F238E27FC236}">
                    <a16:creationId xmlns:a16="http://schemas.microsoft.com/office/drawing/2014/main" id="{60FC79AB-E340-425D-8AFF-FABC5A10C126}"/>
                  </a:ext>
                </a:extLst>
              </p:cNvPr>
              <p:cNvPicPr>
                <a:picLocks noChangeAspect="1"/>
              </p:cNvPicPr>
              <p:nvPr/>
            </p:nvPicPr>
            <p:blipFill>
              <a:blip r:embed="rId4"/>
              <a:stretch>
                <a:fillRect/>
              </a:stretch>
            </p:blipFill>
            <p:spPr>
              <a:xfrm>
                <a:off x="810000" y="4628553"/>
                <a:ext cx="457200" cy="476250"/>
              </a:xfrm>
              <a:prstGeom prst="rect">
                <a:avLst/>
              </a:prstGeom>
            </p:spPr>
          </p:pic>
        </p:grpSp>
        <p:grpSp>
          <p:nvGrpSpPr>
            <p:cNvPr id="35" name="Group 34">
              <a:extLst>
                <a:ext uri="{FF2B5EF4-FFF2-40B4-BE49-F238E27FC236}">
                  <a16:creationId xmlns:a16="http://schemas.microsoft.com/office/drawing/2014/main" id="{37F1A9AB-379B-4632-BAA6-3634EFB69D7E}"/>
                </a:ext>
              </a:extLst>
            </p:cNvPr>
            <p:cNvGrpSpPr/>
            <p:nvPr/>
          </p:nvGrpSpPr>
          <p:grpSpPr>
            <a:xfrm>
              <a:off x="1253429" y="5597117"/>
              <a:ext cx="825760" cy="476250"/>
              <a:chOff x="810000" y="4628553"/>
              <a:chExt cx="825760" cy="476250"/>
            </a:xfrm>
          </p:grpSpPr>
          <p:pic>
            <p:nvPicPr>
              <p:cNvPr id="36" name="Picture 35">
                <a:extLst>
                  <a:ext uri="{FF2B5EF4-FFF2-40B4-BE49-F238E27FC236}">
                    <a16:creationId xmlns:a16="http://schemas.microsoft.com/office/drawing/2014/main" id="{7137396A-10D9-44CB-B2A6-2EF644718CC3}"/>
                  </a:ext>
                </a:extLst>
              </p:cNvPr>
              <p:cNvPicPr>
                <a:picLocks noChangeAspect="1"/>
              </p:cNvPicPr>
              <p:nvPr/>
            </p:nvPicPr>
            <p:blipFill>
              <a:blip r:embed="rId3"/>
              <a:stretch>
                <a:fillRect/>
              </a:stretch>
            </p:blipFill>
            <p:spPr>
              <a:xfrm>
                <a:off x="1288689" y="4693143"/>
                <a:ext cx="347071" cy="347071"/>
              </a:xfrm>
              <a:prstGeom prst="rect">
                <a:avLst/>
              </a:prstGeom>
            </p:spPr>
          </p:pic>
          <p:pic>
            <p:nvPicPr>
              <p:cNvPr id="37" name="Picture 36">
                <a:extLst>
                  <a:ext uri="{FF2B5EF4-FFF2-40B4-BE49-F238E27FC236}">
                    <a16:creationId xmlns:a16="http://schemas.microsoft.com/office/drawing/2014/main" id="{361F1314-BA25-4E14-88C3-EF6F35EA12D0}"/>
                  </a:ext>
                </a:extLst>
              </p:cNvPr>
              <p:cNvPicPr>
                <a:picLocks noChangeAspect="1"/>
              </p:cNvPicPr>
              <p:nvPr/>
            </p:nvPicPr>
            <p:blipFill>
              <a:blip r:embed="rId4"/>
              <a:stretch>
                <a:fillRect/>
              </a:stretch>
            </p:blipFill>
            <p:spPr>
              <a:xfrm>
                <a:off x="810000" y="4628553"/>
                <a:ext cx="457200" cy="476250"/>
              </a:xfrm>
              <a:prstGeom prst="rect">
                <a:avLst/>
              </a:prstGeom>
            </p:spPr>
          </p:pic>
        </p:grpSp>
        <p:grpSp>
          <p:nvGrpSpPr>
            <p:cNvPr id="39" name="Group 38">
              <a:extLst>
                <a:ext uri="{FF2B5EF4-FFF2-40B4-BE49-F238E27FC236}">
                  <a16:creationId xmlns:a16="http://schemas.microsoft.com/office/drawing/2014/main" id="{E4B20033-8E6B-4B1D-9886-C656BBE4B6DE}"/>
                </a:ext>
              </a:extLst>
            </p:cNvPr>
            <p:cNvGrpSpPr/>
            <p:nvPr/>
          </p:nvGrpSpPr>
          <p:grpSpPr>
            <a:xfrm>
              <a:off x="2546869" y="6073367"/>
              <a:ext cx="825760" cy="476250"/>
              <a:chOff x="810000" y="4628553"/>
              <a:chExt cx="825760" cy="476250"/>
            </a:xfrm>
          </p:grpSpPr>
          <p:pic>
            <p:nvPicPr>
              <p:cNvPr id="40" name="Picture 39">
                <a:extLst>
                  <a:ext uri="{FF2B5EF4-FFF2-40B4-BE49-F238E27FC236}">
                    <a16:creationId xmlns:a16="http://schemas.microsoft.com/office/drawing/2014/main" id="{20A19D34-D9AA-4D1C-BFB4-92FA45473469}"/>
                  </a:ext>
                </a:extLst>
              </p:cNvPr>
              <p:cNvPicPr>
                <a:picLocks noChangeAspect="1"/>
              </p:cNvPicPr>
              <p:nvPr/>
            </p:nvPicPr>
            <p:blipFill>
              <a:blip r:embed="rId3"/>
              <a:stretch>
                <a:fillRect/>
              </a:stretch>
            </p:blipFill>
            <p:spPr>
              <a:xfrm>
                <a:off x="1288689" y="4693143"/>
                <a:ext cx="347071" cy="347071"/>
              </a:xfrm>
              <a:prstGeom prst="rect">
                <a:avLst/>
              </a:prstGeom>
            </p:spPr>
          </p:pic>
          <p:pic>
            <p:nvPicPr>
              <p:cNvPr id="41" name="Picture 40">
                <a:extLst>
                  <a:ext uri="{FF2B5EF4-FFF2-40B4-BE49-F238E27FC236}">
                    <a16:creationId xmlns:a16="http://schemas.microsoft.com/office/drawing/2014/main" id="{3734A107-2263-4001-AF5B-6BE7DD1B4693}"/>
                  </a:ext>
                </a:extLst>
              </p:cNvPr>
              <p:cNvPicPr>
                <a:picLocks noChangeAspect="1"/>
              </p:cNvPicPr>
              <p:nvPr/>
            </p:nvPicPr>
            <p:blipFill>
              <a:blip r:embed="rId4"/>
              <a:stretch>
                <a:fillRect/>
              </a:stretch>
            </p:blipFill>
            <p:spPr>
              <a:xfrm>
                <a:off x="810000" y="4628553"/>
                <a:ext cx="457200" cy="476250"/>
              </a:xfrm>
              <a:prstGeom prst="rect">
                <a:avLst/>
              </a:prstGeom>
            </p:spPr>
          </p:pic>
        </p:grpSp>
        <p:grpSp>
          <p:nvGrpSpPr>
            <p:cNvPr id="42" name="Group 41">
              <a:extLst>
                <a:ext uri="{FF2B5EF4-FFF2-40B4-BE49-F238E27FC236}">
                  <a16:creationId xmlns:a16="http://schemas.microsoft.com/office/drawing/2014/main" id="{0616D77F-4F00-4C6A-9EF0-A8C316553554}"/>
                </a:ext>
              </a:extLst>
            </p:cNvPr>
            <p:cNvGrpSpPr/>
            <p:nvPr/>
          </p:nvGrpSpPr>
          <p:grpSpPr>
            <a:xfrm>
              <a:off x="3852729" y="5595681"/>
              <a:ext cx="825760" cy="476250"/>
              <a:chOff x="810000" y="4628553"/>
              <a:chExt cx="825760" cy="476250"/>
            </a:xfrm>
          </p:grpSpPr>
          <p:pic>
            <p:nvPicPr>
              <p:cNvPr id="43" name="Picture 42">
                <a:extLst>
                  <a:ext uri="{FF2B5EF4-FFF2-40B4-BE49-F238E27FC236}">
                    <a16:creationId xmlns:a16="http://schemas.microsoft.com/office/drawing/2014/main" id="{FFC7993F-6525-4D4C-B040-A5544018D87E}"/>
                  </a:ext>
                </a:extLst>
              </p:cNvPr>
              <p:cNvPicPr>
                <a:picLocks noChangeAspect="1"/>
              </p:cNvPicPr>
              <p:nvPr/>
            </p:nvPicPr>
            <p:blipFill>
              <a:blip r:embed="rId3"/>
              <a:stretch>
                <a:fillRect/>
              </a:stretch>
            </p:blipFill>
            <p:spPr>
              <a:xfrm>
                <a:off x="1288689" y="4693143"/>
                <a:ext cx="347071" cy="347071"/>
              </a:xfrm>
              <a:prstGeom prst="rect">
                <a:avLst/>
              </a:prstGeom>
            </p:spPr>
          </p:pic>
          <p:pic>
            <p:nvPicPr>
              <p:cNvPr id="44" name="Picture 43">
                <a:extLst>
                  <a:ext uri="{FF2B5EF4-FFF2-40B4-BE49-F238E27FC236}">
                    <a16:creationId xmlns:a16="http://schemas.microsoft.com/office/drawing/2014/main" id="{492829EB-8312-4FF0-82A5-1DDFC57008D7}"/>
                  </a:ext>
                </a:extLst>
              </p:cNvPr>
              <p:cNvPicPr>
                <a:picLocks noChangeAspect="1"/>
              </p:cNvPicPr>
              <p:nvPr/>
            </p:nvPicPr>
            <p:blipFill>
              <a:blip r:embed="rId4"/>
              <a:stretch>
                <a:fillRect/>
              </a:stretch>
            </p:blipFill>
            <p:spPr>
              <a:xfrm>
                <a:off x="810000" y="4628553"/>
                <a:ext cx="457200" cy="476250"/>
              </a:xfrm>
              <a:prstGeom prst="rect">
                <a:avLst/>
              </a:prstGeom>
            </p:spPr>
          </p:pic>
        </p:grpSp>
        <p:cxnSp>
          <p:nvCxnSpPr>
            <p:cNvPr id="46" name="Straight Arrow Connector 45">
              <a:extLst>
                <a:ext uri="{FF2B5EF4-FFF2-40B4-BE49-F238E27FC236}">
                  <a16:creationId xmlns:a16="http://schemas.microsoft.com/office/drawing/2014/main" id="{ECE07019-3CE2-4218-BC96-F31B081D542A}"/>
                </a:ext>
              </a:extLst>
            </p:cNvPr>
            <p:cNvCxnSpPr>
              <a:cxnSpLocks/>
              <a:endCxn id="9" idx="0"/>
            </p:cNvCxnSpPr>
            <p:nvPr/>
          </p:nvCxnSpPr>
          <p:spPr>
            <a:xfrm>
              <a:off x="3061748" y="4638610"/>
              <a:ext cx="0" cy="34445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918083-DB88-45F2-BAA1-6332BDC29540}"/>
                </a:ext>
              </a:extLst>
            </p:cNvPr>
            <p:cNvCxnSpPr>
              <a:cxnSpLocks/>
            </p:cNvCxnSpPr>
            <p:nvPr/>
          </p:nvCxnSpPr>
          <p:spPr>
            <a:xfrm>
              <a:off x="2170176" y="4852416"/>
              <a:ext cx="332373" cy="19785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82F7C0B-05FF-4A2E-98D2-F7BB1E4F74BB}"/>
                </a:ext>
              </a:extLst>
            </p:cNvPr>
            <p:cNvCxnSpPr>
              <a:cxnSpLocks/>
            </p:cNvCxnSpPr>
            <p:nvPr/>
          </p:nvCxnSpPr>
          <p:spPr>
            <a:xfrm flipH="1">
              <a:off x="3620947" y="4914913"/>
              <a:ext cx="310973" cy="13535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67A09BE-4611-421D-B913-1E680D16C026}"/>
                </a:ext>
              </a:extLst>
            </p:cNvPr>
            <p:cNvCxnSpPr>
              <a:cxnSpLocks/>
            </p:cNvCxnSpPr>
            <p:nvPr/>
          </p:nvCxnSpPr>
          <p:spPr>
            <a:xfrm flipV="1">
              <a:off x="2170175" y="5574557"/>
              <a:ext cx="332374" cy="23493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9DD816-8A2B-48BB-90E6-B6896C02154F}"/>
                </a:ext>
              </a:extLst>
            </p:cNvPr>
            <p:cNvCxnSpPr>
              <a:cxnSpLocks/>
            </p:cNvCxnSpPr>
            <p:nvPr/>
          </p:nvCxnSpPr>
          <p:spPr>
            <a:xfrm flipV="1">
              <a:off x="3069878" y="5642714"/>
              <a:ext cx="0" cy="36462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619A444-EFF8-4A3D-8798-F98F479E97C2}"/>
                </a:ext>
              </a:extLst>
            </p:cNvPr>
            <p:cNvCxnSpPr>
              <a:cxnSpLocks/>
              <a:stCxn id="44" idx="1"/>
            </p:cNvCxnSpPr>
            <p:nvPr/>
          </p:nvCxnSpPr>
          <p:spPr>
            <a:xfrm flipH="1" flipV="1">
              <a:off x="3620947" y="5574558"/>
              <a:ext cx="231782" cy="25924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67" name="Graphic 66">
            <a:extLst>
              <a:ext uri="{FF2B5EF4-FFF2-40B4-BE49-F238E27FC236}">
                <a16:creationId xmlns:a16="http://schemas.microsoft.com/office/drawing/2014/main" id="{12C65B95-67E7-45E6-A873-08B6C88716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74603" y="4599284"/>
            <a:ext cx="1145713" cy="1223126"/>
          </a:xfrm>
          <a:prstGeom prst="rect">
            <a:avLst/>
          </a:prstGeom>
        </p:spPr>
      </p:pic>
      <p:grpSp>
        <p:nvGrpSpPr>
          <p:cNvPr id="76" name="Group 75">
            <a:extLst>
              <a:ext uri="{FF2B5EF4-FFF2-40B4-BE49-F238E27FC236}">
                <a16:creationId xmlns:a16="http://schemas.microsoft.com/office/drawing/2014/main" id="{63AF601C-8338-407F-8B1B-FF4ACB5965F8}"/>
              </a:ext>
            </a:extLst>
          </p:cNvPr>
          <p:cNvGrpSpPr/>
          <p:nvPr/>
        </p:nvGrpSpPr>
        <p:grpSpPr>
          <a:xfrm>
            <a:off x="10218024" y="3834307"/>
            <a:ext cx="1013146" cy="806813"/>
            <a:chOff x="10228318" y="3761418"/>
            <a:chExt cx="1154562" cy="919429"/>
          </a:xfrm>
        </p:grpSpPr>
        <p:grpSp>
          <p:nvGrpSpPr>
            <p:cNvPr id="72" name="Group 71">
              <a:extLst>
                <a:ext uri="{FF2B5EF4-FFF2-40B4-BE49-F238E27FC236}">
                  <a16:creationId xmlns:a16="http://schemas.microsoft.com/office/drawing/2014/main" id="{E42D2824-3C68-48EE-AB85-A05333A1C804}"/>
                </a:ext>
              </a:extLst>
            </p:cNvPr>
            <p:cNvGrpSpPr/>
            <p:nvPr/>
          </p:nvGrpSpPr>
          <p:grpSpPr>
            <a:xfrm>
              <a:off x="10228318" y="4095736"/>
              <a:ext cx="1154562" cy="585111"/>
              <a:chOff x="10661062" y="4751467"/>
              <a:chExt cx="1154562" cy="585111"/>
            </a:xfrm>
          </p:grpSpPr>
          <p:pic>
            <p:nvPicPr>
              <p:cNvPr id="73" name="Picture 72">
                <a:extLst>
                  <a:ext uri="{FF2B5EF4-FFF2-40B4-BE49-F238E27FC236}">
                    <a16:creationId xmlns:a16="http://schemas.microsoft.com/office/drawing/2014/main" id="{53FCCB68-412F-4DB1-944F-FE5D77D74C6E}"/>
                  </a:ext>
                </a:extLst>
              </p:cNvPr>
              <p:cNvPicPr>
                <a:picLocks noChangeAspect="1"/>
              </p:cNvPicPr>
              <p:nvPr/>
            </p:nvPicPr>
            <p:blipFill>
              <a:blip r:embed="rId7"/>
              <a:stretch>
                <a:fillRect/>
              </a:stretch>
            </p:blipFill>
            <p:spPr>
              <a:xfrm>
                <a:off x="11230513" y="4751467"/>
                <a:ext cx="585111" cy="585111"/>
              </a:xfrm>
              <a:prstGeom prst="rect">
                <a:avLst/>
              </a:prstGeom>
            </p:spPr>
          </p:pic>
          <p:pic>
            <p:nvPicPr>
              <p:cNvPr id="74" name="Picture 73">
                <a:extLst>
                  <a:ext uri="{FF2B5EF4-FFF2-40B4-BE49-F238E27FC236}">
                    <a16:creationId xmlns:a16="http://schemas.microsoft.com/office/drawing/2014/main" id="{7E9056F1-EE8B-476D-B1DD-CD04F5A997B9}"/>
                  </a:ext>
                </a:extLst>
              </p:cNvPr>
              <p:cNvPicPr>
                <a:picLocks noChangeAspect="1"/>
              </p:cNvPicPr>
              <p:nvPr/>
            </p:nvPicPr>
            <p:blipFill>
              <a:blip r:embed="rId3"/>
              <a:stretch>
                <a:fillRect/>
              </a:stretch>
            </p:blipFill>
            <p:spPr>
              <a:xfrm>
                <a:off x="10661062" y="4812652"/>
                <a:ext cx="476250" cy="476250"/>
              </a:xfrm>
              <a:prstGeom prst="rect">
                <a:avLst/>
              </a:prstGeom>
            </p:spPr>
          </p:pic>
        </p:grpSp>
        <p:sp>
          <p:nvSpPr>
            <p:cNvPr id="75" name="TextBox 74">
              <a:extLst>
                <a:ext uri="{FF2B5EF4-FFF2-40B4-BE49-F238E27FC236}">
                  <a16:creationId xmlns:a16="http://schemas.microsoft.com/office/drawing/2014/main" id="{A1EF5EA7-D954-4B7B-8356-ED3E1C13C1BA}"/>
                </a:ext>
              </a:extLst>
            </p:cNvPr>
            <p:cNvSpPr txBox="1"/>
            <p:nvPr/>
          </p:nvSpPr>
          <p:spPr>
            <a:xfrm>
              <a:off x="10297764" y="3761418"/>
              <a:ext cx="1015670" cy="38581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Door</a:t>
              </a:r>
              <a:r>
                <a:rPr lang="en-US" sz="1600" dirty="0">
                  <a:latin typeface="Times New Roman" panose="02020603050405020304" pitchFamily="18" charset="0"/>
                  <a:cs typeface="Times New Roman" panose="02020603050405020304" pitchFamily="18" charset="0"/>
                </a:rPr>
                <a:t> A</a:t>
              </a:r>
            </a:p>
          </p:txBody>
        </p:sp>
      </p:grpSp>
      <p:pic>
        <p:nvPicPr>
          <p:cNvPr id="87" name="Picture 86">
            <a:extLst>
              <a:ext uri="{FF2B5EF4-FFF2-40B4-BE49-F238E27FC236}">
                <a16:creationId xmlns:a16="http://schemas.microsoft.com/office/drawing/2014/main" id="{4C035F14-1B45-4D76-838F-DA36493722A7}"/>
              </a:ext>
            </a:extLst>
          </p:cNvPr>
          <p:cNvPicPr>
            <a:picLocks noChangeAspect="1"/>
          </p:cNvPicPr>
          <p:nvPr/>
        </p:nvPicPr>
        <p:blipFill>
          <a:blip r:embed="rId8"/>
          <a:stretch>
            <a:fillRect/>
          </a:stretch>
        </p:blipFill>
        <p:spPr>
          <a:xfrm>
            <a:off x="5845906" y="4725168"/>
            <a:ext cx="1798651" cy="944292"/>
          </a:xfrm>
          <a:prstGeom prst="rect">
            <a:avLst/>
          </a:prstGeom>
        </p:spPr>
      </p:pic>
      <p:cxnSp>
        <p:nvCxnSpPr>
          <p:cNvPr id="89" name="Straight Arrow Connector 88">
            <a:extLst>
              <a:ext uri="{FF2B5EF4-FFF2-40B4-BE49-F238E27FC236}">
                <a16:creationId xmlns:a16="http://schemas.microsoft.com/office/drawing/2014/main" id="{5EE28D93-3888-4EF6-A13A-8433BD71AC1B}"/>
              </a:ext>
            </a:extLst>
          </p:cNvPr>
          <p:cNvCxnSpPr>
            <a:stCxn id="74" idx="1"/>
            <a:endCxn id="67" idx="3"/>
          </p:cNvCxnSpPr>
          <p:nvPr/>
        </p:nvCxnSpPr>
        <p:spPr>
          <a:xfrm flipH="1">
            <a:off x="9320316" y="4390326"/>
            <a:ext cx="897708" cy="82052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192B5E5-9B0E-4A9C-A8B7-06A4F1900986}"/>
              </a:ext>
            </a:extLst>
          </p:cNvPr>
          <p:cNvCxnSpPr>
            <a:cxnSpLocks/>
            <a:stCxn id="104" idx="1"/>
            <a:endCxn id="67" idx="3"/>
          </p:cNvCxnSpPr>
          <p:nvPr/>
        </p:nvCxnSpPr>
        <p:spPr>
          <a:xfrm flipH="1">
            <a:off x="9320316" y="5203242"/>
            <a:ext cx="899420" cy="760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F76CF74-3D54-49C3-BE5E-F9709790D81F}"/>
              </a:ext>
            </a:extLst>
          </p:cNvPr>
          <p:cNvCxnSpPr>
            <a:cxnSpLocks/>
            <a:stCxn id="111" idx="1"/>
            <a:endCxn id="67" idx="3"/>
          </p:cNvCxnSpPr>
          <p:nvPr/>
        </p:nvCxnSpPr>
        <p:spPr>
          <a:xfrm flipH="1" flipV="1">
            <a:off x="9320316" y="5210847"/>
            <a:ext cx="889989" cy="81506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C329E58-5B0D-4B35-8192-F557897473A6}"/>
              </a:ext>
            </a:extLst>
          </p:cNvPr>
          <p:cNvCxnSpPr>
            <a:cxnSpLocks/>
            <a:stCxn id="67" idx="1"/>
          </p:cNvCxnSpPr>
          <p:nvPr/>
        </p:nvCxnSpPr>
        <p:spPr>
          <a:xfrm flipH="1" flipV="1">
            <a:off x="7205162" y="5197314"/>
            <a:ext cx="969441" cy="1353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2368CA75-E202-4A19-A467-5A3D2A94D9BC}"/>
              </a:ext>
            </a:extLst>
          </p:cNvPr>
          <p:cNvGrpSpPr/>
          <p:nvPr/>
        </p:nvGrpSpPr>
        <p:grpSpPr>
          <a:xfrm>
            <a:off x="10219736" y="4647223"/>
            <a:ext cx="1013146" cy="806813"/>
            <a:chOff x="10228318" y="3761418"/>
            <a:chExt cx="1154562" cy="919429"/>
          </a:xfrm>
        </p:grpSpPr>
        <p:grpSp>
          <p:nvGrpSpPr>
            <p:cNvPr id="101" name="Group 100">
              <a:extLst>
                <a:ext uri="{FF2B5EF4-FFF2-40B4-BE49-F238E27FC236}">
                  <a16:creationId xmlns:a16="http://schemas.microsoft.com/office/drawing/2014/main" id="{032728FD-1AFE-4E3D-BAE8-A221A78A2A20}"/>
                </a:ext>
              </a:extLst>
            </p:cNvPr>
            <p:cNvGrpSpPr/>
            <p:nvPr/>
          </p:nvGrpSpPr>
          <p:grpSpPr>
            <a:xfrm>
              <a:off x="10228318" y="4095736"/>
              <a:ext cx="1154562" cy="585111"/>
              <a:chOff x="10661062" y="4751467"/>
              <a:chExt cx="1154562" cy="585111"/>
            </a:xfrm>
          </p:grpSpPr>
          <p:pic>
            <p:nvPicPr>
              <p:cNvPr id="103" name="Picture 102">
                <a:extLst>
                  <a:ext uri="{FF2B5EF4-FFF2-40B4-BE49-F238E27FC236}">
                    <a16:creationId xmlns:a16="http://schemas.microsoft.com/office/drawing/2014/main" id="{E3B1826E-2D56-4534-B443-06AD373A5B63}"/>
                  </a:ext>
                </a:extLst>
              </p:cNvPr>
              <p:cNvPicPr>
                <a:picLocks noChangeAspect="1"/>
              </p:cNvPicPr>
              <p:nvPr/>
            </p:nvPicPr>
            <p:blipFill>
              <a:blip r:embed="rId7"/>
              <a:stretch>
                <a:fillRect/>
              </a:stretch>
            </p:blipFill>
            <p:spPr>
              <a:xfrm>
                <a:off x="11230513" y="4751467"/>
                <a:ext cx="585111" cy="585111"/>
              </a:xfrm>
              <a:prstGeom prst="rect">
                <a:avLst/>
              </a:prstGeom>
            </p:spPr>
          </p:pic>
          <p:pic>
            <p:nvPicPr>
              <p:cNvPr id="104" name="Picture 103">
                <a:extLst>
                  <a:ext uri="{FF2B5EF4-FFF2-40B4-BE49-F238E27FC236}">
                    <a16:creationId xmlns:a16="http://schemas.microsoft.com/office/drawing/2014/main" id="{7702AC65-EDB8-43E6-8F2C-F6451FC7DAC4}"/>
                  </a:ext>
                </a:extLst>
              </p:cNvPr>
              <p:cNvPicPr>
                <a:picLocks noChangeAspect="1"/>
              </p:cNvPicPr>
              <p:nvPr/>
            </p:nvPicPr>
            <p:blipFill>
              <a:blip r:embed="rId3"/>
              <a:stretch>
                <a:fillRect/>
              </a:stretch>
            </p:blipFill>
            <p:spPr>
              <a:xfrm>
                <a:off x="10661062" y="4812652"/>
                <a:ext cx="476250" cy="476250"/>
              </a:xfrm>
              <a:prstGeom prst="rect">
                <a:avLst/>
              </a:prstGeom>
            </p:spPr>
          </p:pic>
        </p:grpSp>
        <p:sp>
          <p:nvSpPr>
            <p:cNvPr id="102" name="TextBox 101">
              <a:extLst>
                <a:ext uri="{FF2B5EF4-FFF2-40B4-BE49-F238E27FC236}">
                  <a16:creationId xmlns:a16="http://schemas.microsoft.com/office/drawing/2014/main" id="{8CDCE759-170F-40DA-9444-6EA15900ED8C}"/>
                </a:ext>
              </a:extLst>
            </p:cNvPr>
            <p:cNvSpPr txBox="1"/>
            <p:nvPr/>
          </p:nvSpPr>
          <p:spPr>
            <a:xfrm>
              <a:off x="10297764" y="3761418"/>
              <a:ext cx="1015670" cy="38581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Door</a:t>
              </a:r>
              <a:r>
                <a:rPr lang="en-US" sz="1600" dirty="0">
                  <a:latin typeface="Times New Roman" panose="02020603050405020304" pitchFamily="18" charset="0"/>
                  <a:cs typeface="Times New Roman" panose="02020603050405020304" pitchFamily="18" charset="0"/>
                </a:rPr>
                <a:t> B</a:t>
              </a:r>
            </a:p>
          </p:txBody>
        </p:sp>
      </p:grpSp>
      <p:grpSp>
        <p:nvGrpSpPr>
          <p:cNvPr id="107" name="Group 106">
            <a:extLst>
              <a:ext uri="{FF2B5EF4-FFF2-40B4-BE49-F238E27FC236}">
                <a16:creationId xmlns:a16="http://schemas.microsoft.com/office/drawing/2014/main" id="{4324BAE3-40F4-4B8A-8867-978F4C2815A4}"/>
              </a:ext>
            </a:extLst>
          </p:cNvPr>
          <p:cNvGrpSpPr/>
          <p:nvPr/>
        </p:nvGrpSpPr>
        <p:grpSpPr>
          <a:xfrm>
            <a:off x="10210305" y="5469889"/>
            <a:ext cx="1013146" cy="806813"/>
            <a:chOff x="10228318" y="3761418"/>
            <a:chExt cx="1154562" cy="919429"/>
          </a:xfrm>
        </p:grpSpPr>
        <p:grpSp>
          <p:nvGrpSpPr>
            <p:cNvPr id="108" name="Group 107">
              <a:extLst>
                <a:ext uri="{FF2B5EF4-FFF2-40B4-BE49-F238E27FC236}">
                  <a16:creationId xmlns:a16="http://schemas.microsoft.com/office/drawing/2014/main" id="{46B0AE62-EE13-44FC-95D0-22CEAD64E483}"/>
                </a:ext>
              </a:extLst>
            </p:cNvPr>
            <p:cNvGrpSpPr/>
            <p:nvPr/>
          </p:nvGrpSpPr>
          <p:grpSpPr>
            <a:xfrm>
              <a:off x="10228318" y="4095736"/>
              <a:ext cx="1154562" cy="585111"/>
              <a:chOff x="10661062" y="4751467"/>
              <a:chExt cx="1154562" cy="585111"/>
            </a:xfrm>
          </p:grpSpPr>
          <p:pic>
            <p:nvPicPr>
              <p:cNvPr id="110" name="Picture 109">
                <a:extLst>
                  <a:ext uri="{FF2B5EF4-FFF2-40B4-BE49-F238E27FC236}">
                    <a16:creationId xmlns:a16="http://schemas.microsoft.com/office/drawing/2014/main" id="{3F146741-3587-4262-81FE-4F7A2B7523D8}"/>
                  </a:ext>
                </a:extLst>
              </p:cNvPr>
              <p:cNvPicPr>
                <a:picLocks noChangeAspect="1"/>
              </p:cNvPicPr>
              <p:nvPr/>
            </p:nvPicPr>
            <p:blipFill>
              <a:blip r:embed="rId7"/>
              <a:stretch>
                <a:fillRect/>
              </a:stretch>
            </p:blipFill>
            <p:spPr>
              <a:xfrm>
                <a:off x="11230513" y="4751467"/>
                <a:ext cx="585111" cy="585111"/>
              </a:xfrm>
              <a:prstGeom prst="rect">
                <a:avLst/>
              </a:prstGeom>
            </p:spPr>
          </p:pic>
          <p:pic>
            <p:nvPicPr>
              <p:cNvPr id="111" name="Picture 110">
                <a:extLst>
                  <a:ext uri="{FF2B5EF4-FFF2-40B4-BE49-F238E27FC236}">
                    <a16:creationId xmlns:a16="http://schemas.microsoft.com/office/drawing/2014/main" id="{8DF08AEE-4B23-46F0-B83B-254C0AE28BAE}"/>
                  </a:ext>
                </a:extLst>
              </p:cNvPr>
              <p:cNvPicPr>
                <a:picLocks noChangeAspect="1"/>
              </p:cNvPicPr>
              <p:nvPr/>
            </p:nvPicPr>
            <p:blipFill>
              <a:blip r:embed="rId3"/>
              <a:stretch>
                <a:fillRect/>
              </a:stretch>
            </p:blipFill>
            <p:spPr>
              <a:xfrm>
                <a:off x="10661062" y="4812652"/>
                <a:ext cx="476250" cy="476250"/>
              </a:xfrm>
              <a:prstGeom prst="rect">
                <a:avLst/>
              </a:prstGeom>
            </p:spPr>
          </p:pic>
        </p:grpSp>
        <p:sp>
          <p:nvSpPr>
            <p:cNvPr id="109" name="TextBox 108">
              <a:extLst>
                <a:ext uri="{FF2B5EF4-FFF2-40B4-BE49-F238E27FC236}">
                  <a16:creationId xmlns:a16="http://schemas.microsoft.com/office/drawing/2014/main" id="{0CACA3FC-5379-46D5-AE56-66D178425E3B}"/>
                </a:ext>
              </a:extLst>
            </p:cNvPr>
            <p:cNvSpPr txBox="1"/>
            <p:nvPr/>
          </p:nvSpPr>
          <p:spPr>
            <a:xfrm>
              <a:off x="10297764" y="3761418"/>
              <a:ext cx="1015670" cy="38581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Door</a:t>
              </a:r>
              <a:r>
                <a:rPr lang="en-US" sz="1600" dirty="0">
                  <a:latin typeface="Times New Roman" panose="02020603050405020304" pitchFamily="18" charset="0"/>
                  <a:cs typeface="Times New Roman" panose="02020603050405020304" pitchFamily="18" charset="0"/>
                </a:rPr>
                <a:t> C</a:t>
              </a:r>
            </a:p>
          </p:txBody>
        </p:sp>
      </p:grpSp>
      <p:cxnSp>
        <p:nvCxnSpPr>
          <p:cNvPr id="119" name="Straight Arrow Connector 118">
            <a:extLst>
              <a:ext uri="{FF2B5EF4-FFF2-40B4-BE49-F238E27FC236}">
                <a16:creationId xmlns:a16="http://schemas.microsoft.com/office/drawing/2014/main" id="{45B83450-F480-4F74-84C9-B591A7A3CFE2}"/>
              </a:ext>
            </a:extLst>
          </p:cNvPr>
          <p:cNvCxnSpPr>
            <a:cxnSpLocks/>
            <a:stCxn id="9" idx="3"/>
          </p:cNvCxnSpPr>
          <p:nvPr/>
        </p:nvCxnSpPr>
        <p:spPr>
          <a:xfrm flipV="1">
            <a:off x="3579122" y="5197314"/>
            <a:ext cx="2667020" cy="413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664D3F45-DE98-4945-8F3A-04AD2CDF75A0}"/>
              </a:ext>
            </a:extLst>
          </p:cNvPr>
          <p:cNvSpPr/>
          <p:nvPr/>
        </p:nvSpPr>
        <p:spPr>
          <a:xfrm>
            <a:off x="8093962" y="5907370"/>
            <a:ext cx="131959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Edge device</a:t>
            </a:r>
          </a:p>
        </p:txBody>
      </p:sp>
      <p:sp>
        <p:nvSpPr>
          <p:cNvPr id="125" name="Rectangle 124">
            <a:extLst>
              <a:ext uri="{FF2B5EF4-FFF2-40B4-BE49-F238E27FC236}">
                <a16:creationId xmlns:a16="http://schemas.microsoft.com/office/drawing/2014/main" id="{CD2CA250-D675-4005-8F13-0F2116D70B8D}"/>
              </a:ext>
            </a:extLst>
          </p:cNvPr>
          <p:cNvSpPr/>
          <p:nvPr/>
        </p:nvSpPr>
        <p:spPr>
          <a:xfrm>
            <a:off x="6073682" y="5678807"/>
            <a:ext cx="137088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Azure Cloud</a:t>
            </a:r>
          </a:p>
        </p:txBody>
      </p:sp>
      <p:sp>
        <p:nvSpPr>
          <p:cNvPr id="126" name="Rectangle 125">
            <a:extLst>
              <a:ext uri="{FF2B5EF4-FFF2-40B4-BE49-F238E27FC236}">
                <a16:creationId xmlns:a16="http://schemas.microsoft.com/office/drawing/2014/main" id="{7E08D4B5-B274-48ED-93B5-942B28DC501F}"/>
              </a:ext>
            </a:extLst>
          </p:cNvPr>
          <p:cNvSpPr/>
          <p:nvPr/>
        </p:nvSpPr>
        <p:spPr>
          <a:xfrm>
            <a:off x="10045565" y="6298486"/>
            <a:ext cx="13580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Leaf devices</a:t>
            </a:r>
          </a:p>
        </p:txBody>
      </p:sp>
    </p:spTree>
    <p:extLst>
      <p:ext uri="{BB962C8B-B14F-4D97-AF65-F5344CB8AC3E}">
        <p14:creationId xmlns:p14="http://schemas.microsoft.com/office/powerpoint/2010/main" val="226204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73EE-0584-4F78-9653-72DAA4C66B15}"/>
              </a:ext>
            </a:extLst>
          </p:cNvPr>
          <p:cNvSpPr>
            <a:spLocks noGrp="1"/>
          </p:cNvSpPr>
          <p:nvPr>
            <p:ph type="title"/>
          </p:nvPr>
        </p:nvSpPr>
        <p:spPr/>
        <p:txBody>
          <a:bodyPr/>
          <a:lstStyle/>
          <a:p>
            <a:r>
              <a:rPr lang="en-US" dirty="0">
                <a:solidFill>
                  <a:schemeClr val="tx1"/>
                </a:solidFill>
              </a:rPr>
              <a:t>Purposes</a:t>
            </a:r>
          </a:p>
        </p:txBody>
      </p:sp>
      <p:sp>
        <p:nvSpPr>
          <p:cNvPr id="5" name="Content Placeholder 4">
            <a:extLst>
              <a:ext uri="{FF2B5EF4-FFF2-40B4-BE49-F238E27FC236}">
                <a16:creationId xmlns:a16="http://schemas.microsoft.com/office/drawing/2014/main" id="{A6BBF4A3-1514-47D6-ACEA-46F7E68E16F7}"/>
              </a:ext>
            </a:extLst>
          </p:cNvPr>
          <p:cNvSpPr>
            <a:spLocks noGrp="1"/>
          </p:cNvSpPr>
          <p:nvPr>
            <p:ph idx="1"/>
          </p:nvPr>
        </p:nvSpPr>
        <p:spPr>
          <a:xfrm>
            <a:off x="810000" y="2051599"/>
            <a:ext cx="10554574" cy="4188525"/>
          </a:xfrm>
        </p:spPr>
        <p:txBody>
          <a:bodyPr/>
          <a:lstStyle/>
          <a:p>
            <a:pPr marL="457200" lvl="1" indent="0">
              <a:buNone/>
            </a:pPr>
            <a:endParaRPr lang="en-US" dirty="0"/>
          </a:p>
          <a:p>
            <a:r>
              <a:rPr lang="en-US" dirty="0"/>
              <a:t>As a member of IoT Edge Tooling Team to validate the IoT Edge in AI scenario</a:t>
            </a:r>
          </a:p>
          <a:p>
            <a:pPr lvl="1"/>
            <a:r>
              <a:rPr lang="en-US" dirty="0"/>
              <a:t>Can IoT Edge handle this task?</a:t>
            </a:r>
          </a:p>
          <a:p>
            <a:pPr lvl="1"/>
            <a:r>
              <a:rPr lang="en-US" dirty="0"/>
              <a:t>How about performance of IoT Edge in this task?</a:t>
            </a:r>
          </a:p>
          <a:p>
            <a:r>
              <a:rPr lang="en-US" dirty="0"/>
              <a:t>As a IoT developer to validate the develop experience of IoT Edge</a:t>
            </a:r>
          </a:p>
        </p:txBody>
      </p:sp>
      <p:sp>
        <p:nvSpPr>
          <p:cNvPr id="3" name="TextBox 2">
            <a:hlinkClick r:id="rId3" action="ppaction://hlinksldjump"/>
            <a:extLst>
              <a:ext uri="{FF2B5EF4-FFF2-40B4-BE49-F238E27FC236}">
                <a16:creationId xmlns:a16="http://schemas.microsoft.com/office/drawing/2014/main" id="{538ACDB0-ECCC-4796-AF00-641057FDAF20}"/>
              </a:ext>
            </a:extLst>
          </p:cNvPr>
          <p:cNvSpPr txBox="1"/>
          <p:nvPr/>
        </p:nvSpPr>
        <p:spPr>
          <a:xfrm>
            <a:off x="10745164" y="6410812"/>
            <a:ext cx="14468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hlinkClick r:id="rId3" action="ppaction://hlinksldjump"/>
              </a:rPr>
              <a:t>Demo Video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0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ADEF-2398-4E41-AF21-C1C0607480C0}"/>
              </a:ext>
            </a:extLst>
          </p:cNvPr>
          <p:cNvSpPr>
            <a:spLocks noGrp="1"/>
          </p:cNvSpPr>
          <p:nvPr>
            <p:ph type="title"/>
          </p:nvPr>
        </p:nvSpPr>
        <p:spPr/>
        <p:txBody>
          <a:bodyPr/>
          <a:lstStyle/>
          <a:p>
            <a:r>
              <a:rPr lang="en-US" dirty="0"/>
              <a:t>Registration Pipeline</a:t>
            </a:r>
          </a:p>
        </p:txBody>
      </p:sp>
      <p:grpSp>
        <p:nvGrpSpPr>
          <p:cNvPr id="54" name="Group 53">
            <a:extLst>
              <a:ext uri="{FF2B5EF4-FFF2-40B4-BE49-F238E27FC236}">
                <a16:creationId xmlns:a16="http://schemas.microsoft.com/office/drawing/2014/main" id="{0F711783-3CA2-4B3C-A052-4B2F44CF2CEA}"/>
              </a:ext>
            </a:extLst>
          </p:cNvPr>
          <p:cNvGrpSpPr/>
          <p:nvPr/>
        </p:nvGrpSpPr>
        <p:grpSpPr>
          <a:xfrm>
            <a:off x="1670422" y="1995648"/>
            <a:ext cx="9079061" cy="4682944"/>
            <a:chOff x="1670422" y="1995648"/>
            <a:chExt cx="9079061" cy="4682944"/>
          </a:xfrm>
        </p:grpSpPr>
        <p:sp>
          <p:nvSpPr>
            <p:cNvPr id="4" name="Rectangle: Rounded Corners 3">
              <a:extLst>
                <a:ext uri="{FF2B5EF4-FFF2-40B4-BE49-F238E27FC236}">
                  <a16:creationId xmlns:a16="http://schemas.microsoft.com/office/drawing/2014/main" id="{31774BCE-AA17-48F5-BD6A-42B948AFB444}"/>
                </a:ext>
              </a:extLst>
            </p:cNvPr>
            <p:cNvSpPr/>
            <p:nvPr/>
          </p:nvSpPr>
          <p:spPr>
            <a:xfrm>
              <a:off x="6003404" y="2662239"/>
              <a:ext cx="4668454" cy="4016353"/>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F72F8492-558A-4B08-9307-27E32B2731A3}"/>
                </a:ext>
              </a:extLst>
            </p:cNvPr>
            <p:cNvSpPr/>
            <p:nvPr/>
          </p:nvSpPr>
          <p:spPr>
            <a:xfrm>
              <a:off x="6575685" y="2803785"/>
              <a:ext cx="2025174" cy="3770635"/>
            </a:xfrm>
            <a:prstGeom prst="roundRect">
              <a:avLst>
                <a:gd name="adj" fmla="val 8854"/>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4223FB5-1B92-41B2-A9CF-AF6BEFCCCCA1}"/>
                </a:ext>
              </a:extLst>
            </p:cNvPr>
            <p:cNvPicPr>
              <a:picLocks noChangeAspect="1"/>
            </p:cNvPicPr>
            <p:nvPr/>
          </p:nvPicPr>
          <p:blipFill>
            <a:blip r:embed="rId3"/>
            <a:stretch>
              <a:fillRect/>
            </a:stretch>
          </p:blipFill>
          <p:spPr>
            <a:xfrm>
              <a:off x="7363134" y="1995648"/>
              <a:ext cx="1269607" cy="666544"/>
            </a:xfrm>
            <a:prstGeom prst="rect">
              <a:avLst/>
            </a:prstGeom>
          </p:spPr>
        </p:pic>
        <p:sp>
          <p:nvSpPr>
            <p:cNvPr id="17" name="Rectangle: Rounded Corners 16">
              <a:extLst>
                <a:ext uri="{FF2B5EF4-FFF2-40B4-BE49-F238E27FC236}">
                  <a16:creationId xmlns:a16="http://schemas.microsoft.com/office/drawing/2014/main" id="{D850A40D-9455-4538-8298-3EFEF29AE7B1}"/>
                </a:ext>
              </a:extLst>
            </p:cNvPr>
            <p:cNvSpPr/>
            <p:nvPr/>
          </p:nvSpPr>
          <p:spPr>
            <a:xfrm>
              <a:off x="1670422" y="3836381"/>
              <a:ext cx="2799125" cy="1675699"/>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E49597AD-342D-45EE-96BD-CC56A7363B5B}"/>
                </a:ext>
              </a:extLst>
            </p:cNvPr>
            <p:cNvPicPr>
              <a:picLocks noChangeAspect="1"/>
            </p:cNvPicPr>
            <p:nvPr/>
          </p:nvPicPr>
          <p:blipFill>
            <a:blip r:embed="rId4"/>
            <a:stretch>
              <a:fillRect/>
            </a:stretch>
          </p:blipFill>
          <p:spPr>
            <a:xfrm>
              <a:off x="1963920" y="4396546"/>
              <a:ext cx="585111" cy="585111"/>
            </a:xfrm>
            <a:prstGeom prst="rect">
              <a:avLst/>
            </a:prstGeom>
          </p:spPr>
        </p:pic>
        <p:pic>
          <p:nvPicPr>
            <p:cNvPr id="22" name="Picture 21">
              <a:extLst>
                <a:ext uri="{FF2B5EF4-FFF2-40B4-BE49-F238E27FC236}">
                  <a16:creationId xmlns:a16="http://schemas.microsoft.com/office/drawing/2014/main" id="{D64E508A-BE4F-48B7-9E7A-7D04EF3EDC12}"/>
                </a:ext>
              </a:extLst>
            </p:cNvPr>
            <p:cNvPicPr>
              <a:picLocks noChangeAspect="1"/>
            </p:cNvPicPr>
            <p:nvPr/>
          </p:nvPicPr>
          <p:blipFill>
            <a:blip r:embed="rId5"/>
            <a:stretch>
              <a:fillRect/>
            </a:stretch>
          </p:blipFill>
          <p:spPr>
            <a:xfrm>
              <a:off x="3671005" y="4436889"/>
              <a:ext cx="504632" cy="504632"/>
            </a:xfrm>
            <a:prstGeom prst="rect">
              <a:avLst/>
            </a:prstGeom>
          </p:spPr>
        </p:pic>
        <p:grpSp>
          <p:nvGrpSpPr>
            <p:cNvPr id="3" name="Group 2">
              <a:extLst>
                <a:ext uri="{FF2B5EF4-FFF2-40B4-BE49-F238E27FC236}">
                  <a16:creationId xmlns:a16="http://schemas.microsoft.com/office/drawing/2014/main" id="{88139A81-96E9-4FF6-9118-218E371F7ADC}"/>
                </a:ext>
              </a:extLst>
            </p:cNvPr>
            <p:cNvGrpSpPr/>
            <p:nvPr/>
          </p:nvGrpSpPr>
          <p:grpSpPr>
            <a:xfrm>
              <a:off x="6651332" y="3395364"/>
              <a:ext cx="1822562" cy="646331"/>
              <a:chOff x="6907090" y="3093239"/>
              <a:chExt cx="1822562" cy="646331"/>
            </a:xfrm>
          </p:grpSpPr>
          <p:pic>
            <p:nvPicPr>
              <p:cNvPr id="14" name="Picture 13">
                <a:extLst>
                  <a:ext uri="{FF2B5EF4-FFF2-40B4-BE49-F238E27FC236}">
                    <a16:creationId xmlns:a16="http://schemas.microsoft.com/office/drawing/2014/main" id="{143FC156-1707-4870-BA97-9C5386C4985E}"/>
                  </a:ext>
                </a:extLst>
              </p:cNvPr>
              <p:cNvPicPr>
                <a:picLocks noChangeAspect="1"/>
              </p:cNvPicPr>
              <p:nvPr/>
            </p:nvPicPr>
            <p:blipFill>
              <a:blip r:embed="rId6"/>
              <a:stretch>
                <a:fillRect/>
              </a:stretch>
            </p:blipFill>
            <p:spPr>
              <a:xfrm>
                <a:off x="6907090" y="3142085"/>
                <a:ext cx="548640" cy="548640"/>
              </a:xfrm>
              <a:prstGeom prst="rect">
                <a:avLst/>
              </a:prstGeom>
            </p:spPr>
          </p:pic>
          <p:sp>
            <p:nvSpPr>
              <p:cNvPr id="12" name="TextBox 11">
                <a:extLst>
                  <a:ext uri="{FF2B5EF4-FFF2-40B4-BE49-F238E27FC236}">
                    <a16:creationId xmlns:a16="http://schemas.microsoft.com/office/drawing/2014/main" id="{A966EA5D-0816-498B-93C8-AB63A9503C1C}"/>
                  </a:ext>
                </a:extLst>
              </p:cNvPr>
              <p:cNvSpPr txBox="1"/>
              <p:nvPr/>
            </p:nvSpPr>
            <p:spPr>
              <a:xfrm>
                <a:off x="7593505" y="3093239"/>
                <a:ext cx="1136147"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Detection</a:t>
                </a:r>
              </a:p>
              <a:p>
                <a:r>
                  <a:rPr lang="en-US" dirty="0">
                    <a:latin typeface="Times New Roman" panose="02020603050405020304" pitchFamily="18" charset="0"/>
                    <a:cs typeface="Times New Roman" panose="02020603050405020304" pitchFamily="18" charset="0"/>
                  </a:rPr>
                  <a:t>Service</a:t>
                </a:r>
              </a:p>
            </p:txBody>
          </p:sp>
        </p:grpSp>
        <p:grpSp>
          <p:nvGrpSpPr>
            <p:cNvPr id="5" name="Group 4">
              <a:extLst>
                <a:ext uri="{FF2B5EF4-FFF2-40B4-BE49-F238E27FC236}">
                  <a16:creationId xmlns:a16="http://schemas.microsoft.com/office/drawing/2014/main" id="{1781EAB0-F2CD-4210-9B80-AD5F3F566254}"/>
                </a:ext>
              </a:extLst>
            </p:cNvPr>
            <p:cNvGrpSpPr/>
            <p:nvPr/>
          </p:nvGrpSpPr>
          <p:grpSpPr>
            <a:xfrm>
              <a:off x="6653630" y="4611315"/>
              <a:ext cx="2114989" cy="646331"/>
              <a:chOff x="6911405" y="4229832"/>
              <a:chExt cx="2114989" cy="646331"/>
            </a:xfrm>
          </p:grpSpPr>
          <p:pic>
            <p:nvPicPr>
              <p:cNvPr id="13" name="Picture 12">
                <a:extLst>
                  <a:ext uri="{FF2B5EF4-FFF2-40B4-BE49-F238E27FC236}">
                    <a16:creationId xmlns:a16="http://schemas.microsoft.com/office/drawing/2014/main" id="{F4FDD6F9-E5DE-4FC3-9F5D-2BEE07B372CB}"/>
                  </a:ext>
                </a:extLst>
              </p:cNvPr>
              <p:cNvPicPr>
                <a:picLocks noChangeAspect="1"/>
              </p:cNvPicPr>
              <p:nvPr/>
            </p:nvPicPr>
            <p:blipFill>
              <a:blip r:embed="rId6"/>
              <a:stretch>
                <a:fillRect/>
              </a:stretch>
            </p:blipFill>
            <p:spPr>
              <a:xfrm>
                <a:off x="6911405" y="4253608"/>
                <a:ext cx="548640" cy="548640"/>
              </a:xfrm>
              <a:prstGeom prst="rect">
                <a:avLst/>
              </a:prstGeom>
            </p:spPr>
          </p:pic>
          <p:sp>
            <p:nvSpPr>
              <p:cNvPr id="19" name="TextBox 18">
                <a:extLst>
                  <a:ext uri="{FF2B5EF4-FFF2-40B4-BE49-F238E27FC236}">
                    <a16:creationId xmlns:a16="http://schemas.microsoft.com/office/drawing/2014/main" id="{5FAB5409-CB58-425D-95BA-6EB32C57916B}"/>
                  </a:ext>
                </a:extLst>
              </p:cNvPr>
              <p:cNvSpPr txBox="1"/>
              <p:nvPr/>
            </p:nvSpPr>
            <p:spPr>
              <a:xfrm>
                <a:off x="7593504" y="4229832"/>
                <a:ext cx="14328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Registration</a:t>
                </a:r>
              </a:p>
              <a:p>
                <a:r>
                  <a:rPr lang="en-US" dirty="0">
                    <a:latin typeface="Times New Roman" panose="02020603050405020304" pitchFamily="18" charset="0"/>
                    <a:cs typeface="Times New Roman" panose="02020603050405020304" pitchFamily="18" charset="0"/>
                  </a:rPr>
                  <a:t>Logic</a:t>
                </a:r>
              </a:p>
            </p:txBody>
          </p:sp>
        </p:grpSp>
        <p:grpSp>
          <p:nvGrpSpPr>
            <p:cNvPr id="6" name="Group 5">
              <a:extLst>
                <a:ext uri="{FF2B5EF4-FFF2-40B4-BE49-F238E27FC236}">
                  <a16:creationId xmlns:a16="http://schemas.microsoft.com/office/drawing/2014/main" id="{AF0D2355-4120-458B-85DE-C3345FF07503}"/>
                </a:ext>
              </a:extLst>
            </p:cNvPr>
            <p:cNvGrpSpPr/>
            <p:nvPr/>
          </p:nvGrpSpPr>
          <p:grpSpPr>
            <a:xfrm>
              <a:off x="6651332" y="5880050"/>
              <a:ext cx="1822560" cy="646331"/>
              <a:chOff x="6907090" y="5366423"/>
              <a:chExt cx="1822560" cy="646331"/>
            </a:xfrm>
          </p:grpSpPr>
          <p:pic>
            <p:nvPicPr>
              <p:cNvPr id="15" name="Picture 14">
                <a:extLst>
                  <a:ext uri="{FF2B5EF4-FFF2-40B4-BE49-F238E27FC236}">
                    <a16:creationId xmlns:a16="http://schemas.microsoft.com/office/drawing/2014/main" id="{D8D3E1EE-C72F-413F-AB74-4BB1C951E29C}"/>
                  </a:ext>
                </a:extLst>
              </p:cNvPr>
              <p:cNvPicPr>
                <a:picLocks noChangeAspect="1"/>
              </p:cNvPicPr>
              <p:nvPr/>
            </p:nvPicPr>
            <p:blipFill>
              <a:blip r:embed="rId6"/>
              <a:stretch>
                <a:fillRect/>
              </a:stretch>
            </p:blipFill>
            <p:spPr>
              <a:xfrm>
                <a:off x="6907090" y="5415269"/>
                <a:ext cx="548640" cy="548640"/>
              </a:xfrm>
              <a:prstGeom prst="rect">
                <a:avLst/>
              </a:prstGeom>
            </p:spPr>
          </p:pic>
          <p:sp>
            <p:nvSpPr>
              <p:cNvPr id="20" name="TextBox 19">
                <a:extLst>
                  <a:ext uri="{FF2B5EF4-FFF2-40B4-BE49-F238E27FC236}">
                    <a16:creationId xmlns:a16="http://schemas.microsoft.com/office/drawing/2014/main" id="{4469A1D5-69B1-4E3E-839B-1BC56F163D69}"/>
                  </a:ext>
                </a:extLst>
              </p:cNvPr>
              <p:cNvSpPr txBox="1"/>
              <p:nvPr/>
            </p:nvSpPr>
            <p:spPr>
              <a:xfrm>
                <a:off x="7593503" y="5366423"/>
                <a:ext cx="113614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 Extraction</a:t>
                </a:r>
              </a:p>
            </p:txBody>
          </p:sp>
        </p:grpSp>
        <p:grpSp>
          <p:nvGrpSpPr>
            <p:cNvPr id="21" name="Group 20">
              <a:extLst>
                <a:ext uri="{FF2B5EF4-FFF2-40B4-BE49-F238E27FC236}">
                  <a16:creationId xmlns:a16="http://schemas.microsoft.com/office/drawing/2014/main" id="{4A0D5168-CBA4-4DA2-8A78-6B7C2AD77FB5}"/>
                </a:ext>
              </a:extLst>
            </p:cNvPr>
            <p:cNvGrpSpPr/>
            <p:nvPr/>
          </p:nvGrpSpPr>
          <p:grpSpPr>
            <a:xfrm>
              <a:off x="9657911" y="4392881"/>
              <a:ext cx="1091572" cy="861971"/>
              <a:chOff x="9952249" y="3040323"/>
              <a:chExt cx="1091572" cy="861971"/>
            </a:xfrm>
          </p:grpSpPr>
          <p:pic>
            <p:nvPicPr>
              <p:cNvPr id="23" name="Graphic 22">
                <a:extLst>
                  <a:ext uri="{FF2B5EF4-FFF2-40B4-BE49-F238E27FC236}">
                    <a16:creationId xmlns:a16="http://schemas.microsoft.com/office/drawing/2014/main" id="{2054CA9E-75A8-4800-842B-B454BA07B4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82533" y="3040323"/>
                <a:ext cx="548640" cy="548640"/>
              </a:xfrm>
              <a:prstGeom prst="rect">
                <a:avLst/>
              </a:prstGeom>
            </p:spPr>
          </p:pic>
          <p:sp>
            <p:nvSpPr>
              <p:cNvPr id="24" name="TextBox 23">
                <a:extLst>
                  <a:ext uri="{FF2B5EF4-FFF2-40B4-BE49-F238E27FC236}">
                    <a16:creationId xmlns:a16="http://schemas.microsoft.com/office/drawing/2014/main" id="{E8584FC2-CEE0-4642-9F31-E18892D2752E}"/>
                  </a:ext>
                </a:extLst>
              </p:cNvPr>
              <p:cNvSpPr txBox="1"/>
              <p:nvPr/>
            </p:nvSpPr>
            <p:spPr>
              <a:xfrm>
                <a:off x="9952249" y="3532962"/>
                <a:ext cx="10915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Database</a:t>
                </a:r>
              </a:p>
            </p:txBody>
          </p:sp>
        </p:grpSp>
        <p:cxnSp>
          <p:nvCxnSpPr>
            <p:cNvPr id="25" name="Straight Arrow Connector 24">
              <a:extLst>
                <a:ext uri="{FF2B5EF4-FFF2-40B4-BE49-F238E27FC236}">
                  <a16:creationId xmlns:a16="http://schemas.microsoft.com/office/drawing/2014/main" id="{68F27D69-C6E6-41BC-B33F-B3B680528B9A}"/>
                </a:ext>
              </a:extLst>
            </p:cNvPr>
            <p:cNvCxnSpPr>
              <a:cxnSpLocks/>
            </p:cNvCxnSpPr>
            <p:nvPr/>
          </p:nvCxnSpPr>
          <p:spPr>
            <a:xfrm flipH="1" flipV="1">
              <a:off x="7335729" y="3883152"/>
              <a:ext cx="2016" cy="805951"/>
            </a:xfrm>
            <a:prstGeom prst="straightConnector1">
              <a:avLst/>
            </a:prstGeom>
            <a:ln w="571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16ADC4-1EFC-4943-9861-037C88AAC259}"/>
                </a:ext>
              </a:extLst>
            </p:cNvPr>
            <p:cNvCxnSpPr>
              <a:cxnSpLocks/>
            </p:cNvCxnSpPr>
            <p:nvPr/>
          </p:nvCxnSpPr>
          <p:spPr>
            <a:xfrm flipV="1">
              <a:off x="7711125" y="5270098"/>
              <a:ext cx="0" cy="716174"/>
            </a:xfrm>
            <a:prstGeom prst="straightConnector1">
              <a:avLst/>
            </a:prstGeom>
            <a:ln w="571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2BB8429-0C80-47E8-BB8C-0E07FEE4F133}"/>
                </a:ext>
              </a:extLst>
            </p:cNvPr>
            <p:cNvCxnSpPr>
              <a:cxnSpLocks/>
            </p:cNvCxnSpPr>
            <p:nvPr/>
          </p:nvCxnSpPr>
          <p:spPr>
            <a:xfrm>
              <a:off x="8706301" y="4724710"/>
              <a:ext cx="1121838"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4453465-0A00-40E7-B38E-0AC518CB35EF}"/>
                </a:ext>
              </a:extLst>
            </p:cNvPr>
            <p:cNvCxnSpPr>
              <a:cxnSpLocks/>
              <a:stCxn id="22" idx="3"/>
              <a:endCxn id="33" idx="1"/>
            </p:cNvCxnSpPr>
            <p:nvPr/>
          </p:nvCxnSpPr>
          <p:spPr>
            <a:xfrm flipV="1">
              <a:off x="4175637" y="4689103"/>
              <a:ext cx="2400048" cy="102"/>
            </a:xfrm>
            <a:prstGeom prst="straightConnector1">
              <a:avLst/>
            </a:prstGeom>
            <a:ln w="5715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E26F59-364F-45AB-9164-4B36F947661F}"/>
                </a:ext>
              </a:extLst>
            </p:cNvPr>
            <p:cNvCxnSpPr>
              <a:cxnSpLocks/>
              <a:stCxn id="18" idx="3"/>
              <a:endCxn id="22" idx="1"/>
            </p:cNvCxnSpPr>
            <p:nvPr/>
          </p:nvCxnSpPr>
          <p:spPr>
            <a:xfrm>
              <a:off x="2549031" y="4689102"/>
              <a:ext cx="1121974" cy="103"/>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8279636-9BDE-42F2-B45E-6908C4AB90BA}"/>
                </a:ext>
              </a:extLst>
            </p:cNvPr>
            <p:cNvSpPr txBox="1"/>
            <p:nvPr/>
          </p:nvSpPr>
          <p:spPr>
            <a:xfrm>
              <a:off x="1930034" y="4933195"/>
              <a:ext cx="7147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3CF60518-B756-4761-83D9-F44CDE3D7E5A}"/>
                </a:ext>
              </a:extLst>
            </p:cNvPr>
            <p:cNvSpPr txBox="1"/>
            <p:nvPr/>
          </p:nvSpPr>
          <p:spPr>
            <a:xfrm>
              <a:off x="3455356" y="4971263"/>
              <a:ext cx="98027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Browser</a:t>
              </a:r>
              <a:endParaRPr lang="en-US" dirty="0">
                <a:latin typeface="Times New Roman" panose="02020603050405020304" pitchFamily="18" charset="0"/>
                <a:cs typeface="Times New Roman" panose="02020603050405020304" pitchFamily="18" charset="0"/>
              </a:endParaRPr>
            </a:p>
          </p:txBody>
        </p:sp>
        <p:pic>
          <p:nvPicPr>
            <p:cNvPr id="35" name="Graphic 34">
              <a:extLst>
                <a:ext uri="{FF2B5EF4-FFF2-40B4-BE49-F238E27FC236}">
                  <a16:creationId xmlns:a16="http://schemas.microsoft.com/office/drawing/2014/main" id="{1646D3A0-0AF8-4DEE-B8A7-AAF4E4AB3DB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04877" y="2871364"/>
              <a:ext cx="476250" cy="476250"/>
            </a:xfrm>
            <a:prstGeom prst="rect">
              <a:avLst/>
            </a:prstGeom>
          </p:spPr>
        </p:pic>
        <p:sp>
          <p:nvSpPr>
            <p:cNvPr id="36" name="TextBox 35">
              <a:extLst>
                <a:ext uri="{FF2B5EF4-FFF2-40B4-BE49-F238E27FC236}">
                  <a16:creationId xmlns:a16="http://schemas.microsoft.com/office/drawing/2014/main" id="{20FAB75A-3E96-4A9B-9087-E88319E0190F}"/>
                </a:ext>
              </a:extLst>
            </p:cNvPr>
            <p:cNvSpPr txBox="1"/>
            <p:nvPr/>
          </p:nvSpPr>
          <p:spPr>
            <a:xfrm>
              <a:off x="6925652" y="2831189"/>
              <a:ext cx="1136148" cy="55399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Web App</a:t>
              </a:r>
            </a:p>
            <a:p>
              <a:r>
                <a:rPr lang="en-US" sz="1200" dirty="0">
                  <a:latin typeface="Times New Roman" panose="02020603050405020304" pitchFamily="18" charset="0"/>
                  <a:cs typeface="Times New Roman" panose="02020603050405020304" pitchFamily="18" charset="0"/>
                </a:rPr>
                <a:t>(for containers)</a:t>
              </a:r>
            </a:p>
          </p:txBody>
        </p:sp>
        <p:sp>
          <p:nvSpPr>
            <p:cNvPr id="37" name="TextBox 36">
              <a:extLst>
                <a:ext uri="{FF2B5EF4-FFF2-40B4-BE49-F238E27FC236}">
                  <a16:creationId xmlns:a16="http://schemas.microsoft.com/office/drawing/2014/main" id="{18A21FB8-35D3-40FB-83FE-D64FF326BDC3}"/>
                </a:ext>
              </a:extLst>
            </p:cNvPr>
            <p:cNvSpPr txBox="1"/>
            <p:nvPr/>
          </p:nvSpPr>
          <p:spPr>
            <a:xfrm>
              <a:off x="8372890" y="2154099"/>
              <a:ext cx="145884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Azure Cloud</a:t>
              </a:r>
              <a:endParaRPr lang="en-US" dirty="0">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5FBDCD3A-B11E-495B-9E60-FBA626009209}"/>
                </a:ext>
              </a:extLst>
            </p:cNvPr>
            <p:cNvPicPr>
              <a:picLocks noChangeAspect="1"/>
            </p:cNvPicPr>
            <p:nvPr/>
          </p:nvPicPr>
          <p:blipFill>
            <a:blip r:embed="rId11"/>
            <a:stretch>
              <a:fillRect/>
            </a:stretch>
          </p:blipFill>
          <p:spPr>
            <a:xfrm>
              <a:off x="2691129" y="3157995"/>
              <a:ext cx="714773" cy="714773"/>
            </a:xfrm>
            <a:prstGeom prst="rect">
              <a:avLst/>
            </a:prstGeom>
          </p:spPr>
        </p:pic>
        <p:sp>
          <p:nvSpPr>
            <p:cNvPr id="40" name="TextBox 39">
              <a:extLst>
                <a:ext uri="{FF2B5EF4-FFF2-40B4-BE49-F238E27FC236}">
                  <a16:creationId xmlns:a16="http://schemas.microsoft.com/office/drawing/2014/main" id="{6219FCF2-8FC0-4969-B5F6-DFBA515ED844}"/>
                </a:ext>
              </a:extLst>
            </p:cNvPr>
            <p:cNvSpPr txBox="1"/>
            <p:nvPr/>
          </p:nvSpPr>
          <p:spPr>
            <a:xfrm>
              <a:off x="3481549" y="3259446"/>
              <a:ext cx="100357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Any PC</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1BC3140-154F-44EE-BE57-52BB4B5113B1}"/>
                </a:ext>
              </a:extLst>
            </p:cNvPr>
            <p:cNvSpPr txBox="1"/>
            <p:nvPr/>
          </p:nvSpPr>
          <p:spPr>
            <a:xfrm>
              <a:off x="2694076" y="4397232"/>
              <a:ext cx="96534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(Image)</a:t>
              </a:r>
            </a:p>
          </p:txBody>
        </p:sp>
        <p:sp>
          <p:nvSpPr>
            <p:cNvPr id="38" name="TextBox 37">
              <a:extLst>
                <a:ext uri="{FF2B5EF4-FFF2-40B4-BE49-F238E27FC236}">
                  <a16:creationId xmlns:a16="http://schemas.microsoft.com/office/drawing/2014/main" id="{B02AE4FB-2C5A-4520-8BFA-205C2F812D34}"/>
                </a:ext>
              </a:extLst>
            </p:cNvPr>
            <p:cNvSpPr txBox="1"/>
            <p:nvPr/>
          </p:nvSpPr>
          <p:spPr>
            <a:xfrm>
              <a:off x="4704570" y="4376967"/>
              <a:ext cx="165896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(Image, Name)</a:t>
              </a:r>
            </a:p>
          </p:txBody>
        </p:sp>
        <p:sp>
          <p:nvSpPr>
            <p:cNvPr id="42" name="TextBox 41">
              <a:extLst>
                <a:ext uri="{FF2B5EF4-FFF2-40B4-BE49-F238E27FC236}">
                  <a16:creationId xmlns:a16="http://schemas.microsoft.com/office/drawing/2014/main" id="{CC571CE1-9856-4641-A4FC-A1A3B851734D}"/>
                </a:ext>
              </a:extLst>
            </p:cNvPr>
            <p:cNvSpPr txBox="1"/>
            <p:nvPr/>
          </p:nvSpPr>
          <p:spPr>
            <a:xfrm>
              <a:off x="6685385" y="4125044"/>
              <a:ext cx="203298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(Image,     Face region)</a:t>
              </a:r>
            </a:p>
          </p:txBody>
        </p:sp>
        <p:sp>
          <p:nvSpPr>
            <p:cNvPr id="43" name="TextBox 42">
              <a:extLst>
                <a:ext uri="{FF2B5EF4-FFF2-40B4-BE49-F238E27FC236}">
                  <a16:creationId xmlns:a16="http://schemas.microsoft.com/office/drawing/2014/main" id="{FCAC31E0-1885-40B6-A266-3845D7F22A3E}"/>
                </a:ext>
              </a:extLst>
            </p:cNvPr>
            <p:cNvSpPr txBox="1"/>
            <p:nvPr/>
          </p:nvSpPr>
          <p:spPr>
            <a:xfrm>
              <a:off x="6735633" y="5489685"/>
              <a:ext cx="203298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(Face region,    Feature)</a:t>
              </a:r>
            </a:p>
          </p:txBody>
        </p:sp>
        <p:sp>
          <p:nvSpPr>
            <p:cNvPr id="44" name="TextBox 43">
              <a:extLst>
                <a:ext uri="{FF2B5EF4-FFF2-40B4-BE49-F238E27FC236}">
                  <a16:creationId xmlns:a16="http://schemas.microsoft.com/office/drawing/2014/main" id="{D0CAB982-3AB7-435A-B7A8-A1D8982697D3}"/>
                </a:ext>
              </a:extLst>
            </p:cNvPr>
            <p:cNvSpPr txBox="1"/>
            <p:nvPr/>
          </p:nvSpPr>
          <p:spPr>
            <a:xfrm>
              <a:off x="8604963" y="4397271"/>
              <a:ext cx="137223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(Feature, Name)</a:t>
              </a:r>
            </a:p>
          </p:txBody>
        </p:sp>
      </p:grpSp>
    </p:spTree>
    <p:extLst>
      <p:ext uri="{BB962C8B-B14F-4D97-AF65-F5344CB8AC3E}">
        <p14:creationId xmlns:p14="http://schemas.microsoft.com/office/powerpoint/2010/main" val="131103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1C2A-EB87-4392-9E9A-8BB7EDA3358E}"/>
              </a:ext>
            </a:extLst>
          </p:cNvPr>
          <p:cNvSpPr>
            <a:spLocks noGrp="1"/>
          </p:cNvSpPr>
          <p:nvPr>
            <p:ph type="title"/>
          </p:nvPr>
        </p:nvSpPr>
        <p:spPr/>
        <p:txBody>
          <a:bodyPr/>
          <a:lstStyle/>
          <a:p>
            <a:r>
              <a:rPr lang="en-US" dirty="0"/>
              <a:t>Recognition Pipeline</a:t>
            </a:r>
          </a:p>
        </p:txBody>
      </p:sp>
      <p:grpSp>
        <p:nvGrpSpPr>
          <p:cNvPr id="8" name="Group 7">
            <a:extLst>
              <a:ext uri="{FF2B5EF4-FFF2-40B4-BE49-F238E27FC236}">
                <a16:creationId xmlns:a16="http://schemas.microsoft.com/office/drawing/2014/main" id="{FE2AF408-0B8A-4E07-BA88-A3A09E910F46}"/>
              </a:ext>
            </a:extLst>
          </p:cNvPr>
          <p:cNvGrpSpPr/>
          <p:nvPr/>
        </p:nvGrpSpPr>
        <p:grpSpPr>
          <a:xfrm>
            <a:off x="810000" y="2042892"/>
            <a:ext cx="11097380" cy="4525549"/>
            <a:chOff x="810000" y="2042892"/>
            <a:chExt cx="11097380" cy="4525549"/>
          </a:xfrm>
        </p:grpSpPr>
        <p:sp>
          <p:nvSpPr>
            <p:cNvPr id="9" name="Rectangle: Rounded Corners 8">
              <a:extLst>
                <a:ext uri="{FF2B5EF4-FFF2-40B4-BE49-F238E27FC236}">
                  <a16:creationId xmlns:a16="http://schemas.microsoft.com/office/drawing/2014/main" id="{0D9266CC-01E0-4256-83C3-8B15E68E16BD}"/>
                </a:ext>
              </a:extLst>
            </p:cNvPr>
            <p:cNvSpPr/>
            <p:nvPr/>
          </p:nvSpPr>
          <p:spPr>
            <a:xfrm>
              <a:off x="810000" y="2852388"/>
              <a:ext cx="2411730" cy="3716052"/>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BEFD290-5A2D-461F-8170-4091B2F39562}"/>
                </a:ext>
              </a:extLst>
            </p:cNvPr>
            <p:cNvSpPr/>
            <p:nvPr/>
          </p:nvSpPr>
          <p:spPr>
            <a:xfrm>
              <a:off x="4826504" y="2852386"/>
              <a:ext cx="2411730" cy="3716052"/>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9537716-3AB1-4D33-BB22-6A956B3A38CC}"/>
                </a:ext>
              </a:extLst>
            </p:cNvPr>
            <p:cNvSpPr/>
            <p:nvPr/>
          </p:nvSpPr>
          <p:spPr>
            <a:xfrm>
              <a:off x="8843008" y="2852386"/>
              <a:ext cx="2411730" cy="3716052"/>
            </a:xfrm>
            <a:prstGeom prst="roundRect">
              <a:avLst>
                <a:gd name="adj" fmla="val 885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ADF75AB8-AF81-4237-8233-4619A78FDF81}"/>
                </a:ext>
              </a:extLst>
            </p:cNvPr>
            <p:cNvPicPr>
              <a:picLocks noChangeAspect="1"/>
            </p:cNvPicPr>
            <p:nvPr/>
          </p:nvPicPr>
          <p:blipFill>
            <a:blip r:embed="rId3"/>
            <a:stretch>
              <a:fillRect/>
            </a:stretch>
          </p:blipFill>
          <p:spPr>
            <a:xfrm>
              <a:off x="9414069" y="2135333"/>
              <a:ext cx="1269607" cy="717052"/>
            </a:xfrm>
            <a:prstGeom prst="rect">
              <a:avLst/>
            </a:prstGeom>
          </p:spPr>
        </p:pic>
        <p:pic>
          <p:nvPicPr>
            <p:cNvPr id="19" name="Graphic 18">
              <a:extLst>
                <a:ext uri="{FF2B5EF4-FFF2-40B4-BE49-F238E27FC236}">
                  <a16:creationId xmlns:a16="http://schemas.microsoft.com/office/drawing/2014/main" id="{55A973CF-286B-4791-B8CF-8476931756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79944" y="2042892"/>
              <a:ext cx="704850" cy="809494"/>
            </a:xfrm>
            <a:prstGeom prst="rect">
              <a:avLst/>
            </a:prstGeom>
          </p:spPr>
        </p:pic>
        <p:pic>
          <p:nvPicPr>
            <p:cNvPr id="26" name="Graphic 25">
              <a:extLst>
                <a:ext uri="{FF2B5EF4-FFF2-40B4-BE49-F238E27FC236}">
                  <a16:creationId xmlns:a16="http://schemas.microsoft.com/office/drawing/2014/main" id="{F7128E9C-E5B1-420D-A8B3-BD91999025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57904" y="4170169"/>
              <a:ext cx="548640" cy="590213"/>
            </a:xfrm>
            <a:prstGeom prst="rect">
              <a:avLst/>
            </a:prstGeom>
          </p:spPr>
        </p:pic>
        <p:pic>
          <p:nvPicPr>
            <p:cNvPr id="44" name="Picture 43">
              <a:extLst>
                <a:ext uri="{FF2B5EF4-FFF2-40B4-BE49-F238E27FC236}">
                  <a16:creationId xmlns:a16="http://schemas.microsoft.com/office/drawing/2014/main" id="{C38FFF7B-6FBB-4311-A308-BA687E22AB8C}"/>
                </a:ext>
              </a:extLst>
            </p:cNvPr>
            <p:cNvPicPr>
              <a:picLocks noChangeAspect="1"/>
            </p:cNvPicPr>
            <p:nvPr/>
          </p:nvPicPr>
          <p:blipFill>
            <a:blip r:embed="rId8"/>
            <a:stretch>
              <a:fillRect/>
            </a:stretch>
          </p:blipFill>
          <p:spPr>
            <a:xfrm>
              <a:off x="1702949" y="2179137"/>
              <a:ext cx="625827" cy="673249"/>
            </a:xfrm>
            <a:prstGeom prst="rect">
              <a:avLst/>
            </a:prstGeom>
          </p:spPr>
        </p:pic>
        <p:sp>
          <p:nvSpPr>
            <p:cNvPr id="45" name="Rectangle: Rounded Corners 44">
              <a:extLst>
                <a:ext uri="{FF2B5EF4-FFF2-40B4-BE49-F238E27FC236}">
                  <a16:creationId xmlns:a16="http://schemas.microsoft.com/office/drawing/2014/main" id="{6546E1CD-6D16-4B8D-AA6C-3CD54287F63C}"/>
                </a:ext>
              </a:extLst>
            </p:cNvPr>
            <p:cNvSpPr/>
            <p:nvPr/>
          </p:nvSpPr>
          <p:spPr>
            <a:xfrm>
              <a:off x="1505898" y="4412938"/>
              <a:ext cx="1019930" cy="6294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imes New Roman" panose="02020603050405020304" pitchFamily="18" charset="0"/>
                  <a:cs typeface="Times New Roman" panose="02020603050405020304" pitchFamily="18" charset="0"/>
                </a:rPr>
                <a:t>Detection</a:t>
              </a:r>
              <a:endParaRPr lang="en-US" sz="1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96ACEB74-BF41-47A6-917B-EADD62B4AF58}"/>
                </a:ext>
              </a:extLst>
            </p:cNvPr>
            <p:cNvGrpSpPr/>
            <p:nvPr/>
          </p:nvGrpSpPr>
          <p:grpSpPr>
            <a:xfrm>
              <a:off x="5199092" y="2948540"/>
              <a:ext cx="1720216" cy="695307"/>
              <a:chOff x="5758049" y="3097455"/>
              <a:chExt cx="1720216" cy="646331"/>
            </a:xfrm>
          </p:grpSpPr>
          <p:pic>
            <p:nvPicPr>
              <p:cNvPr id="32" name="Picture 31">
                <a:extLst>
                  <a:ext uri="{FF2B5EF4-FFF2-40B4-BE49-F238E27FC236}">
                    <a16:creationId xmlns:a16="http://schemas.microsoft.com/office/drawing/2014/main" id="{60159367-C2C7-4101-8755-8F07F35C8055}"/>
                  </a:ext>
                </a:extLst>
              </p:cNvPr>
              <p:cNvPicPr>
                <a:picLocks noChangeAspect="1"/>
              </p:cNvPicPr>
              <p:nvPr/>
            </p:nvPicPr>
            <p:blipFill>
              <a:blip r:embed="rId9"/>
              <a:stretch>
                <a:fillRect/>
              </a:stretch>
            </p:blipFill>
            <p:spPr>
              <a:xfrm>
                <a:off x="5758049" y="3154680"/>
                <a:ext cx="548640" cy="548640"/>
              </a:xfrm>
              <a:prstGeom prst="rect">
                <a:avLst/>
              </a:prstGeom>
            </p:spPr>
          </p:pic>
          <p:sp>
            <p:nvSpPr>
              <p:cNvPr id="3" name="TextBox 2">
                <a:extLst>
                  <a:ext uri="{FF2B5EF4-FFF2-40B4-BE49-F238E27FC236}">
                    <a16:creationId xmlns:a16="http://schemas.microsoft.com/office/drawing/2014/main" id="{94213BE6-6727-4017-9788-272AD8127262}"/>
                  </a:ext>
                </a:extLst>
              </p:cNvPr>
              <p:cNvSpPr txBox="1"/>
              <p:nvPr/>
            </p:nvSpPr>
            <p:spPr>
              <a:xfrm>
                <a:off x="6342118" y="3097455"/>
                <a:ext cx="113614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 Extraction</a:t>
                </a:r>
              </a:p>
            </p:txBody>
          </p:sp>
        </p:grpSp>
        <p:grpSp>
          <p:nvGrpSpPr>
            <p:cNvPr id="20" name="Group 19">
              <a:extLst>
                <a:ext uri="{FF2B5EF4-FFF2-40B4-BE49-F238E27FC236}">
                  <a16:creationId xmlns:a16="http://schemas.microsoft.com/office/drawing/2014/main" id="{6F927BE2-57E0-4DA6-B705-D0FA98113E19}"/>
                </a:ext>
              </a:extLst>
            </p:cNvPr>
            <p:cNvGrpSpPr/>
            <p:nvPr/>
          </p:nvGrpSpPr>
          <p:grpSpPr>
            <a:xfrm>
              <a:off x="5199092" y="4160087"/>
              <a:ext cx="1920874" cy="695307"/>
              <a:chOff x="5758049" y="3097455"/>
              <a:chExt cx="1920874" cy="646331"/>
            </a:xfrm>
          </p:grpSpPr>
          <p:pic>
            <p:nvPicPr>
              <p:cNvPr id="22" name="Picture 21">
                <a:extLst>
                  <a:ext uri="{FF2B5EF4-FFF2-40B4-BE49-F238E27FC236}">
                    <a16:creationId xmlns:a16="http://schemas.microsoft.com/office/drawing/2014/main" id="{8179CB61-0822-4CBE-9134-2699E2CA7767}"/>
                  </a:ext>
                </a:extLst>
              </p:cNvPr>
              <p:cNvPicPr>
                <a:picLocks noChangeAspect="1"/>
              </p:cNvPicPr>
              <p:nvPr/>
            </p:nvPicPr>
            <p:blipFill>
              <a:blip r:embed="rId9"/>
              <a:stretch>
                <a:fillRect/>
              </a:stretch>
            </p:blipFill>
            <p:spPr>
              <a:xfrm>
                <a:off x="5758049" y="3154680"/>
                <a:ext cx="548640" cy="548640"/>
              </a:xfrm>
              <a:prstGeom prst="rect">
                <a:avLst/>
              </a:prstGeom>
            </p:spPr>
          </p:pic>
          <p:sp>
            <p:nvSpPr>
              <p:cNvPr id="24" name="TextBox 23">
                <a:extLst>
                  <a:ext uri="{FF2B5EF4-FFF2-40B4-BE49-F238E27FC236}">
                    <a16:creationId xmlns:a16="http://schemas.microsoft.com/office/drawing/2014/main" id="{6FDDA2D0-B3A1-4C98-AAFB-B5FB1339372E}"/>
                  </a:ext>
                </a:extLst>
              </p:cNvPr>
              <p:cNvSpPr txBox="1"/>
              <p:nvPr/>
            </p:nvSpPr>
            <p:spPr>
              <a:xfrm>
                <a:off x="6342118" y="3097455"/>
                <a:ext cx="133680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Recognition Logic</a:t>
                </a:r>
              </a:p>
            </p:txBody>
          </p:sp>
        </p:grpSp>
        <p:grpSp>
          <p:nvGrpSpPr>
            <p:cNvPr id="6" name="Group 5">
              <a:extLst>
                <a:ext uri="{FF2B5EF4-FFF2-40B4-BE49-F238E27FC236}">
                  <a16:creationId xmlns:a16="http://schemas.microsoft.com/office/drawing/2014/main" id="{9235E7DB-73CC-4E7E-952A-82CB775D2709}"/>
                </a:ext>
              </a:extLst>
            </p:cNvPr>
            <p:cNvGrpSpPr/>
            <p:nvPr/>
          </p:nvGrpSpPr>
          <p:grpSpPr>
            <a:xfrm>
              <a:off x="9621106" y="5850445"/>
              <a:ext cx="1400364" cy="590213"/>
              <a:chOff x="6826310" y="4623179"/>
              <a:chExt cx="1400364" cy="548640"/>
            </a:xfrm>
          </p:grpSpPr>
          <p:pic>
            <p:nvPicPr>
              <p:cNvPr id="15" name="Graphic 14">
                <a:extLst>
                  <a:ext uri="{FF2B5EF4-FFF2-40B4-BE49-F238E27FC236}">
                    <a16:creationId xmlns:a16="http://schemas.microsoft.com/office/drawing/2014/main" id="{6C45B88F-C066-4D92-A3CD-A511031EDD2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78034" y="4623179"/>
                <a:ext cx="548640" cy="548640"/>
              </a:xfrm>
              <a:prstGeom prst="rect">
                <a:avLst/>
              </a:prstGeom>
            </p:spPr>
          </p:pic>
          <p:sp>
            <p:nvSpPr>
              <p:cNvPr id="5" name="TextBox 4">
                <a:extLst>
                  <a:ext uri="{FF2B5EF4-FFF2-40B4-BE49-F238E27FC236}">
                    <a16:creationId xmlns:a16="http://schemas.microsoft.com/office/drawing/2014/main" id="{9BA6E67C-3B7C-444A-9EC3-A97454FF52EE}"/>
                  </a:ext>
                </a:extLst>
              </p:cNvPr>
              <p:cNvSpPr txBox="1"/>
              <p:nvPr/>
            </p:nvSpPr>
            <p:spPr>
              <a:xfrm>
                <a:off x="6826310" y="4707129"/>
                <a:ext cx="8602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Result</a:t>
                </a:r>
              </a:p>
            </p:txBody>
          </p:sp>
        </p:grpSp>
        <p:grpSp>
          <p:nvGrpSpPr>
            <p:cNvPr id="64" name="Group 63">
              <a:extLst>
                <a:ext uri="{FF2B5EF4-FFF2-40B4-BE49-F238E27FC236}">
                  <a16:creationId xmlns:a16="http://schemas.microsoft.com/office/drawing/2014/main" id="{1C9A87FD-831F-49B6-9C9F-E394B62367E7}"/>
                </a:ext>
              </a:extLst>
            </p:cNvPr>
            <p:cNvGrpSpPr/>
            <p:nvPr/>
          </p:nvGrpSpPr>
          <p:grpSpPr>
            <a:xfrm>
              <a:off x="9356514" y="2905985"/>
              <a:ext cx="1664956" cy="590213"/>
              <a:chOff x="9057904" y="2940769"/>
              <a:chExt cx="1664956" cy="548640"/>
            </a:xfrm>
          </p:grpSpPr>
          <p:pic>
            <p:nvPicPr>
              <p:cNvPr id="21" name="Graphic 20">
                <a:extLst>
                  <a:ext uri="{FF2B5EF4-FFF2-40B4-BE49-F238E27FC236}">
                    <a16:creationId xmlns:a16="http://schemas.microsoft.com/office/drawing/2014/main" id="{A0CAEEEA-1B14-49C4-9005-480077E6FDA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74220" y="2940769"/>
                <a:ext cx="548640" cy="548640"/>
              </a:xfrm>
              <a:prstGeom prst="rect">
                <a:avLst/>
              </a:prstGeom>
            </p:spPr>
          </p:pic>
          <p:sp>
            <p:nvSpPr>
              <p:cNvPr id="35" name="TextBox 34">
                <a:extLst>
                  <a:ext uri="{FF2B5EF4-FFF2-40B4-BE49-F238E27FC236}">
                    <a16:creationId xmlns:a16="http://schemas.microsoft.com/office/drawing/2014/main" id="{275AB3E2-979C-45F3-9480-A9BF60F98FC2}"/>
                  </a:ext>
                </a:extLst>
              </p:cNvPr>
              <p:cNvSpPr txBox="1"/>
              <p:nvPr/>
            </p:nvSpPr>
            <p:spPr>
              <a:xfrm>
                <a:off x="9057904" y="3059032"/>
                <a:ext cx="10915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Database</a:t>
                </a:r>
              </a:p>
            </p:txBody>
          </p:sp>
        </p:grpSp>
        <p:grpSp>
          <p:nvGrpSpPr>
            <p:cNvPr id="7" name="Group 6">
              <a:extLst>
                <a:ext uri="{FF2B5EF4-FFF2-40B4-BE49-F238E27FC236}">
                  <a16:creationId xmlns:a16="http://schemas.microsoft.com/office/drawing/2014/main" id="{D642B67A-7CFB-47C3-B04D-44BBC2A48A70}"/>
                </a:ext>
              </a:extLst>
            </p:cNvPr>
            <p:cNvGrpSpPr/>
            <p:nvPr/>
          </p:nvGrpSpPr>
          <p:grpSpPr>
            <a:xfrm>
              <a:off x="10197294" y="4176428"/>
              <a:ext cx="1091572" cy="1011431"/>
              <a:chOff x="9972407" y="4239354"/>
              <a:chExt cx="1091572" cy="940188"/>
            </a:xfrm>
          </p:grpSpPr>
          <p:pic>
            <p:nvPicPr>
              <p:cNvPr id="23" name="Graphic 22">
                <a:extLst>
                  <a:ext uri="{FF2B5EF4-FFF2-40B4-BE49-F238E27FC236}">
                    <a16:creationId xmlns:a16="http://schemas.microsoft.com/office/drawing/2014/main" id="{D123916A-492A-43F6-BFD6-591EF4F3436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7943" y="4239354"/>
                <a:ext cx="548640" cy="548640"/>
              </a:xfrm>
              <a:prstGeom prst="rect">
                <a:avLst/>
              </a:prstGeom>
            </p:spPr>
          </p:pic>
          <p:sp>
            <p:nvSpPr>
              <p:cNvPr id="36" name="TextBox 35">
                <a:extLst>
                  <a:ext uri="{FF2B5EF4-FFF2-40B4-BE49-F238E27FC236}">
                    <a16:creationId xmlns:a16="http://schemas.microsoft.com/office/drawing/2014/main" id="{9F1641E2-03C0-4F18-9244-0A16712BA152}"/>
                  </a:ext>
                </a:extLst>
              </p:cNvPr>
              <p:cNvSpPr txBox="1"/>
              <p:nvPr/>
            </p:nvSpPr>
            <p:spPr>
              <a:xfrm>
                <a:off x="9972407" y="4810210"/>
                <a:ext cx="10915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Retrieval</a:t>
                </a:r>
              </a:p>
            </p:txBody>
          </p:sp>
        </p:grpSp>
        <p:grpSp>
          <p:nvGrpSpPr>
            <p:cNvPr id="12" name="Group 11">
              <a:extLst>
                <a:ext uri="{FF2B5EF4-FFF2-40B4-BE49-F238E27FC236}">
                  <a16:creationId xmlns:a16="http://schemas.microsoft.com/office/drawing/2014/main" id="{02DD663B-9030-4363-AF11-5BF6A18BBBCB}"/>
                </a:ext>
              </a:extLst>
            </p:cNvPr>
            <p:cNvGrpSpPr/>
            <p:nvPr/>
          </p:nvGrpSpPr>
          <p:grpSpPr>
            <a:xfrm>
              <a:off x="1373513" y="3136310"/>
              <a:ext cx="1284697" cy="629448"/>
              <a:chOff x="1723309" y="3039494"/>
              <a:chExt cx="1284697" cy="585111"/>
            </a:xfrm>
          </p:grpSpPr>
          <p:pic>
            <p:nvPicPr>
              <p:cNvPr id="42" name="Picture 41">
                <a:extLst>
                  <a:ext uri="{FF2B5EF4-FFF2-40B4-BE49-F238E27FC236}">
                    <a16:creationId xmlns:a16="http://schemas.microsoft.com/office/drawing/2014/main" id="{D5838A64-14CF-4254-846D-A044D3F97D99}"/>
                  </a:ext>
                </a:extLst>
              </p:cNvPr>
              <p:cNvPicPr>
                <a:picLocks noChangeAspect="1"/>
              </p:cNvPicPr>
              <p:nvPr/>
            </p:nvPicPr>
            <p:blipFill>
              <a:blip r:embed="rId16"/>
              <a:stretch>
                <a:fillRect/>
              </a:stretch>
            </p:blipFill>
            <p:spPr>
              <a:xfrm>
                <a:off x="1723309" y="3039494"/>
                <a:ext cx="585111" cy="585111"/>
              </a:xfrm>
              <a:prstGeom prst="rect">
                <a:avLst/>
              </a:prstGeom>
            </p:spPr>
          </p:pic>
          <p:sp>
            <p:nvSpPr>
              <p:cNvPr id="37" name="TextBox 36">
                <a:extLst>
                  <a:ext uri="{FF2B5EF4-FFF2-40B4-BE49-F238E27FC236}">
                    <a16:creationId xmlns:a16="http://schemas.microsoft.com/office/drawing/2014/main" id="{D6FFBDC2-9E82-4E64-9E93-4C82BDB1CBB7}"/>
                  </a:ext>
                </a:extLst>
              </p:cNvPr>
              <p:cNvSpPr txBox="1"/>
              <p:nvPr/>
            </p:nvSpPr>
            <p:spPr>
              <a:xfrm>
                <a:off x="2293233" y="3135316"/>
                <a:ext cx="7147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p:txBody>
          </p:sp>
        </p:grpSp>
        <p:cxnSp>
          <p:nvCxnSpPr>
            <p:cNvPr id="41" name="Straight Arrow Connector 40">
              <a:extLst>
                <a:ext uri="{FF2B5EF4-FFF2-40B4-BE49-F238E27FC236}">
                  <a16:creationId xmlns:a16="http://schemas.microsoft.com/office/drawing/2014/main" id="{A2CA7BBB-897E-4E95-ABA9-960661A38B96}"/>
                </a:ext>
              </a:extLst>
            </p:cNvPr>
            <p:cNvCxnSpPr/>
            <p:nvPr/>
          </p:nvCxnSpPr>
          <p:spPr>
            <a:xfrm>
              <a:off x="2026920" y="3765758"/>
              <a:ext cx="0" cy="64718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5EE5213-9F54-4FE7-9ACD-7FE8481A77D8}"/>
                </a:ext>
              </a:extLst>
            </p:cNvPr>
            <p:cNvCxnSpPr>
              <a:cxnSpLocks/>
            </p:cNvCxnSpPr>
            <p:nvPr/>
          </p:nvCxnSpPr>
          <p:spPr>
            <a:xfrm>
              <a:off x="2026920" y="5107935"/>
              <a:ext cx="0" cy="67397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BCFF702-0571-48D7-89E4-D8403D985DF7}"/>
                </a:ext>
              </a:extLst>
            </p:cNvPr>
            <p:cNvCxnSpPr>
              <a:cxnSpLocks/>
              <a:stCxn id="26" idx="3"/>
              <a:endCxn id="23" idx="1"/>
            </p:cNvCxnSpPr>
            <p:nvPr/>
          </p:nvCxnSpPr>
          <p:spPr>
            <a:xfrm>
              <a:off x="9606544" y="4465276"/>
              <a:ext cx="866286" cy="6259"/>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852AF7-C909-4E22-91D1-7C8B8A575264}"/>
                </a:ext>
              </a:extLst>
            </p:cNvPr>
            <p:cNvCxnSpPr>
              <a:cxnSpLocks/>
              <a:stCxn id="21" idx="2"/>
              <a:endCxn id="23" idx="0"/>
            </p:cNvCxnSpPr>
            <p:nvPr/>
          </p:nvCxnSpPr>
          <p:spPr>
            <a:xfrm>
              <a:off x="10747150" y="3496198"/>
              <a:ext cx="0" cy="68023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7912416-1428-47A9-8A4C-178CC13B43F4}"/>
                </a:ext>
              </a:extLst>
            </p:cNvPr>
            <p:cNvCxnSpPr>
              <a:cxnSpLocks/>
              <a:stCxn id="36" idx="2"/>
              <a:endCxn id="15" idx="0"/>
            </p:cNvCxnSpPr>
            <p:nvPr/>
          </p:nvCxnSpPr>
          <p:spPr>
            <a:xfrm>
              <a:off x="10743080" y="5187859"/>
              <a:ext cx="4070" cy="66258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5CB002B5-2D50-4E2F-867E-76790EA55218}"/>
                </a:ext>
              </a:extLst>
            </p:cNvPr>
            <p:cNvCxnSpPr>
              <a:cxnSpLocks/>
              <a:stCxn id="45" idx="3"/>
            </p:cNvCxnSpPr>
            <p:nvPr/>
          </p:nvCxnSpPr>
          <p:spPr>
            <a:xfrm>
              <a:off x="2525828" y="4727663"/>
              <a:ext cx="2558857" cy="1225392"/>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6BF6BAAC-F92C-4D3E-8003-5BD9AA0FDF5B}"/>
                </a:ext>
              </a:extLst>
            </p:cNvPr>
            <p:cNvCxnSpPr>
              <a:endCxn id="26" idx="1"/>
            </p:cNvCxnSpPr>
            <p:nvPr/>
          </p:nvCxnSpPr>
          <p:spPr>
            <a:xfrm flipV="1">
              <a:off x="6922551" y="4465276"/>
              <a:ext cx="2135353" cy="1386604"/>
            </a:xfrm>
            <a:prstGeom prst="bentConnector3">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741EA9A-5B9F-4726-BB90-0FE2C603E36A}"/>
                </a:ext>
              </a:extLst>
            </p:cNvPr>
            <p:cNvCxnSpPr>
              <a:cxnSpLocks/>
              <a:stCxn id="29" idx="0"/>
            </p:cNvCxnSpPr>
            <p:nvPr/>
          </p:nvCxnSpPr>
          <p:spPr>
            <a:xfrm flipV="1">
              <a:off x="6064803" y="4710412"/>
              <a:ext cx="0" cy="693573"/>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B9C2EF3-8B4A-419A-8488-3B881A5F3247}"/>
                </a:ext>
              </a:extLst>
            </p:cNvPr>
            <p:cNvCxnSpPr>
              <a:cxnSpLocks/>
            </p:cNvCxnSpPr>
            <p:nvPr/>
          </p:nvCxnSpPr>
          <p:spPr>
            <a:xfrm flipV="1">
              <a:off x="6064803" y="3533349"/>
              <a:ext cx="0" cy="770427"/>
            </a:xfrm>
            <a:prstGeom prst="straightConnector1">
              <a:avLst/>
            </a:prstGeom>
            <a:ln w="5715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5275FC9B-8CF0-4B6B-BF76-A5F54C20413B}"/>
                </a:ext>
              </a:extLst>
            </p:cNvPr>
            <p:cNvSpPr txBox="1"/>
            <p:nvPr/>
          </p:nvSpPr>
          <p:spPr>
            <a:xfrm>
              <a:off x="2297387" y="2189399"/>
              <a:ext cx="145884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Leaf Device</a:t>
              </a:r>
            </a:p>
            <a:p>
              <a:r>
                <a:rPr lang="en-US" altLang="zh-CN" dirty="0">
                  <a:latin typeface="Times New Roman" panose="02020603050405020304" pitchFamily="18" charset="0"/>
                  <a:cs typeface="Times New Roman" panose="02020603050405020304" pitchFamily="18" charset="0"/>
                </a:rPr>
                <a:t>(My laptop)</a:t>
              </a:r>
            </a:p>
          </p:txBody>
        </p:sp>
        <p:sp>
          <p:nvSpPr>
            <p:cNvPr id="82" name="TextBox 81">
              <a:extLst>
                <a:ext uri="{FF2B5EF4-FFF2-40B4-BE49-F238E27FC236}">
                  <a16:creationId xmlns:a16="http://schemas.microsoft.com/office/drawing/2014/main" id="{BD9DDD89-B931-4E72-AEA7-568F51D92085}"/>
                </a:ext>
              </a:extLst>
            </p:cNvPr>
            <p:cNvSpPr txBox="1"/>
            <p:nvPr/>
          </p:nvSpPr>
          <p:spPr>
            <a:xfrm>
              <a:off x="6364069" y="2187010"/>
              <a:ext cx="145884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Edge Device</a:t>
              </a:r>
            </a:p>
            <a:p>
              <a:r>
                <a:rPr lang="en-US" dirty="0">
                  <a:latin typeface="Times New Roman" panose="02020603050405020304" pitchFamily="18" charset="0"/>
                  <a:cs typeface="Times New Roman" panose="02020603050405020304" pitchFamily="18" charset="0"/>
                </a:rPr>
                <a:t>(Remote PC)</a:t>
              </a:r>
            </a:p>
          </p:txBody>
        </p:sp>
        <p:sp>
          <p:nvSpPr>
            <p:cNvPr id="83" name="TextBox 82">
              <a:extLst>
                <a:ext uri="{FF2B5EF4-FFF2-40B4-BE49-F238E27FC236}">
                  <a16:creationId xmlns:a16="http://schemas.microsoft.com/office/drawing/2014/main" id="{E70309FB-2D07-4805-8CD8-AEACCD584F97}"/>
                </a:ext>
              </a:extLst>
            </p:cNvPr>
            <p:cNvSpPr txBox="1"/>
            <p:nvPr/>
          </p:nvSpPr>
          <p:spPr>
            <a:xfrm>
              <a:off x="10448540" y="2307670"/>
              <a:ext cx="1458840" cy="39731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Azure Cloud</a:t>
              </a:r>
              <a:endParaRPr lang="en-US" dirty="0">
                <a:latin typeface="Times New Roman" panose="02020603050405020304" pitchFamily="18" charset="0"/>
                <a:cs typeface="Times New Roman" panose="02020603050405020304" pitchFamily="18" charset="0"/>
              </a:endParaRPr>
            </a:p>
          </p:txBody>
        </p:sp>
        <p:cxnSp>
          <p:nvCxnSpPr>
            <p:cNvPr id="85" name="Connector: Elbow 84">
              <a:extLst>
                <a:ext uri="{FF2B5EF4-FFF2-40B4-BE49-F238E27FC236}">
                  <a16:creationId xmlns:a16="http://schemas.microsoft.com/office/drawing/2014/main" id="{F9116C5C-E543-4DF8-8ADD-5FB73084F8F6}"/>
                </a:ext>
              </a:extLst>
            </p:cNvPr>
            <p:cNvCxnSpPr>
              <a:cxnSpLocks/>
              <a:stCxn id="15" idx="2"/>
              <a:endCxn id="9" idx="2"/>
            </p:cNvCxnSpPr>
            <p:nvPr/>
          </p:nvCxnSpPr>
          <p:spPr>
            <a:xfrm rot="5400000">
              <a:off x="6317617" y="2138907"/>
              <a:ext cx="127782" cy="8731285"/>
            </a:xfrm>
            <a:prstGeom prst="bentConnector3">
              <a:avLst>
                <a:gd name="adj1" fmla="val 278898"/>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CA61863B-37C5-4D54-B8E7-F34BA2D4642C}"/>
                </a:ext>
              </a:extLst>
            </p:cNvPr>
            <p:cNvPicPr>
              <a:picLocks noChangeAspect="1"/>
            </p:cNvPicPr>
            <p:nvPr/>
          </p:nvPicPr>
          <p:blipFill rotWithShape="1">
            <a:blip r:embed="rId17"/>
            <a:srcRect l="1086" r="1015" b="2888"/>
            <a:stretch/>
          </p:blipFill>
          <p:spPr>
            <a:xfrm>
              <a:off x="1602371" y="5781904"/>
              <a:ext cx="852513" cy="647274"/>
            </a:xfrm>
            <a:prstGeom prst="rect">
              <a:avLst/>
            </a:prstGeom>
          </p:spPr>
        </p:pic>
        <p:sp>
          <p:nvSpPr>
            <p:cNvPr id="90" name="TextBox 89">
              <a:extLst>
                <a:ext uri="{FF2B5EF4-FFF2-40B4-BE49-F238E27FC236}">
                  <a16:creationId xmlns:a16="http://schemas.microsoft.com/office/drawing/2014/main" id="{0685556F-80AF-420E-A873-F1A13D9AAD7E}"/>
                </a:ext>
              </a:extLst>
            </p:cNvPr>
            <p:cNvSpPr txBox="1"/>
            <p:nvPr/>
          </p:nvSpPr>
          <p:spPr>
            <a:xfrm>
              <a:off x="1070493" y="5906881"/>
              <a:ext cx="462548" cy="39731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UI</a:t>
              </a:r>
              <a:endParaRPr lang="en-US" dirty="0">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38AEC42E-6B48-49A3-B059-0FA3AAEE0DAA}"/>
                </a:ext>
              </a:extLst>
            </p:cNvPr>
            <p:cNvGrpSpPr/>
            <p:nvPr/>
          </p:nvGrpSpPr>
          <p:grpSpPr>
            <a:xfrm>
              <a:off x="5059596" y="5403985"/>
              <a:ext cx="2010414" cy="1018472"/>
              <a:chOff x="5027162" y="5275102"/>
              <a:chExt cx="2010414" cy="946733"/>
            </a:xfrm>
          </p:grpSpPr>
          <p:pic>
            <p:nvPicPr>
              <p:cNvPr id="29" name="Picture 28">
                <a:extLst>
                  <a:ext uri="{FF2B5EF4-FFF2-40B4-BE49-F238E27FC236}">
                    <a16:creationId xmlns:a16="http://schemas.microsoft.com/office/drawing/2014/main" id="{D51682E6-9AB7-40CC-9D72-E004851D91BC}"/>
                  </a:ext>
                </a:extLst>
              </p:cNvPr>
              <p:cNvPicPr>
                <a:picLocks noChangeAspect="1"/>
              </p:cNvPicPr>
              <p:nvPr/>
            </p:nvPicPr>
            <p:blipFill>
              <a:blip r:embed="rId18"/>
              <a:stretch>
                <a:fillRect/>
              </a:stretch>
            </p:blipFill>
            <p:spPr>
              <a:xfrm>
                <a:off x="5027162" y="5275102"/>
                <a:ext cx="2010414" cy="565667"/>
              </a:xfrm>
              <a:prstGeom prst="rect">
                <a:avLst/>
              </a:prstGeom>
            </p:spPr>
          </p:pic>
          <p:pic>
            <p:nvPicPr>
              <p:cNvPr id="52" name="Picture 51">
                <a:extLst>
                  <a:ext uri="{FF2B5EF4-FFF2-40B4-BE49-F238E27FC236}">
                    <a16:creationId xmlns:a16="http://schemas.microsoft.com/office/drawing/2014/main" id="{0E9C1DFC-DD9C-4F70-BE2C-2E4D910C5AE2}"/>
                  </a:ext>
                </a:extLst>
              </p:cNvPr>
              <p:cNvPicPr>
                <a:picLocks noChangeAspect="1"/>
              </p:cNvPicPr>
              <p:nvPr/>
            </p:nvPicPr>
            <p:blipFill rotWithShape="1">
              <a:blip r:embed="rId18"/>
              <a:srcRect t="66330"/>
              <a:stretch/>
            </p:blipFill>
            <p:spPr>
              <a:xfrm>
                <a:off x="5027162" y="5785496"/>
                <a:ext cx="2010414" cy="190459"/>
              </a:xfrm>
              <a:prstGeom prst="rect">
                <a:avLst/>
              </a:prstGeom>
            </p:spPr>
          </p:pic>
          <p:pic>
            <p:nvPicPr>
              <p:cNvPr id="57" name="Picture 56">
                <a:extLst>
                  <a:ext uri="{FF2B5EF4-FFF2-40B4-BE49-F238E27FC236}">
                    <a16:creationId xmlns:a16="http://schemas.microsoft.com/office/drawing/2014/main" id="{7152334B-9D2F-4899-B55D-C54479A3546D}"/>
                  </a:ext>
                </a:extLst>
              </p:cNvPr>
              <p:cNvPicPr>
                <a:picLocks noChangeAspect="1"/>
              </p:cNvPicPr>
              <p:nvPr/>
            </p:nvPicPr>
            <p:blipFill rotWithShape="1">
              <a:blip r:embed="rId18"/>
              <a:srcRect t="66330"/>
              <a:stretch/>
            </p:blipFill>
            <p:spPr>
              <a:xfrm>
                <a:off x="5027162" y="5908812"/>
                <a:ext cx="2010414" cy="190459"/>
              </a:xfrm>
              <a:prstGeom prst="rect">
                <a:avLst/>
              </a:prstGeom>
            </p:spPr>
          </p:pic>
          <p:pic>
            <p:nvPicPr>
              <p:cNvPr id="58" name="Picture 57">
                <a:extLst>
                  <a:ext uri="{FF2B5EF4-FFF2-40B4-BE49-F238E27FC236}">
                    <a16:creationId xmlns:a16="http://schemas.microsoft.com/office/drawing/2014/main" id="{FB1EFDFF-7ABB-4F90-BA17-461127527B39}"/>
                  </a:ext>
                </a:extLst>
              </p:cNvPr>
              <p:cNvPicPr>
                <a:picLocks noChangeAspect="1"/>
              </p:cNvPicPr>
              <p:nvPr/>
            </p:nvPicPr>
            <p:blipFill rotWithShape="1">
              <a:blip r:embed="rId18"/>
              <a:srcRect t="66330"/>
              <a:stretch/>
            </p:blipFill>
            <p:spPr>
              <a:xfrm>
                <a:off x="5027162" y="6031376"/>
                <a:ext cx="2010414" cy="190459"/>
              </a:xfrm>
              <a:prstGeom prst="rect">
                <a:avLst/>
              </a:prstGeom>
            </p:spPr>
          </p:pic>
        </p:grpSp>
        <p:pic>
          <p:nvPicPr>
            <p:cNvPr id="47" name="Picture 46">
              <a:extLst>
                <a:ext uri="{FF2B5EF4-FFF2-40B4-BE49-F238E27FC236}">
                  <a16:creationId xmlns:a16="http://schemas.microsoft.com/office/drawing/2014/main" id="{3F9953BF-BDCB-4D66-90BF-0FAE1D2A6090}"/>
                </a:ext>
              </a:extLst>
            </p:cNvPr>
            <p:cNvPicPr>
              <a:picLocks noChangeAspect="1"/>
            </p:cNvPicPr>
            <p:nvPr/>
          </p:nvPicPr>
          <p:blipFill>
            <a:blip r:embed="rId9"/>
            <a:stretch>
              <a:fillRect/>
            </a:stretch>
          </p:blipFill>
          <p:spPr>
            <a:xfrm>
              <a:off x="5415300" y="5806317"/>
              <a:ext cx="377224" cy="405808"/>
            </a:xfrm>
            <a:prstGeom prst="rect">
              <a:avLst/>
            </a:prstGeom>
          </p:spPr>
        </p:pic>
        <p:pic>
          <p:nvPicPr>
            <p:cNvPr id="48" name="Picture 47">
              <a:extLst>
                <a:ext uri="{FF2B5EF4-FFF2-40B4-BE49-F238E27FC236}">
                  <a16:creationId xmlns:a16="http://schemas.microsoft.com/office/drawing/2014/main" id="{67F0CFC8-8B64-4460-8067-EA9EDAB9F637}"/>
                </a:ext>
              </a:extLst>
            </p:cNvPr>
            <p:cNvPicPr>
              <a:picLocks noChangeAspect="1"/>
            </p:cNvPicPr>
            <p:nvPr/>
          </p:nvPicPr>
          <p:blipFill>
            <a:blip r:embed="rId9"/>
            <a:stretch>
              <a:fillRect/>
            </a:stretch>
          </p:blipFill>
          <p:spPr>
            <a:xfrm>
              <a:off x="6364069" y="5789418"/>
              <a:ext cx="377224" cy="405808"/>
            </a:xfrm>
            <a:prstGeom prst="rect">
              <a:avLst/>
            </a:prstGeom>
          </p:spPr>
        </p:pic>
        <p:sp>
          <p:nvSpPr>
            <p:cNvPr id="50" name="TextBox 49">
              <a:extLst>
                <a:ext uri="{FF2B5EF4-FFF2-40B4-BE49-F238E27FC236}">
                  <a16:creationId xmlns:a16="http://schemas.microsoft.com/office/drawing/2014/main" id="{ED7814A2-0248-4F75-A854-0356489D8D8E}"/>
                </a:ext>
              </a:extLst>
            </p:cNvPr>
            <p:cNvSpPr txBox="1"/>
            <p:nvPr/>
          </p:nvSpPr>
          <p:spPr>
            <a:xfrm>
              <a:off x="5287434" y="6160423"/>
              <a:ext cx="822058" cy="264878"/>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Hub</a:t>
              </a:r>
            </a:p>
          </p:txBody>
        </p:sp>
        <p:sp>
          <p:nvSpPr>
            <p:cNvPr id="51" name="TextBox 50">
              <a:extLst>
                <a:ext uri="{FF2B5EF4-FFF2-40B4-BE49-F238E27FC236}">
                  <a16:creationId xmlns:a16="http://schemas.microsoft.com/office/drawing/2014/main" id="{70A34BD7-E282-4F1B-ABCB-870B566503D6}"/>
                </a:ext>
              </a:extLst>
            </p:cNvPr>
            <p:cNvSpPr txBox="1"/>
            <p:nvPr/>
          </p:nvSpPr>
          <p:spPr>
            <a:xfrm>
              <a:off x="6173315" y="6160424"/>
              <a:ext cx="887239" cy="264878"/>
            </a:xfrm>
            <a:prstGeom prst="rect">
              <a:avLst/>
            </a:prstGeom>
            <a:noFill/>
          </p:spPr>
          <p:txBody>
            <a:bodyPr wrap="square" rtlCol="0">
              <a:spAutoFit/>
            </a:bodyPr>
            <a:lstStyle/>
            <a:p>
              <a:r>
                <a:rPr lang="en-US" sz="1000" dirty="0">
                  <a:solidFill>
                    <a:schemeClr val="bg1"/>
                  </a:solidFill>
                  <a:latin typeface="Times New Roman" panose="02020603050405020304" pitchFamily="18" charset="0"/>
                  <a:cs typeface="Times New Roman" panose="02020603050405020304" pitchFamily="18" charset="0"/>
                </a:rPr>
                <a:t>Edge Agent</a:t>
              </a:r>
            </a:p>
          </p:txBody>
        </p:sp>
        <p:sp>
          <p:nvSpPr>
            <p:cNvPr id="59" name="TextBox 58">
              <a:extLst>
                <a:ext uri="{FF2B5EF4-FFF2-40B4-BE49-F238E27FC236}">
                  <a16:creationId xmlns:a16="http://schemas.microsoft.com/office/drawing/2014/main" id="{B9725AB1-6C1B-4B9B-956A-218EEF5C00C5}"/>
                </a:ext>
              </a:extLst>
            </p:cNvPr>
            <p:cNvSpPr txBox="1"/>
            <p:nvPr/>
          </p:nvSpPr>
          <p:spPr>
            <a:xfrm>
              <a:off x="2040963" y="3874181"/>
              <a:ext cx="96534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(Image)</a:t>
              </a:r>
            </a:p>
          </p:txBody>
        </p:sp>
        <p:sp>
          <p:nvSpPr>
            <p:cNvPr id="60" name="TextBox 59">
              <a:extLst>
                <a:ext uri="{FF2B5EF4-FFF2-40B4-BE49-F238E27FC236}">
                  <a16:creationId xmlns:a16="http://schemas.microsoft.com/office/drawing/2014/main" id="{8D43C16F-FA4C-4998-9DCE-5C313754E09C}"/>
                </a:ext>
              </a:extLst>
            </p:cNvPr>
            <p:cNvSpPr txBox="1"/>
            <p:nvPr/>
          </p:nvSpPr>
          <p:spPr>
            <a:xfrm>
              <a:off x="2048034" y="5230325"/>
              <a:ext cx="96534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(Image)</a:t>
              </a:r>
            </a:p>
          </p:txBody>
        </p:sp>
        <p:sp>
          <p:nvSpPr>
            <p:cNvPr id="61" name="TextBox 60">
              <a:extLst>
                <a:ext uri="{FF2B5EF4-FFF2-40B4-BE49-F238E27FC236}">
                  <a16:creationId xmlns:a16="http://schemas.microsoft.com/office/drawing/2014/main" id="{A1583D6D-638F-43A4-8828-CD8B1CA4075F}"/>
                </a:ext>
              </a:extLst>
            </p:cNvPr>
            <p:cNvSpPr txBox="1"/>
            <p:nvPr/>
          </p:nvSpPr>
          <p:spPr>
            <a:xfrm>
              <a:off x="2707086" y="4402635"/>
              <a:ext cx="142356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(Face regions)</a:t>
              </a:r>
            </a:p>
          </p:txBody>
        </p:sp>
        <p:sp>
          <p:nvSpPr>
            <p:cNvPr id="62" name="TextBox 61">
              <a:extLst>
                <a:ext uri="{FF2B5EF4-FFF2-40B4-BE49-F238E27FC236}">
                  <a16:creationId xmlns:a16="http://schemas.microsoft.com/office/drawing/2014/main" id="{8DC3DF7F-2864-4BE4-90A7-633450330E80}"/>
                </a:ext>
              </a:extLst>
            </p:cNvPr>
            <p:cNvSpPr txBox="1"/>
            <p:nvPr/>
          </p:nvSpPr>
          <p:spPr>
            <a:xfrm>
              <a:off x="5020682" y="4904553"/>
              <a:ext cx="216842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(Face regions,     Features )</a:t>
              </a:r>
            </a:p>
          </p:txBody>
        </p:sp>
        <p:sp>
          <p:nvSpPr>
            <p:cNvPr id="63" name="TextBox 62">
              <a:extLst>
                <a:ext uri="{FF2B5EF4-FFF2-40B4-BE49-F238E27FC236}">
                  <a16:creationId xmlns:a16="http://schemas.microsoft.com/office/drawing/2014/main" id="{8FF02912-447B-485D-9333-14F78502A363}"/>
                </a:ext>
              </a:extLst>
            </p:cNvPr>
            <p:cNvSpPr txBox="1"/>
            <p:nvPr/>
          </p:nvSpPr>
          <p:spPr>
            <a:xfrm>
              <a:off x="5059596" y="3705830"/>
              <a:ext cx="216842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(Face region,     Feature )</a:t>
              </a:r>
            </a:p>
          </p:txBody>
        </p:sp>
        <p:sp>
          <p:nvSpPr>
            <p:cNvPr id="65" name="TextBox 64">
              <a:extLst>
                <a:ext uri="{FF2B5EF4-FFF2-40B4-BE49-F238E27FC236}">
                  <a16:creationId xmlns:a16="http://schemas.microsoft.com/office/drawing/2014/main" id="{E41B7883-DAAC-4B42-9F4E-F631F2F1EF48}"/>
                </a:ext>
              </a:extLst>
            </p:cNvPr>
            <p:cNvSpPr txBox="1"/>
            <p:nvPr/>
          </p:nvSpPr>
          <p:spPr>
            <a:xfrm>
              <a:off x="7060554" y="5549839"/>
              <a:ext cx="104221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(Features )</a:t>
              </a:r>
            </a:p>
          </p:txBody>
        </p:sp>
        <p:sp>
          <p:nvSpPr>
            <p:cNvPr id="66" name="TextBox 65">
              <a:extLst>
                <a:ext uri="{FF2B5EF4-FFF2-40B4-BE49-F238E27FC236}">
                  <a16:creationId xmlns:a16="http://schemas.microsoft.com/office/drawing/2014/main" id="{C0B2C947-2F36-4435-9E23-6C79EEF1B5BC}"/>
                </a:ext>
              </a:extLst>
            </p:cNvPr>
            <p:cNvSpPr txBox="1"/>
            <p:nvPr/>
          </p:nvSpPr>
          <p:spPr>
            <a:xfrm>
              <a:off x="9575273" y="4175198"/>
              <a:ext cx="104221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(Features )</a:t>
              </a:r>
            </a:p>
          </p:txBody>
        </p:sp>
        <p:sp>
          <p:nvSpPr>
            <p:cNvPr id="67" name="TextBox 66">
              <a:extLst>
                <a:ext uri="{FF2B5EF4-FFF2-40B4-BE49-F238E27FC236}">
                  <a16:creationId xmlns:a16="http://schemas.microsoft.com/office/drawing/2014/main" id="{58232E36-87D9-4CC8-A7EF-48DA1E884C90}"/>
                </a:ext>
              </a:extLst>
            </p:cNvPr>
            <p:cNvSpPr txBox="1"/>
            <p:nvPr/>
          </p:nvSpPr>
          <p:spPr>
            <a:xfrm>
              <a:off x="9297482" y="3584948"/>
              <a:ext cx="159779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(Features ,Names)</a:t>
              </a:r>
            </a:p>
          </p:txBody>
        </p:sp>
        <p:sp>
          <p:nvSpPr>
            <p:cNvPr id="68" name="TextBox 67">
              <a:extLst>
                <a:ext uri="{FF2B5EF4-FFF2-40B4-BE49-F238E27FC236}">
                  <a16:creationId xmlns:a16="http://schemas.microsoft.com/office/drawing/2014/main" id="{013732A5-0FD6-48D5-B0AB-13D7D90DEF34}"/>
                </a:ext>
              </a:extLst>
            </p:cNvPr>
            <p:cNvSpPr txBox="1"/>
            <p:nvPr/>
          </p:nvSpPr>
          <p:spPr>
            <a:xfrm>
              <a:off x="9960245" y="5291031"/>
              <a:ext cx="104221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(Names)</a:t>
              </a:r>
            </a:p>
          </p:txBody>
        </p:sp>
      </p:grpSp>
    </p:spTree>
    <p:extLst>
      <p:ext uri="{BB962C8B-B14F-4D97-AF65-F5344CB8AC3E}">
        <p14:creationId xmlns:p14="http://schemas.microsoft.com/office/powerpoint/2010/main" val="71415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40F1-266C-44C6-A14D-2C063D38A241}"/>
              </a:ext>
            </a:extLst>
          </p:cNvPr>
          <p:cNvSpPr>
            <a:spLocks noGrp="1"/>
          </p:cNvSpPr>
          <p:nvPr>
            <p:ph type="title"/>
          </p:nvPr>
        </p:nvSpPr>
        <p:spPr>
          <a:xfrm>
            <a:off x="810000" y="447188"/>
            <a:ext cx="10571998" cy="970450"/>
          </a:xfrm>
        </p:spPr>
        <p:txBody>
          <a:bodyPr>
            <a:normAutofit/>
          </a:bodyPr>
          <a:lstStyle/>
          <a:p>
            <a:r>
              <a:rPr lang="en-US" dirty="0">
                <a:solidFill>
                  <a:schemeClr val="tx1"/>
                </a:solidFill>
              </a:rPr>
              <a:t>Design Process</a:t>
            </a:r>
            <a:endParaRPr lang="en-US" dirty="0">
              <a:solidFill>
                <a:srgbClr val="7030A0"/>
              </a:solidFill>
            </a:endParaRPr>
          </a:p>
        </p:txBody>
      </p:sp>
      <p:sp>
        <p:nvSpPr>
          <p:cNvPr id="24" name="Content Placeholder 23">
            <a:extLst>
              <a:ext uri="{FF2B5EF4-FFF2-40B4-BE49-F238E27FC236}">
                <a16:creationId xmlns:a16="http://schemas.microsoft.com/office/drawing/2014/main" id="{A1D9B51A-B130-4940-91DA-E5ADEA1E045B}"/>
              </a:ext>
            </a:extLst>
          </p:cNvPr>
          <p:cNvSpPr>
            <a:spLocks noGrp="1"/>
          </p:cNvSpPr>
          <p:nvPr>
            <p:ph idx="1"/>
          </p:nvPr>
        </p:nvSpPr>
        <p:spPr>
          <a:xfrm>
            <a:off x="810000" y="2142596"/>
            <a:ext cx="3835583" cy="4268216"/>
          </a:xfrm>
        </p:spPr>
        <p:txBody>
          <a:bodyPr>
            <a:normAutofit/>
          </a:bodyPr>
          <a:lstStyle/>
          <a:p>
            <a:r>
              <a:rPr lang="en-US" b="1" dirty="0"/>
              <a:t>First version</a:t>
            </a:r>
          </a:p>
          <a:p>
            <a:pPr lvl="1"/>
            <a:r>
              <a:rPr lang="en-US" dirty="0"/>
              <a:t>Recognition process with a pre-defined database</a:t>
            </a:r>
            <a:r>
              <a:rPr lang="en-US" b="1" dirty="0"/>
              <a:t> </a:t>
            </a:r>
            <a:endParaRPr lang="en-US" dirty="0"/>
          </a:p>
          <a:p>
            <a:r>
              <a:rPr lang="en-US" b="1" dirty="0"/>
              <a:t>Problem</a:t>
            </a:r>
          </a:p>
          <a:p>
            <a:pPr lvl="1"/>
            <a:r>
              <a:rPr lang="en-US" dirty="0"/>
              <a:t>Docker constrains the usage of GPU (</a:t>
            </a:r>
            <a:r>
              <a:rPr lang="en-US" sz="1800" dirty="0">
                <a:solidFill>
                  <a:schemeClr val="bg2">
                    <a:lumMod val="75000"/>
                    <a:lumOff val="25000"/>
                  </a:schemeClr>
                </a:solidFill>
                <a:hlinkClick r:id="rId3">
                  <a:extLst>
                    <a:ext uri="{A12FA001-AC4F-418D-AE19-62706E023703}">
                      <ahyp:hlinkClr xmlns:ahyp="http://schemas.microsoft.com/office/drawing/2018/hyperlinkcolor" val="tx"/>
                    </a:ext>
                  </a:extLst>
                </a:hlinkClick>
              </a:rPr>
              <a:t>Mac, Windows, </a:t>
            </a:r>
            <a:r>
              <a:rPr lang="en-US" sz="1800" dirty="0">
                <a:hlinkClick r:id="rId3">
                  <a:extLst>
                    <a:ext uri="{A12FA001-AC4F-418D-AE19-62706E023703}">
                      <ahyp:hlinkClr xmlns:ahyp="http://schemas.microsoft.com/office/drawing/2018/hyperlinkcolor" val="tx"/>
                    </a:ext>
                  </a:extLst>
                </a:hlinkClick>
              </a:rPr>
              <a:t>Linux</a:t>
            </a:r>
            <a:r>
              <a:rPr lang="en-US" sz="1800" dirty="0">
                <a:solidFill>
                  <a:schemeClr val="bg2">
                    <a:lumMod val="75000"/>
                    <a:lumOff val="25000"/>
                  </a:schemeClr>
                </a:solidFill>
                <a:hlinkClick r:id="rId3">
                  <a:extLst>
                    <a:ext uri="{A12FA001-AC4F-418D-AE19-62706E023703}">
                      <ahyp:hlinkClr xmlns:ahyp="http://schemas.microsoft.com/office/drawing/2018/hyperlinkcolor" val="tx"/>
                    </a:ext>
                  </a:extLst>
                </a:hlinkClick>
              </a:rPr>
              <a:t>, Arm64</a:t>
            </a:r>
            <a:r>
              <a:rPr lang="en-US" sz="1800" dirty="0"/>
              <a:t>)</a:t>
            </a:r>
          </a:p>
          <a:p>
            <a:r>
              <a:rPr lang="en-US" b="1" dirty="0"/>
              <a:t>To improve</a:t>
            </a:r>
          </a:p>
          <a:p>
            <a:pPr lvl="1"/>
            <a:r>
              <a:rPr lang="en-US" dirty="0"/>
              <a:t>Use a real leaf device, which can validate the communication between it and an edge device</a:t>
            </a:r>
          </a:p>
          <a:p>
            <a:pPr lvl="1"/>
            <a:r>
              <a:rPr lang="en-US" dirty="0"/>
              <a:t>Build a registration process</a:t>
            </a:r>
          </a:p>
        </p:txBody>
      </p:sp>
      <p:pic>
        <p:nvPicPr>
          <p:cNvPr id="26" name="Picture 25">
            <a:extLst>
              <a:ext uri="{FF2B5EF4-FFF2-40B4-BE49-F238E27FC236}">
                <a16:creationId xmlns:a16="http://schemas.microsoft.com/office/drawing/2014/main" id="{B1A42603-FE53-465B-B609-90B672842AB6}"/>
              </a:ext>
            </a:extLst>
          </p:cNvPr>
          <p:cNvPicPr>
            <a:picLocks noChangeAspect="1"/>
          </p:cNvPicPr>
          <p:nvPr/>
        </p:nvPicPr>
        <p:blipFill>
          <a:blip r:embed="rId4"/>
          <a:stretch>
            <a:fillRect/>
          </a:stretch>
        </p:blipFill>
        <p:spPr>
          <a:xfrm>
            <a:off x="4939806" y="2568541"/>
            <a:ext cx="6958968" cy="364966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6325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8305DD-3C57-485A-BB8C-836B692C98ED}"/>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solidFill>
                  <a:schemeClr val="tx1"/>
                </a:solidFill>
              </a:rPr>
              <a:t>Design Process</a:t>
            </a:r>
            <a:endParaRPr lang="en-US" dirty="0">
              <a:solidFill>
                <a:srgbClr val="7030A0"/>
              </a:solidFill>
            </a:endParaRPr>
          </a:p>
        </p:txBody>
      </p:sp>
      <p:sp>
        <p:nvSpPr>
          <p:cNvPr id="4" name="Content Placeholder 3">
            <a:extLst>
              <a:ext uri="{FF2B5EF4-FFF2-40B4-BE49-F238E27FC236}">
                <a16:creationId xmlns:a16="http://schemas.microsoft.com/office/drawing/2014/main" id="{49A64E64-C909-4E2A-B33D-ECDA9A30C1A8}"/>
              </a:ext>
            </a:extLst>
          </p:cNvPr>
          <p:cNvSpPr>
            <a:spLocks noGrp="1"/>
          </p:cNvSpPr>
          <p:nvPr>
            <p:ph sz="half" idx="1"/>
          </p:nvPr>
        </p:nvSpPr>
        <p:spPr>
          <a:xfrm>
            <a:off x="818713" y="1950720"/>
            <a:ext cx="3521793" cy="4907279"/>
          </a:xfrm>
        </p:spPr>
        <p:txBody>
          <a:bodyPr vert="horz" lIns="91440" tIns="45720" rIns="91440" bIns="45720" rtlCol="0" anchor="ctr">
            <a:normAutofit/>
          </a:bodyPr>
          <a:lstStyle/>
          <a:p>
            <a:r>
              <a:rPr lang="en-US" b="1" dirty="0"/>
              <a:t>Second version</a:t>
            </a:r>
          </a:p>
          <a:p>
            <a:pPr lvl="1"/>
            <a:r>
              <a:rPr lang="en-US" dirty="0"/>
              <a:t>My laptop is used as a real leaf device</a:t>
            </a:r>
          </a:p>
          <a:p>
            <a:pPr lvl="1"/>
            <a:r>
              <a:rPr lang="en-US" dirty="0"/>
              <a:t>Registration process is on the edge device</a:t>
            </a:r>
          </a:p>
          <a:p>
            <a:r>
              <a:rPr lang="en-US" b="1" dirty="0"/>
              <a:t>Problem</a:t>
            </a:r>
          </a:p>
          <a:p>
            <a:pPr lvl="1"/>
            <a:r>
              <a:rPr lang="en-US" dirty="0"/>
              <a:t>Communication between leaf device and edge device has m</a:t>
            </a:r>
            <a:r>
              <a:rPr lang="en-US" altLang="zh-CN" dirty="0"/>
              <a:t>essage’s size limitation and latency requirement</a:t>
            </a:r>
          </a:p>
          <a:p>
            <a:r>
              <a:rPr lang="en-US" b="1" dirty="0"/>
              <a:t>To improve</a:t>
            </a:r>
          </a:p>
          <a:p>
            <a:pPr lvl="1"/>
            <a:r>
              <a:rPr lang="en-US" dirty="0"/>
              <a:t>Move the registration process to the Azure Cloud to validate the portability of “edge image”</a:t>
            </a:r>
          </a:p>
        </p:txBody>
      </p:sp>
      <p:pic>
        <p:nvPicPr>
          <p:cNvPr id="7" name="Content Placeholder 6">
            <a:extLst>
              <a:ext uri="{FF2B5EF4-FFF2-40B4-BE49-F238E27FC236}">
                <a16:creationId xmlns:a16="http://schemas.microsoft.com/office/drawing/2014/main" id="{146DA365-66C2-4741-B6D8-55A08949FA6F}"/>
              </a:ext>
            </a:extLst>
          </p:cNvPr>
          <p:cNvPicPr>
            <a:picLocks noGrp="1" noChangeAspect="1"/>
          </p:cNvPicPr>
          <p:nvPr>
            <p:ph sz="half" idx="2"/>
          </p:nvPr>
        </p:nvPicPr>
        <p:blipFill>
          <a:blip r:embed="rId2"/>
          <a:stretch>
            <a:fillRect/>
          </a:stretch>
        </p:blipFill>
        <p:spPr>
          <a:xfrm>
            <a:off x="4430989" y="2979017"/>
            <a:ext cx="7538274" cy="303435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70009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2255</TotalTime>
  <Words>1686</Words>
  <Application>Microsoft Office PowerPoint</Application>
  <PresentationFormat>Widescreen</PresentationFormat>
  <Paragraphs>239</Paragraphs>
  <Slides>21</Slides>
  <Notes>12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等线</vt:lpstr>
      <vt:lpstr>宋体</vt:lpstr>
      <vt:lpstr>Calibri</vt:lpstr>
      <vt:lpstr>Cambria Math</vt:lpstr>
      <vt:lpstr>Century Gothic</vt:lpstr>
      <vt:lpstr>Times New Roman</vt:lpstr>
      <vt:lpstr>Wingdings 2</vt:lpstr>
      <vt:lpstr>Quotable</vt:lpstr>
      <vt:lpstr>Face Recognition based on IoT Edge</vt:lpstr>
      <vt:lpstr>IoT Edge</vt:lpstr>
      <vt:lpstr>Face Recognition</vt:lpstr>
      <vt:lpstr>Face Recognition in Check-in System </vt:lpstr>
      <vt:lpstr>Purposes</vt:lpstr>
      <vt:lpstr>Registration Pipeline</vt:lpstr>
      <vt:lpstr>Recognition Pipeline</vt:lpstr>
      <vt:lpstr>Design Process</vt:lpstr>
      <vt:lpstr>Design Process</vt:lpstr>
      <vt:lpstr>Design Process</vt:lpstr>
      <vt:lpstr>Feedbacks</vt:lpstr>
      <vt:lpstr>Challenge</vt:lpstr>
      <vt:lpstr>Moving Forward</vt:lpstr>
      <vt:lpstr>Q &amp; A</vt:lpstr>
      <vt:lpstr>Reference</vt:lpstr>
      <vt:lpstr>Thank you</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based on IoT Edge</dc:title>
  <dc:creator>Fan Qiu</dc:creator>
  <cp:lastModifiedBy>Fan Qiu</cp:lastModifiedBy>
  <cp:revision>99</cp:revision>
  <cp:lastPrinted>2018-09-11T08:05:34Z</cp:lastPrinted>
  <dcterms:created xsi:type="dcterms:W3CDTF">2018-09-05T05:29:45Z</dcterms:created>
  <dcterms:modified xsi:type="dcterms:W3CDTF">2018-09-30T03:16:44Z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t-faqiu@microsoft.com</vt:lpwstr>
  </property>
  <property fmtid="{D5CDD505-2E9C-101B-9397-08002B2CF9AE}" pid="5" name="MSIP_Label_f42aa342-8706-4288-bd11-ebb85995028c_SetDate">
    <vt:lpwstr>2018-09-05T05:31:44.0346216Z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