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slides/slide13.xml" ContentType="application/vnd.openxmlformats-officedocument.presentationml.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68"/>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ooraj%20R\OneDrive\Desktop\employee_data.csv%20Sneha%20R%20Project.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sooraj%20R\OneDrive\Desktop\employee_data.csv%20Sneha%20R%20Project.xlsx" TargetMode="External"/><Relationship Id="rId2" Type="http://schemas.microsoft.com/office/2011/relationships/chartStyle" Target="style2.xml"/><Relationship Id="rId3" Type="http://schemas.microsoft.com/office/2011/relationships/chartColorStyle" Target="colors2.xml"/></Relationships>
</file>

<file path=ppt/charts/_rels/chart3.xml.rels><?xml version="1.0" encoding="UTF-8" standalone="yes"?>
<Relationships xmlns="http://schemas.openxmlformats.org/package/2006/relationships"><Relationship Id="rId1" Type="http://schemas.openxmlformats.org/officeDocument/2006/relationships/oleObject" Target="file:///C:\Users\sooraj%20R\OneDrive\Desktop\employee_data.csv%20Sneha%20R%20Project.xlsx" TargetMode="External"/><Relationship Id="rId2" Type="http://schemas.microsoft.com/office/2011/relationships/chartStyle" Target="style3.xml"/><Relationship Id="rId3" Type="http://schemas.microsoft.com/office/2011/relationships/chartColorStyle" Target="colors3.xml"/></Relationships>
</file>

<file path=ppt/charts/_rels/chart4.xml.rels><?xml version="1.0" encoding="UTF-8" standalone="yes"?>
<Relationships xmlns="http://schemas.openxmlformats.org/package/2006/relationships"><Relationship Id="rId1" Type="http://schemas.openxmlformats.org/officeDocument/2006/relationships/oleObject" Target="file:///C:\Users\sooraj%20R\OneDrive\Desktop\employee_data.csv%20Sneha%20R%20Project.xlsx" TargetMode="External"/><Relationship Id="rId2" Type="http://schemas.microsoft.com/office/2011/relationships/chartStyle" Target="style4.xml"/><Relationship Id="rId3" Type="http://schemas.microsoft.com/office/2011/relationships/chartColorStyle" Target="colors4.xml"/></Relationships>
</file>

<file path=ppt/charts/_rels/chart5.xml.rels><?xml version="1.0" encoding="UTF-8" standalone="yes"?>
<Relationships xmlns="http://schemas.openxmlformats.org/package/2006/relationships"><Relationship Id="rId1" Type="http://schemas.openxmlformats.org/officeDocument/2006/relationships/oleObject" Target="file:///C:\Users\sooraj%20R\OneDrive\Desktop\employee_data.csv%20Sneha%20R%20Project.xlsx" TargetMode="External"/><Relationship Id="rId2" Type="http://schemas.microsoft.com/office/2011/relationships/chartStyle" Target="style5.xml"/><Relationship Id="rId3" Type="http://schemas.microsoft.com/office/2011/relationships/chartColorStyle" Target="colors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 Sneha R Project.xlsx]Sheet1!PivotTable1</c:name>
    <c:fmtId val="-1"/>
  </c:pivotSource>
  <c:chart>
    <c:title>
      <c:tx>
        <c:rich>
          <a:bodyPr rot="0" spcFirstLastPara="0" vertOverflow="ellipsis" vert="horz" wrap="square" anchor="ctr" anchorCtr="1"/>
          <a:lstStyle/>
          <a:p>
            <a:pPr defTabSz="914400">
              <a:defRPr lang="en-US" sz="960" b="1" i="0" u="none" strike="noStrike" kern="1200" baseline="0">
                <a:solidFill>
                  <a:schemeClr val="tx1">
                    <a:lumMod val="75000"/>
                    <a:lumOff val="25000"/>
                  </a:schemeClr>
                </a:solidFill>
                <a:latin typeface="+mn-lt"/>
                <a:ea typeface="+mn-ea"/>
                <a:cs typeface="+mn-cs"/>
              </a:defRPr>
            </a:pPr>
            <a:r>
              <a:rPr sz="960" b="1"/>
              <a:t>Employee Performance Analysis</a:t>
            </a:r>
            <a:endParaRPr sz="960" b="1"/>
          </a:p>
        </c:rich>
      </c:tx>
      <c:layout>
        <c:manualLayout>
          <c:xMode val="edge"/>
          <c:yMode val="edge"/>
          <c:x val="0.398558475830015"/>
          <c:y val="0.0703757325719597"/>
        </c:manualLayout>
      </c:layout>
      <c:overlay val="0"/>
      <c:spPr>
        <a:solidFill>
          <a:schemeClr val="accent1">
            <a:lumMod val="20000"/>
            <a:lumOff val="80000"/>
          </a:schemeClr>
        </a:solidFill>
        <a:ln>
          <a:noFill/>
        </a:ln>
        <a:effectLst/>
      </c:spPr>
    </c:title>
    <c:autoTitleDeleted val="0"/>
    <c:plotArea>
      <c:layout>
        <c:manualLayout>
          <c:layoutTarget val="inner"/>
          <c:xMode val="edge"/>
          <c:yMode val="edge"/>
          <c:x val="0.0789344879518072"/>
          <c:y val="0.212252475247525"/>
          <c:w val="0.729423945783133"/>
          <c:h val="0.589810231023102"/>
        </c:manualLayout>
      </c:layout>
      <c:barChart>
        <c:barDir val="col"/>
        <c:grouping val="clustered"/>
        <c:varyColors val="0"/>
        <c:ser>
          <c:idx val="0"/>
          <c:order val="0"/>
          <c:tx>
            <c:strRef>
              <c:f>'[employee_data.csv Sneha R Project.xlsx]Sheet1'!$B$3:$B$4</c:f>
              <c:strCache>
                <c:ptCount val="1"/>
                <c:pt idx="0">
                  <c:v>HIGH</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cat>
            <c:strRef>
              <c:f>'[employee_data.csv Sneha R Project.xlsx]Sheet1'!$A$5:$A$15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Sneha R Project.xlsx]Sheet1'!$B$5:$B$15</c:f>
              <c:numCache>
                <c:formatCode>General</c:formatCode>
                <c:ptCount val="10"/>
                <c:pt idx="0">
                  <c:v>8.0</c:v>
                </c:pt>
                <c:pt idx="1">
                  <c:v>11.0</c:v>
                </c:pt>
                <c:pt idx="2">
                  <c:v>6.0</c:v>
                </c:pt>
                <c:pt idx="3">
                  <c:v>7.0</c:v>
                </c:pt>
                <c:pt idx="4">
                  <c:v>12.0</c:v>
                </c:pt>
                <c:pt idx="5">
                  <c:v>15.0</c:v>
                </c:pt>
                <c:pt idx="6">
                  <c:v>12.0</c:v>
                </c:pt>
                <c:pt idx="7">
                  <c:v>7.0</c:v>
                </c:pt>
                <c:pt idx="8">
                  <c:v>11.0</c:v>
                </c:pt>
                <c:pt idx="9">
                  <c:v>14.0</c:v>
                </c:pt>
              </c:numCache>
            </c:numRef>
          </c:val>
        </c:ser>
        <c:ser>
          <c:idx val="1"/>
          <c:order val="1"/>
          <c:tx>
            <c:strRef>
              <c:f>'[employee_data.csv Sneha R Project.xlsx]Sheet1'!$C$3:$C$4</c:f>
              <c:strCache>
                <c:ptCount val="1"/>
                <c:pt idx="0">
                  <c:v>LOW</c:v>
                </c:pt>
              </c:strCache>
            </c:strRef>
          </c:tx>
          <c:spPr>
            <a:solidFill>
              <a:schemeClr val="accent2"/>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'[employee_data.csv Sneha R Project.xlsx]Sheet1'!$A$5:$A$15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Sneha R Project.xlsx]Sheet1'!$C$5:$C$15</c:f>
              <c:numCache>
                <c:formatCode>General</c:formatCode>
                <c:ptCount val="10"/>
                <c:pt idx="0">
                  <c:v>17.0</c:v>
                </c:pt>
                <c:pt idx="1">
                  <c:v>27.0</c:v>
                </c:pt>
                <c:pt idx="2">
                  <c:v>20.0</c:v>
                </c:pt>
                <c:pt idx="3">
                  <c:v>23.0</c:v>
                </c:pt>
                <c:pt idx="4">
                  <c:v>23.0</c:v>
                </c:pt>
                <c:pt idx="5">
                  <c:v>17.0</c:v>
                </c:pt>
                <c:pt idx="6">
                  <c:v>22.0</c:v>
                </c:pt>
                <c:pt idx="7">
                  <c:v>18.0</c:v>
                </c:pt>
                <c:pt idx="8">
                  <c:v>21.0</c:v>
                </c:pt>
                <c:pt idx="9">
                  <c:v>16.0</c:v>
                </c:pt>
              </c:numCache>
            </c:numRef>
          </c:val>
        </c:ser>
        <c:ser>
          <c:idx val="2"/>
          <c:order val="2"/>
          <c:tx>
            <c:strRef>
              <c:f>'[employee_data.csv Sneha R Project.xlsx]Sheet1'!$D$3:$D$4</c:f>
              <c:strCache>
                <c:ptCount val="1"/>
                <c:pt idx="0">
                  <c:v>MEDIUM</c:v>
                </c:pt>
              </c:strCache>
            </c:strRef>
          </c:tx>
          <c:spPr>
            <a:solidFill>
              <a:schemeClr val="accent3"/>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exp"/>
            <c:dispRSqr val="0"/>
            <c:dispEq val="0"/>
          </c:trendline>
          <c:cat>
            <c:strRef>
              <c:f>'[employee_data.csv Sneha R Project.xlsx]Sheet1'!$A$5:$A$15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Sneha R Project.xlsx]Sheet1'!$D$5:$D$15</c:f>
              <c:numCache>
                <c:formatCode>General</c:formatCode>
                <c:ptCount val="10"/>
                <c:pt idx="0">
                  <c:v>32.0</c:v>
                </c:pt>
                <c:pt idx="1">
                  <c:v>20.0</c:v>
                </c:pt>
                <c:pt idx="2">
                  <c:v>26.0</c:v>
                </c:pt>
                <c:pt idx="3">
                  <c:v>40.0</c:v>
                </c:pt>
                <c:pt idx="4">
                  <c:v>32.0</c:v>
                </c:pt>
                <c:pt idx="5">
                  <c:v>26.0</c:v>
                </c:pt>
                <c:pt idx="6">
                  <c:v>27.0</c:v>
                </c:pt>
                <c:pt idx="7">
                  <c:v>33.0</c:v>
                </c:pt>
                <c:pt idx="8">
                  <c:v>33.0</c:v>
                </c:pt>
                <c:pt idx="9">
                  <c:v>32.0</c:v>
                </c:pt>
              </c:numCache>
            </c:numRef>
          </c:val>
        </c:ser>
        <c:ser>
          <c:idx val="3"/>
          <c:order val="3"/>
          <c:tx>
            <c:strRef>
              <c:f>'[employee_data.csv Sneha R Project.xlsx]Sheet1'!$E$3:$E$4</c:f>
              <c:strCache>
                <c:ptCount val="1"/>
                <c:pt idx="0">
                  <c:v>VERY HIGH</c:v>
                </c:pt>
              </c:strCache>
            </c:strRef>
          </c:tx>
          <c:spPr>
            <a:solidFill>
              <a:schemeClr val="accent4"/>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'[employee_data.csv Sneha R Project.xlsx]Sheet1'!$A$5:$A$15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Sneha R Project.xlsx]Sheet1'!$E$5:$E$15</c:f>
              <c:numCache>
                <c:formatCode>General</c:formatCode>
                <c:ptCount val="10"/>
                <c:pt idx="0">
                  <c:v>5.0</c:v>
                </c:pt>
                <c:pt idx="1">
                  <c:v>6.0</c:v>
                </c:pt>
                <c:pt idx="2">
                  <c:v>6.0</c:v>
                </c:pt>
                <c:pt idx="3">
                  <c:v>5.0</c:v>
                </c:pt>
                <c:pt idx="4">
                  <c:v>8.0</c:v>
                </c:pt>
                <c:pt idx="5">
                  <c:v>5.0</c:v>
                </c:pt>
                <c:pt idx="6">
                  <c:v>10.0</c:v>
                </c:pt>
                <c:pt idx="7">
                  <c:v>5.0</c:v>
                </c:pt>
                <c:pt idx="8">
                  <c:v>4.0</c:v>
                </c:pt>
                <c:pt idx="9">
                  <c:v>6.0</c:v>
                </c:pt>
              </c:numCache>
            </c:numRef>
          </c:val>
        </c:ser>
        <c:dLbls>
          <c:showLegendKey val="0"/>
          <c:showVal val="1"/>
          <c:showCatName val="0"/>
          <c:showSerName val="0"/>
          <c:showPercent val="0"/>
          <c:showBubbleSize val="0"/>
        </c:dLbls>
        <c:gapWidth val="246"/>
        <c:overlap val="-28"/>
        <c:axId val="800850120"/>
        <c:axId val="907624391"/>
      </c:barChart>
      <c:catAx>
        <c:axId val="800850120"/>
        <c:scaling>
          <c:orientation val="minMax"/>
        </c:scaling>
        <c:delete val="0"/>
        <c:axPos val="b"/>
        <c:title>
          <c:tx>
            <c:rich>
              <a:bodyPr rot="0" spcFirstLastPara="0" vertOverflow="ellipsis" vert="horz" wrap="square" anchor="ctr" anchorCtr="1"/>
              <a:lstStyle/>
              <a:p>
                <a:pPr defTabSz="914400">
                  <a:defRPr lang="en-US" sz="800" b="1" i="0" u="none" strike="noStrike" kern="1200" baseline="0">
                    <a:solidFill>
                      <a:schemeClr val="tx1">
                        <a:lumMod val="65000"/>
                        <a:lumOff val="35000"/>
                      </a:schemeClr>
                    </a:solidFill>
                    <a:latin typeface="+mn-lt"/>
                    <a:ea typeface="+mn-ea"/>
                    <a:cs typeface="+mn-cs"/>
                  </a:defRPr>
                </a:pPr>
                <a:r>
                  <a:rPr sz="800" b="1"/>
                  <a:t>Business units</a:t>
                </a:r>
                <a:endParaRPr sz="800" b="1"/>
              </a:p>
            </c:rich>
          </c:tx>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p>
        </c:txPr>
        <c:crossAx val="907624391"/>
        <c:crosses val="autoZero"/>
        <c:auto val="1"/>
        <c:lblAlgn val="ctr"/>
        <c:lblOffset val="100"/>
        <c:noMultiLvlLbl val="0"/>
      </c:catAx>
      <c:valAx>
        <c:axId val="907624391"/>
        <c:scaling>
          <c:orientation val="minMax"/>
        </c:scaling>
        <c:delete val="0"/>
        <c:axPos val="l"/>
        <c:majorGridlines>
          <c:spPr>
            <a:ln w="9525" cap="flat" cmpd="sng" algn="ctr">
              <a:solidFill>
                <a:schemeClr val="lt1">
                  <a:lumMod val="90200"/>
                </a:schemeClr>
              </a:solidFill>
              <a:round/>
            </a:ln>
            <a:effectLst/>
          </c:spPr>
        </c:majorGridlines>
        <c:title>
          <c:tx>
            <c:rich>
              <a:bodyPr rot="-5400000" spcFirstLastPara="0" vertOverflow="ellipsis" vert="horz" wrap="square" anchor="ctr" anchorCtr="1"/>
              <a:lstStyle/>
              <a:p>
                <a:pPr defTabSz="914400">
                  <a:defRPr lang="en-US" sz="800" b="1" i="0" u="none" strike="noStrike" kern="1200" baseline="0">
                    <a:solidFill>
                      <a:schemeClr val="tx1">
                        <a:lumMod val="65000"/>
                        <a:lumOff val="35000"/>
                      </a:schemeClr>
                    </a:solidFill>
                    <a:latin typeface="+mn-lt"/>
                    <a:ea typeface="+mn-ea"/>
                    <a:cs typeface="+mn-cs"/>
                  </a:defRPr>
                </a:pPr>
                <a:r>
                  <a:rPr sz="800" b="1"/>
                  <a:t>Numbers of employee</a:t>
                </a:r>
                <a:endParaRPr sz="800" b="1"/>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p>
        </c:txPr>
        <c:crossAx val="800850120"/>
        <c:crosses val="autoZero"/>
        <c:crossBetween val="between"/>
      </c:valAx>
      <c:spPr>
        <a:noFill/>
        <a:ln>
          <a:noFill/>
        </a:ln>
        <a:effectLst/>
      </c:spPr>
    </c:plotArea>
    <c:legend>
      <c:legendPos val="r"/>
      <c:legendEntry>
        <c:idx val="0"/>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p>
        </c:txPr>
      </c:legendEntry>
      <c:legendEntry>
        <c:idx val="1"/>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p>
        </c:txPr>
      </c:legendEntry>
      <c:legendEntry>
        <c:idx val="2"/>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p>
        </c:txPr>
      </c:legendEntry>
      <c:legendEntry>
        <c:idx val="3"/>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p>
        </c:txPr>
      </c:legendEntry>
      <c:legendEntry>
        <c:idx val="4"/>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p>
        </c:txPr>
      </c:legendEntry>
      <c:legendEntry>
        <c:idx val="5"/>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p>
        </c:txPr>
      </c:legendEntry>
      <c:layout>
        <c:manualLayout>
          <c:xMode val="edge"/>
          <c:yMode val="edge"/>
          <c:x val="0.812876506024096"/>
          <c:y val="0.219884488448845"/>
          <c:w val="0.182605421686747"/>
          <c:h val="0.250412541254125"/>
        </c:manualLayout>
      </c:layout>
      <c:overlay val="0"/>
      <c:spPr>
        <a:noFill/>
        <a:ln>
          <a:noFill/>
        </a:ln>
        <a:effectLst/>
      </c:spPr>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ysClr val="window" lastClr="FFFFFF"/>
    </a:solidFill>
    <a:ln w="9525" cap="flat" cmpd="sng" algn="ctr">
      <a:solidFill>
        <a:schemeClr val="tx1">
          <a:lumMod val="15000"/>
          <a:lumOff val="85000"/>
        </a:schemeClr>
      </a:solidFill>
      <a:round/>
    </a:ln>
    <a:effectLst/>
  </c:spPr>
  <c:txPr>
    <a:bodyPr/>
    <a:lstStyle/>
    <a:p>
      <a:pPr>
        <a:defRPr lang="en-US" sz="800" b="1"/>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manualLayout>
          <c:layoutTarget val="inner"/>
          <c:xMode val="edge"/>
          <c:yMode val="edge"/>
          <c:x val="0.133684210526316"/>
          <c:y val="0.171296296296296"/>
          <c:w val="0.734210526315789"/>
          <c:h val="0.666666666666667"/>
        </c:manualLayout>
      </c:layout>
      <c:pie3DChart>
        <c:varyColors val="1"/>
        <c:ser>
          <c:idx val="0"/>
          <c:order val="0"/>
          <c:tx>
            <c:strRef>
              <c:f>'[employee_data.csv Sneha R Project.xlsx]Sheet2'!$B$39</c:f>
              <c:strCache>
                <c:ptCount val="1"/>
                <c:pt idx="0">
                  <c:v>VERY HIGH</c:v>
                </c:pt>
              </c:strCache>
            </c:strRef>
          </c:tx>
          <c:spPr>
            <a:scene3d>
              <a:camera prst="orthographicFront"/>
              <a:lightRig dir="t" rig="threePt"/>
            </a:scene3d>
            <a:sp3d contourW="9525"/>
          </c:spPr>
          <c:explosion val="0"/>
          <c:dPt>
            <c:idx val="0"/>
            <c:bubble3D val="0"/>
            <c:spPr>
              <a:solidFill>
                <a:schemeClr val="accent1"/>
              </a:solidFill>
              <a:ln>
                <a:solidFill>
                  <a:schemeClr val="bg1"/>
                </a:solidFill>
              </a:ln>
              <a:effectLst/>
              <a:scene3d>
                <a:camera prst="orthographicFront"/>
                <a:lightRig dir="t" rig="threePt"/>
              </a:scene3d>
              <a:sp3d contourW="9525"/>
            </c:spPr>
          </c:dPt>
          <c:dPt>
            <c:idx val="1"/>
            <c:bubble3D val="0"/>
            <c:spPr>
              <a:solidFill>
                <a:schemeClr val="accent2"/>
              </a:solidFill>
              <a:ln>
                <a:solidFill>
                  <a:schemeClr val="bg1"/>
                </a:solidFill>
              </a:ln>
              <a:effectLst/>
              <a:scene3d>
                <a:camera prst="orthographicFront"/>
                <a:lightRig dir="t" rig="threePt"/>
              </a:scene3d>
              <a:sp3d contourW="9525"/>
            </c:spPr>
          </c:dPt>
          <c:dPt>
            <c:idx val="2"/>
            <c:bubble3D val="0"/>
            <c:spPr>
              <a:solidFill>
                <a:schemeClr val="accent3"/>
              </a:solidFill>
              <a:ln>
                <a:solidFill>
                  <a:schemeClr val="bg1"/>
                </a:solidFill>
              </a:ln>
              <a:effectLst/>
              <a:scene3d>
                <a:camera prst="orthographicFront"/>
                <a:lightRig dir="t" rig="threePt"/>
              </a:scene3d>
              <a:sp3d contourW="9525"/>
            </c:spPr>
          </c:dPt>
          <c:dPt>
            <c:idx val="3"/>
            <c:bubble3D val="0"/>
            <c:spPr>
              <a:solidFill>
                <a:schemeClr val="accent4"/>
              </a:solidFill>
              <a:ln>
                <a:solidFill>
                  <a:schemeClr val="bg1"/>
                </a:solidFill>
              </a:ln>
              <a:effectLst/>
              <a:scene3d>
                <a:camera prst="orthographicFront"/>
                <a:lightRig dir="t" rig="threePt"/>
              </a:scene3d>
              <a:sp3d contourW="9525"/>
            </c:spPr>
          </c:dPt>
          <c:dPt>
            <c:idx val="4"/>
            <c:bubble3D val="0"/>
            <c:spPr>
              <a:solidFill>
                <a:schemeClr val="accent5"/>
              </a:solidFill>
              <a:ln>
                <a:solidFill>
                  <a:schemeClr val="bg1"/>
                </a:solidFill>
              </a:ln>
              <a:effectLst/>
              <a:scene3d>
                <a:camera prst="orthographicFront"/>
                <a:lightRig dir="t" rig="threePt"/>
              </a:scene3d>
              <a:sp3d contourW="9525"/>
            </c:spPr>
          </c:dPt>
          <c:dPt>
            <c:idx val="5"/>
            <c:bubble3D val="0"/>
            <c:spPr>
              <a:solidFill>
                <a:schemeClr val="accent6"/>
              </a:solidFill>
              <a:ln>
                <a:solidFill>
                  <a:schemeClr val="bg1"/>
                </a:solidFill>
              </a:ln>
              <a:effectLst/>
              <a:scene3d>
                <a:camera prst="orthographicFront"/>
                <a:lightRig dir="t" rig="threePt"/>
              </a:scene3d>
              <a:sp3d contourW="9525"/>
            </c:spPr>
          </c:dPt>
          <c:dPt>
            <c:idx val="6"/>
            <c:bubble3D val="0"/>
            <c:spPr>
              <a:solidFill>
                <a:schemeClr val="accent1">
                  <a:lumMod val="60000"/>
                </a:schemeClr>
              </a:solidFill>
              <a:ln>
                <a:solidFill>
                  <a:schemeClr val="bg1"/>
                </a:solidFill>
              </a:ln>
              <a:effectLst/>
              <a:scene3d>
                <a:camera prst="orthographicFront"/>
                <a:lightRig dir="t" rig="threePt"/>
              </a:scene3d>
              <a:sp3d contourW="9525"/>
            </c:spPr>
          </c:dPt>
          <c:dPt>
            <c:idx val="7"/>
            <c:bubble3D val="0"/>
            <c:spPr>
              <a:solidFill>
                <a:schemeClr val="accent2">
                  <a:lumMod val="60000"/>
                </a:schemeClr>
              </a:solidFill>
              <a:ln>
                <a:solidFill>
                  <a:schemeClr val="bg1"/>
                </a:solidFill>
              </a:ln>
              <a:effectLst/>
              <a:scene3d>
                <a:camera prst="orthographicFront"/>
                <a:lightRig dir="t" rig="threePt"/>
              </a:scene3d>
              <a:sp3d contourW="9525"/>
            </c:spPr>
          </c:dPt>
          <c:dPt>
            <c:idx val="8"/>
            <c:bubble3D val="0"/>
            <c:spPr>
              <a:solidFill>
                <a:schemeClr val="accent3">
                  <a:lumMod val="60000"/>
                </a:schemeClr>
              </a:solidFill>
              <a:ln>
                <a:solidFill>
                  <a:schemeClr val="bg1"/>
                </a:solidFill>
              </a:ln>
              <a:effectLst/>
              <a:scene3d>
                <a:camera prst="orthographicFront"/>
                <a:lightRig dir="t" rig="threePt"/>
              </a:scene3d>
              <a:sp3d contourW="9525"/>
            </c:spPr>
          </c:dPt>
          <c:dPt>
            <c:idx val="9"/>
            <c:bubble3D val="0"/>
            <c:spPr>
              <a:solidFill>
                <a:schemeClr val="accent4">
                  <a:lumMod val="60000"/>
                </a:schemeClr>
              </a:solidFill>
              <a:ln>
                <a:solidFill>
                  <a:schemeClr val="bg1"/>
                </a:solidFill>
              </a:ln>
              <a:effectLst/>
              <a:scene3d>
                <a:camera prst="orthographicFront"/>
                <a:lightRig dir="t" rig="threePt"/>
              </a:scene3d>
              <a:sp3d contourW="9525"/>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'[employee_data.csv Sneha R Project.xlsx]Sheet2'!$A$40:$A$49</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Sneha R Project.xlsx]Sheet2'!$B$40:$B$49</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1"/>
          <c:showCatName val="0"/>
          <c:showSerName val="0"/>
          <c:showPercent val="0"/>
          <c:showBubbleSize val="0"/>
        </c:dLbls>
      </c:pie3DChart>
      <c:spPr>
        <a:noFill/>
        <a:ln>
          <a:noFill/>
        </a:ln>
        <a:effectLst/>
      </c:spPr>
    </c:plotArea>
    <c:legend>
      <c:legendPos val="t"/>
      <c:layout>
        <c:manualLayout>
          <c:xMode val="edge"/>
          <c:yMode val="edge"/>
          <c:x val="0.89"/>
          <c:y val="0.152777777777778"/>
          <c:w val="0.106052631578947"/>
          <c:h val="0.752777777777778"/>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 Sneha R Project.xlsx]Sheet1!PivotTable1</c:name>
    <c:fmtId val="-1"/>
  </c:pivotSource>
  <c:chart>
    <c:title>
      <c:layout>
        <c:manualLayout>
          <c:xMode val="edge"/>
          <c:yMode val="edge"/>
          <c:x val="0.446381578947368"/>
          <c:y val="0.0472222202354007"/>
        </c:manualLayout>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manualLayout>
          <c:layoutTarget val="inner"/>
          <c:xMode val="edge"/>
          <c:yMode val="edge"/>
          <c:x val="0.0384210526315789"/>
          <c:y val="0.197222222222222"/>
          <c:w val="0.771052631578947"/>
          <c:h val="0.658333333333333"/>
        </c:manualLayout>
      </c:layout>
      <c:pie3DChart>
        <c:varyColors val="1"/>
        <c:ser>
          <c:idx val="0"/>
          <c:order val="0"/>
          <c:tx>
            <c:strRef>
              <c:f>'[employee_data.csv Sneha R Project.xlsx]Sheet1'!$B$3:$B$4</c:f>
              <c:strCache>
                <c:ptCount val="1"/>
                <c:pt idx="0">
                  <c:v>HIGH</c:v>
                </c:pt>
              </c:strCache>
            </c:strRef>
          </c:tx>
          <c:spPr>
            <a:scene3d>
              <a:camera prst="orthographicFront"/>
              <a:lightRig dir="t" rig="threePt"/>
            </a:scene3d>
            <a:sp3d contourW="9525"/>
          </c:spPr>
          <c:explosion val="0"/>
          <c:dPt>
            <c:idx val="0"/>
            <c:bubble3D val="0"/>
            <c:spPr>
              <a:solidFill>
                <a:schemeClr val="accent1"/>
              </a:solidFill>
              <a:ln>
                <a:solidFill>
                  <a:schemeClr val="bg1"/>
                </a:solidFill>
              </a:ln>
              <a:effectLst/>
              <a:scene3d>
                <a:camera prst="orthographicFront"/>
                <a:lightRig dir="t" rig="threePt"/>
              </a:scene3d>
              <a:sp3d contourW="9525"/>
            </c:spPr>
          </c:dPt>
          <c:dPt>
            <c:idx val="1"/>
            <c:bubble3D val="0"/>
            <c:spPr>
              <a:solidFill>
                <a:schemeClr val="accent2"/>
              </a:solidFill>
              <a:ln>
                <a:solidFill>
                  <a:schemeClr val="bg1"/>
                </a:solidFill>
              </a:ln>
              <a:effectLst/>
              <a:scene3d>
                <a:camera prst="orthographicFront"/>
                <a:lightRig dir="t" rig="threePt"/>
              </a:scene3d>
              <a:sp3d contourW="9525"/>
            </c:spPr>
          </c:dPt>
          <c:dPt>
            <c:idx val="2"/>
            <c:bubble3D val="0"/>
            <c:spPr>
              <a:solidFill>
                <a:schemeClr val="accent3"/>
              </a:solidFill>
              <a:ln>
                <a:solidFill>
                  <a:schemeClr val="bg1"/>
                </a:solidFill>
              </a:ln>
              <a:effectLst/>
              <a:scene3d>
                <a:camera prst="orthographicFront"/>
                <a:lightRig dir="t" rig="threePt"/>
              </a:scene3d>
              <a:sp3d contourW="9525"/>
            </c:spPr>
          </c:dPt>
          <c:dPt>
            <c:idx val="3"/>
            <c:bubble3D val="0"/>
            <c:spPr>
              <a:solidFill>
                <a:schemeClr val="accent4"/>
              </a:solidFill>
              <a:ln>
                <a:solidFill>
                  <a:schemeClr val="bg1"/>
                </a:solidFill>
              </a:ln>
              <a:effectLst/>
              <a:scene3d>
                <a:camera prst="orthographicFront"/>
                <a:lightRig dir="t" rig="threePt"/>
              </a:scene3d>
              <a:sp3d contourW="9525"/>
            </c:spPr>
          </c:dPt>
          <c:dPt>
            <c:idx val="4"/>
            <c:bubble3D val="0"/>
            <c:spPr>
              <a:solidFill>
                <a:schemeClr val="accent5"/>
              </a:solidFill>
              <a:ln>
                <a:solidFill>
                  <a:schemeClr val="bg1"/>
                </a:solidFill>
              </a:ln>
              <a:effectLst/>
              <a:scene3d>
                <a:camera prst="orthographicFront"/>
                <a:lightRig dir="t" rig="threePt"/>
              </a:scene3d>
              <a:sp3d contourW="9525"/>
            </c:spPr>
          </c:dPt>
          <c:dPt>
            <c:idx val="5"/>
            <c:bubble3D val="0"/>
            <c:spPr>
              <a:solidFill>
                <a:schemeClr val="accent6"/>
              </a:solidFill>
              <a:ln>
                <a:solidFill>
                  <a:schemeClr val="bg1"/>
                </a:solidFill>
              </a:ln>
              <a:effectLst/>
              <a:scene3d>
                <a:camera prst="orthographicFront"/>
                <a:lightRig dir="t" rig="threePt"/>
              </a:scene3d>
              <a:sp3d contourW="9525"/>
            </c:spPr>
          </c:dPt>
          <c:dPt>
            <c:idx val="6"/>
            <c:bubble3D val="0"/>
            <c:spPr>
              <a:solidFill>
                <a:schemeClr val="accent1">
                  <a:lumMod val="60000"/>
                </a:schemeClr>
              </a:solidFill>
              <a:ln>
                <a:solidFill>
                  <a:schemeClr val="bg1"/>
                </a:solidFill>
              </a:ln>
              <a:effectLst/>
              <a:scene3d>
                <a:camera prst="orthographicFront"/>
                <a:lightRig dir="t" rig="threePt"/>
              </a:scene3d>
              <a:sp3d contourW="9525"/>
            </c:spPr>
          </c:dPt>
          <c:dPt>
            <c:idx val="7"/>
            <c:bubble3D val="0"/>
            <c:spPr>
              <a:solidFill>
                <a:schemeClr val="accent2">
                  <a:lumMod val="60000"/>
                </a:schemeClr>
              </a:solidFill>
              <a:ln>
                <a:solidFill>
                  <a:schemeClr val="bg1"/>
                </a:solidFill>
              </a:ln>
              <a:effectLst/>
              <a:scene3d>
                <a:camera prst="orthographicFront"/>
                <a:lightRig dir="t" rig="threePt"/>
              </a:scene3d>
              <a:sp3d contourW="9525"/>
            </c:spPr>
          </c:dPt>
          <c:dPt>
            <c:idx val="8"/>
            <c:bubble3D val="0"/>
            <c:spPr>
              <a:solidFill>
                <a:schemeClr val="accent3">
                  <a:lumMod val="60000"/>
                </a:schemeClr>
              </a:solidFill>
              <a:ln>
                <a:solidFill>
                  <a:schemeClr val="bg1"/>
                </a:solidFill>
              </a:ln>
              <a:effectLst/>
              <a:scene3d>
                <a:camera prst="orthographicFront"/>
                <a:lightRig dir="t" rig="threePt"/>
              </a:scene3d>
              <a:sp3d contourW="9525"/>
            </c:spPr>
          </c:dPt>
          <c:dPt>
            <c:idx val="9"/>
            <c:bubble3D val="0"/>
            <c:spPr>
              <a:solidFill>
                <a:schemeClr val="accent4">
                  <a:lumMod val="60000"/>
                </a:schemeClr>
              </a:solidFill>
              <a:ln>
                <a:solidFill>
                  <a:schemeClr val="bg1"/>
                </a:solidFill>
              </a:ln>
              <a:effectLst/>
              <a:scene3d>
                <a:camera prst="orthographicFront"/>
                <a:lightRig dir="t" rig="threePt"/>
              </a:scene3d>
              <a:sp3d contourW="9525"/>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'[employee_data.csv Sneha R Project.xlsx]Sheet1'!$A$5:$A$15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Sneha R Project.xlsx]Sheet1'!$B$5:$B$15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'[employee_data.csv Sneha R Project.xlsx]Sheet1'!$C$3:$C$4</c:f>
              <c:strCache>
                <c:ptCount val="1"/>
                <c:pt idx="0">
                  <c:v>LOW</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'[employee_data.csv Sneha R Project.xlsx]Sheet1'!$A$5:$A$15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Sneha R Project.xlsx]Sheet1'!$C$5:$C$15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'[employee_data.csv Sneha R Project.xlsx]Sheet1'!$D$3:$D$4</c:f>
              <c:strCache>
                <c:ptCount val="1"/>
                <c:pt idx="0">
                  <c:v>MEDIUM</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'[employee_data.csv Sneha R Project.xlsx]Sheet1'!$A$5:$A$15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Sneha R Project.xlsx]Sheet1'!$D$5:$D$15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'[employee_data.csv Sneha R Project.xlsx]Sheet1'!$E$3:$E$4</c:f>
              <c:strCache>
                <c:ptCount val="1"/>
                <c:pt idx="0">
                  <c:v>VERY HIGH</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'[employee_data.csv Sneha R Project.xlsx]Sheet1'!$A$5:$A$15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Sneha R Project.xlsx]Sheet1'!$E$5:$E$15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1"/>
          <c:showCatName val="0"/>
          <c:showSerName val="0"/>
          <c:showPercent val="0"/>
          <c:showBubbleSize val="0"/>
        </c:dLbls>
      </c:pie3DChart>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manualLayout>
          <c:layoutTarget val="inner"/>
          <c:xMode val="edge"/>
          <c:yMode val="edge"/>
          <c:x val="0.152631578947368"/>
          <c:y val="0.193518518518519"/>
          <c:w val="0.693157894736842"/>
          <c:h val="0.666666666666667"/>
        </c:manualLayout>
      </c:layout>
      <c:pie3DChart>
        <c:varyColors val="1"/>
        <c:ser>
          <c:idx val="0"/>
          <c:order val="0"/>
          <c:tx>
            <c:strRef>
              <c:f>'[employee_data.csv Sneha R Project.xlsx]Sheet2'!$B$22</c:f>
              <c:strCache>
                <c:ptCount val="1"/>
                <c:pt idx="0">
                  <c:v>MEDIUM</c:v>
                </c:pt>
              </c:strCache>
            </c:strRef>
          </c:tx>
          <c:spPr>
            <a:scene3d>
              <a:camera prst="orthographicFront"/>
              <a:lightRig dir="t" rig="threePt"/>
            </a:scene3d>
            <a:sp3d contourW="9525"/>
          </c:spPr>
          <c:explosion val="0"/>
          <c:dPt>
            <c:idx val="0"/>
            <c:bubble3D val="0"/>
            <c:spPr>
              <a:solidFill>
                <a:schemeClr val="accent1"/>
              </a:solidFill>
              <a:ln>
                <a:solidFill>
                  <a:schemeClr val="bg1"/>
                </a:solidFill>
              </a:ln>
              <a:effectLst/>
              <a:scene3d>
                <a:camera prst="orthographicFront"/>
                <a:lightRig dir="t" rig="threePt"/>
              </a:scene3d>
              <a:sp3d contourW="9525"/>
            </c:spPr>
          </c:dPt>
          <c:dPt>
            <c:idx val="1"/>
            <c:bubble3D val="0"/>
            <c:spPr>
              <a:solidFill>
                <a:schemeClr val="accent2"/>
              </a:solidFill>
              <a:ln>
                <a:solidFill>
                  <a:schemeClr val="bg1"/>
                </a:solidFill>
              </a:ln>
              <a:effectLst/>
              <a:scene3d>
                <a:camera prst="orthographicFront"/>
                <a:lightRig dir="t" rig="threePt"/>
              </a:scene3d>
              <a:sp3d contourW="9525"/>
            </c:spPr>
          </c:dPt>
          <c:dPt>
            <c:idx val="2"/>
            <c:bubble3D val="0"/>
            <c:spPr>
              <a:solidFill>
                <a:schemeClr val="accent3"/>
              </a:solidFill>
              <a:ln>
                <a:solidFill>
                  <a:schemeClr val="bg1"/>
                </a:solidFill>
              </a:ln>
              <a:effectLst/>
              <a:scene3d>
                <a:camera prst="orthographicFront"/>
                <a:lightRig dir="t" rig="threePt"/>
              </a:scene3d>
              <a:sp3d contourW="9525"/>
            </c:spPr>
          </c:dPt>
          <c:dPt>
            <c:idx val="3"/>
            <c:bubble3D val="0"/>
            <c:spPr>
              <a:solidFill>
                <a:schemeClr val="accent4"/>
              </a:solidFill>
              <a:ln>
                <a:solidFill>
                  <a:schemeClr val="bg1"/>
                </a:solidFill>
              </a:ln>
              <a:effectLst/>
              <a:scene3d>
                <a:camera prst="orthographicFront"/>
                <a:lightRig dir="t" rig="threePt"/>
              </a:scene3d>
              <a:sp3d contourW="9525"/>
            </c:spPr>
          </c:dPt>
          <c:dPt>
            <c:idx val="4"/>
            <c:bubble3D val="0"/>
            <c:spPr>
              <a:solidFill>
                <a:schemeClr val="accent5"/>
              </a:solidFill>
              <a:ln>
                <a:solidFill>
                  <a:schemeClr val="bg1"/>
                </a:solidFill>
              </a:ln>
              <a:effectLst/>
              <a:scene3d>
                <a:camera prst="orthographicFront"/>
                <a:lightRig dir="t" rig="threePt"/>
              </a:scene3d>
              <a:sp3d contourW="9525"/>
            </c:spPr>
          </c:dPt>
          <c:dPt>
            <c:idx val="5"/>
            <c:bubble3D val="0"/>
            <c:spPr>
              <a:solidFill>
                <a:schemeClr val="accent6"/>
              </a:solidFill>
              <a:ln>
                <a:solidFill>
                  <a:schemeClr val="bg1"/>
                </a:solidFill>
              </a:ln>
              <a:effectLst/>
              <a:scene3d>
                <a:camera prst="orthographicFront"/>
                <a:lightRig dir="t" rig="threePt"/>
              </a:scene3d>
              <a:sp3d contourW="9525"/>
            </c:spPr>
          </c:dPt>
          <c:dPt>
            <c:idx val="6"/>
            <c:bubble3D val="0"/>
            <c:spPr>
              <a:solidFill>
                <a:schemeClr val="accent1">
                  <a:lumMod val="60000"/>
                </a:schemeClr>
              </a:solidFill>
              <a:ln>
                <a:solidFill>
                  <a:schemeClr val="bg1"/>
                </a:solidFill>
              </a:ln>
              <a:effectLst/>
              <a:scene3d>
                <a:camera prst="orthographicFront"/>
                <a:lightRig dir="t" rig="threePt"/>
              </a:scene3d>
              <a:sp3d contourW="9525"/>
            </c:spPr>
          </c:dPt>
          <c:dPt>
            <c:idx val="7"/>
            <c:bubble3D val="0"/>
            <c:spPr>
              <a:solidFill>
                <a:schemeClr val="accent2">
                  <a:lumMod val="60000"/>
                </a:schemeClr>
              </a:solidFill>
              <a:ln>
                <a:solidFill>
                  <a:schemeClr val="bg1"/>
                </a:solidFill>
              </a:ln>
              <a:effectLst/>
              <a:scene3d>
                <a:camera prst="orthographicFront"/>
                <a:lightRig dir="t" rig="threePt"/>
              </a:scene3d>
              <a:sp3d contourW="9525"/>
            </c:spPr>
          </c:dPt>
          <c:dPt>
            <c:idx val="8"/>
            <c:bubble3D val="0"/>
            <c:spPr>
              <a:solidFill>
                <a:schemeClr val="accent3">
                  <a:lumMod val="60000"/>
                </a:schemeClr>
              </a:solidFill>
              <a:ln>
                <a:solidFill>
                  <a:schemeClr val="bg1"/>
                </a:solidFill>
              </a:ln>
              <a:effectLst/>
              <a:scene3d>
                <a:camera prst="orthographicFront"/>
                <a:lightRig dir="t" rig="threePt"/>
              </a:scene3d>
              <a:sp3d contourW="9525"/>
            </c:spPr>
          </c:dPt>
          <c:dPt>
            <c:idx val="9"/>
            <c:bubble3D val="0"/>
            <c:spPr>
              <a:solidFill>
                <a:schemeClr val="accent4">
                  <a:lumMod val="60000"/>
                </a:schemeClr>
              </a:solidFill>
              <a:ln>
                <a:solidFill>
                  <a:schemeClr val="bg1"/>
                </a:solidFill>
              </a:ln>
              <a:effectLst/>
              <a:scene3d>
                <a:camera prst="orthographicFront"/>
                <a:lightRig dir="t" rig="threePt"/>
              </a:scene3d>
              <a:sp3d contourW="9525"/>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'[employee_data.csv Sneha R Project.xlsx]Sheet2'!$A$23:$A$32</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Sneha R Project.xlsx]Sheet2'!$B$23:$B$32</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dLbls>
          <c:showLegendKey val="0"/>
          <c:showVal val="1"/>
          <c:showCatName val="0"/>
          <c:showSerName val="0"/>
          <c:showPercent val="0"/>
          <c:showBubbleSize val="0"/>
        </c:dLbls>
      </c:pie3DChart>
      <c:spPr>
        <a:noFill/>
        <a:ln>
          <a:noFill/>
        </a:ln>
        <a:effectLst/>
      </c:spPr>
    </c:plotArea>
    <c:legend>
      <c:legendPos val="t"/>
      <c:layout>
        <c:manualLayout>
          <c:xMode val="edge"/>
          <c:yMode val="edge"/>
          <c:x val="0.845789473684211"/>
          <c:y val="0.144444444444444"/>
          <c:w val="0.107894736842105"/>
          <c:h val="0.736111111111111"/>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manualLayout>
          <c:layoutTarget val="inner"/>
          <c:xMode val="edge"/>
          <c:yMode val="edge"/>
          <c:x val="0.190253831417624"/>
          <c:y val="0.154320987654321"/>
          <c:w val="0.594947318007663"/>
          <c:h val="0.825056116722783"/>
        </c:manualLayout>
      </c:layout>
      <c:pie3DChart>
        <c:varyColors val="1"/>
        <c:ser>
          <c:idx val="0"/>
          <c:order val="0"/>
          <c:tx>
            <c:strRef>
              <c:f>'[employee_data.csv Sneha R Project.xlsx]Sheet2'!$B$1</c:f>
              <c:strCache>
                <c:ptCount val="1"/>
                <c:pt idx="0">
                  <c:v>LOW</c:v>
                </c:pt>
              </c:strCache>
            </c:strRef>
          </c:tx>
          <c:spPr/>
          <c:explosion val="0"/>
          <c:dPt>
            <c:idx val="0"/>
            <c:bubble3D val="0"/>
            <c:spPr>
              <a:solidFill>
                <a:schemeClr val="accent1"/>
              </a:solidFill>
              <a:ln w="25400">
                <a:solidFill>
                  <a:schemeClr val="lt1"/>
                </a:solidFill>
              </a:ln>
              <a:effectLst/>
            </c:spPr>
          </c:dPt>
          <c:dPt>
            <c:idx val="1"/>
            <c:bubble3D val="0"/>
            <c:spPr>
              <a:solidFill>
                <a:schemeClr val="accent2"/>
              </a:solidFill>
              <a:ln w="25400">
                <a:solidFill>
                  <a:schemeClr val="lt1"/>
                </a:solidFill>
              </a:ln>
              <a:effectLst/>
            </c:spPr>
          </c:dPt>
          <c:dPt>
            <c:idx val="2"/>
            <c:bubble3D val="0"/>
            <c:spPr>
              <a:solidFill>
                <a:schemeClr val="accent3"/>
              </a:solidFill>
              <a:ln w="25400">
                <a:solidFill>
                  <a:schemeClr val="lt1"/>
                </a:solidFill>
              </a:ln>
              <a:effectLst/>
            </c:spPr>
          </c:dPt>
          <c:dPt>
            <c:idx val="3"/>
            <c:bubble3D val="0"/>
            <c:spPr>
              <a:solidFill>
                <a:schemeClr val="accent4"/>
              </a:solidFill>
              <a:ln w="25400">
                <a:solidFill>
                  <a:schemeClr val="lt1"/>
                </a:solidFill>
              </a:ln>
              <a:effectLst/>
            </c:spPr>
          </c:dPt>
          <c:dPt>
            <c:idx val="4"/>
            <c:bubble3D val="0"/>
            <c:spPr>
              <a:solidFill>
                <a:schemeClr val="accent5"/>
              </a:solidFill>
              <a:ln w="25400">
                <a:solidFill>
                  <a:schemeClr val="lt1"/>
                </a:solidFill>
              </a:ln>
              <a:effectLst/>
            </c:spPr>
          </c:dPt>
          <c:dPt>
            <c:idx val="5"/>
            <c:bubble3D val="0"/>
            <c:spPr>
              <a:solidFill>
                <a:schemeClr val="accent6"/>
              </a:solidFill>
              <a:ln w="25400">
                <a:solidFill>
                  <a:schemeClr val="lt1"/>
                </a:solidFill>
              </a:ln>
              <a:effectLst/>
            </c:spPr>
          </c:dPt>
          <c:dPt>
            <c:idx val="6"/>
            <c:bubble3D val="0"/>
            <c:spPr>
              <a:solidFill>
                <a:schemeClr val="accent1">
                  <a:lumMod val="60000"/>
                </a:schemeClr>
              </a:solidFill>
              <a:ln w="25400">
                <a:solidFill>
                  <a:schemeClr val="lt1"/>
                </a:solidFill>
              </a:ln>
              <a:effectLst/>
            </c:spPr>
          </c:dPt>
          <c:dPt>
            <c:idx val="7"/>
            <c:bubble3D val="0"/>
            <c:spPr>
              <a:solidFill>
                <a:schemeClr val="accent2">
                  <a:lumMod val="60000"/>
                </a:schemeClr>
              </a:solidFill>
              <a:ln w="25400">
                <a:solidFill>
                  <a:schemeClr val="lt1"/>
                </a:solidFill>
              </a:ln>
              <a:effectLst/>
            </c:spPr>
          </c:dPt>
          <c:dPt>
            <c:idx val="8"/>
            <c:bubble3D val="0"/>
            <c:spPr>
              <a:solidFill>
                <a:schemeClr val="accent3">
                  <a:lumMod val="60000"/>
                </a:schemeClr>
              </a:solidFill>
              <a:ln w="25400">
                <a:solidFill>
                  <a:schemeClr val="lt1"/>
                </a:solidFill>
              </a:ln>
              <a:effectLst/>
            </c:spPr>
          </c:dPt>
          <c:dPt>
            <c:idx val="9"/>
            <c:bubble3D val="0"/>
            <c:spPr>
              <a:solidFill>
                <a:schemeClr val="accent4">
                  <a:lumMod val="60000"/>
                </a:schemeClr>
              </a:solidFill>
              <a:ln w="2540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'[employee_data.csv Sneha R Project.xlsx]Sheet2'!$A$2:$A$11</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Sneha R Project.xlsx]Sheet2'!$B$2:$B$11</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dLbls>
          <c:showLegendKey val="0"/>
          <c:showVal val="1"/>
          <c:showCatName val="0"/>
          <c:showSerName val="0"/>
          <c:showPercent val="0"/>
          <c:showBubbleSize val="0"/>
        </c:dLbls>
      </c:pie3DChart>
      <c:spPr>
        <a:noFill/>
        <a:ln>
          <a:noFill/>
        </a:ln>
        <a:effectLst/>
      </c:spPr>
    </c:plotArea>
    <c:legend>
      <c:legendPos val="t"/>
      <c:layout>
        <c:manualLayout>
          <c:xMode val="edge"/>
          <c:yMode val="edge"/>
          <c:x val="0.871052631578947"/>
          <c:y val="0.146990740740741"/>
          <c:w val="0.0978947368421053"/>
          <c:h val="0.71412037037037"/>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9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styleClr val="auto"/>
    </cs:lnRef>
    <cs:fillRef idx="1">
      <cs:styleClr val="auto"/>
    </cs:fillRef>
    <cs:effectRef idx="0"/>
    <cs:fontRef idx="minor">
      <a:schemeClr val="dk1"/>
    </cs:fontRef>
    <cs:spPr>
      <a:ln>
        <a:solidFill>
          <a:schemeClr val="bg1"/>
        </a:solidFill>
      </a:ln>
      <a:effectLs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1009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styleClr val="auto"/>
    </cs:lnRef>
    <cs:fillRef idx="1">
      <cs:styleClr val="auto"/>
    </cs:fillRef>
    <cs:effectRef idx="0"/>
    <cs:fontRef idx="minor">
      <a:schemeClr val="dk1"/>
    </cs:fontRef>
    <cs:spPr>
      <a:ln>
        <a:solidFill>
          <a:schemeClr val="bg1"/>
        </a:solidFill>
      </a:ln>
      <a:effectLs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1009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styleClr val="auto"/>
    </cs:lnRef>
    <cs:fillRef idx="1">
      <cs:styleClr val="auto"/>
    </cs:fillRef>
    <cs:effectRef idx="0"/>
    <cs:fontRef idx="minor">
      <a:schemeClr val="dk1"/>
    </cs:fontRef>
    <cs:spPr>
      <a:ln>
        <a:solidFill>
          <a:schemeClr val="bg1"/>
        </a:solidFill>
      </a:ln>
      <a:effectLs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1008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solidFill>
          <a:schemeClr val="bg1"/>
        </a:solidFill>
      </a:ln>
      <a:effectLst/>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69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0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8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88"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69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97"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chart" Target="../charts/chart3.xml"/><Relationship Id="rId3"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chart" Target="../charts/chart4.xml"/><Relationship Id="rId2" Type="http://schemas.openxmlformats.org/officeDocument/2006/relationships/chart" Target="../charts/chart5.xml"/><Relationship Id="rId3"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1"/>
          </a:xfrm>
          <a:prstGeom prst="rect"/>
          <a:noFill/>
        </p:spPr>
        <p:txBody>
          <a:bodyPr rtlCol="0" wrap="square">
            <a:spAutoFit/>
          </a:bodyPr>
          <a:p>
            <a:r>
              <a:rPr sz="2400" lang="en-US"/>
              <a:t>STUDENT NAME: </a:t>
            </a:r>
            <a:r>
              <a:rPr sz="2400" lang="en-US"/>
              <a:t>G</a:t>
            </a:r>
            <a:r>
              <a:rPr sz="2400" lang="en-US"/>
              <a:t>a</a:t>
            </a:r>
            <a:r>
              <a:rPr sz="2400" lang="en-US"/>
              <a:t>y</a:t>
            </a:r>
            <a:r>
              <a:rPr sz="2400" lang="en-US"/>
              <a:t>a</a:t>
            </a:r>
            <a:r>
              <a:rPr sz="2400" lang="en-US"/>
              <a:t>t</a:t>
            </a:r>
            <a:r>
              <a:rPr sz="2400" lang="en-US"/>
              <a:t>hri </a:t>
            </a:r>
            <a:r>
              <a:rPr sz="2400" lang="en-US"/>
              <a:t>Vairamuthu </a:t>
            </a:r>
            <a:endParaRPr dirty="0" sz="2400" lang="en-US"/>
          </a:p>
          <a:p>
            <a:r>
              <a:rPr dirty="0" sz="2400" lang="en-US"/>
              <a:t>REGISTER NO: 3122</a:t>
            </a:r>
            <a:r>
              <a:rPr dirty="0" sz="2400" lang="en-US"/>
              <a:t>1</a:t>
            </a:r>
            <a:r>
              <a:rPr dirty="0" sz="2400" lang="en-US"/>
              <a:t>5</a:t>
            </a:r>
            <a:r>
              <a:rPr dirty="0" sz="2400" lang="en-US"/>
              <a:t>0</a:t>
            </a:r>
            <a:r>
              <a:rPr dirty="0" sz="2400" lang="en-US"/>
              <a:t>0</a:t>
            </a:r>
            <a:r>
              <a:rPr dirty="0" sz="2400" lang="en-US"/>
              <a:t>5</a:t>
            </a:r>
            <a:endParaRPr dirty="0" sz="2400" lang="en-US"/>
          </a:p>
          <a:p>
            <a:r>
              <a:rPr dirty="0" sz="2400" lang="en-US"/>
              <a:t>DEPARTMENT: B.Com Commerce</a:t>
            </a:r>
            <a:endParaRPr dirty="0" sz="2400" lang="en-US"/>
          </a:p>
          <a:p>
            <a:r>
              <a:rPr dirty="0" sz="2400" lang="en-US"/>
              <a:t>COLLEGE: Soka Ikeda Arts &amp; Science</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dirty="0" sz="4800">
              <a:latin typeface="Trebuchet MS" panose="020B0603020202020204"/>
              <a:cs typeface="Trebuchet MS" panose="020B0603020202020204"/>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 Box 1"/>
          <p:cNvSpPr txBox="1"/>
          <p:nvPr/>
        </p:nvSpPr>
        <p:spPr>
          <a:xfrm>
            <a:off x="914400" y="1295400"/>
            <a:ext cx="8773160" cy="4091940"/>
          </a:xfrm>
          <a:prstGeom prst="rect"/>
          <a:noFill/>
        </p:spPr>
        <p:txBody>
          <a:bodyPr rtlCol="0" wrap="square">
            <a:spAutoFit/>
          </a:bodyPr>
          <a:p>
            <a:r>
              <a:rPr b="1" lang="en-US"/>
              <a:t>Date Collection</a:t>
            </a:r>
            <a:endParaRPr b="1" lang="en-US"/>
          </a:p>
          <a:p>
            <a:r>
              <a:rPr lang="en-US"/>
              <a:t>1.Dashboard</a:t>
            </a:r>
            <a:endParaRPr lang="en-US"/>
          </a:p>
          <a:p>
            <a:r>
              <a:rPr b="1" lang="en-US"/>
              <a:t>Feature Collection</a:t>
            </a:r>
            <a:r>
              <a:rPr lang="en-US"/>
              <a:t> </a:t>
            </a:r>
            <a:endParaRPr lang="en-US"/>
          </a:p>
          <a:p>
            <a:r>
              <a:rPr lang="en-US"/>
              <a:t>1.Collection from the dashboard</a:t>
            </a:r>
            <a:endParaRPr lang="en-US"/>
          </a:p>
          <a:p>
            <a:r>
              <a:rPr b="1" lang="en-US"/>
              <a:t>Data cleaning</a:t>
            </a:r>
            <a:endParaRPr b="1" lang="en-US"/>
          </a:p>
          <a:p>
            <a:r>
              <a:rPr lang="en-US"/>
              <a:t>1.Identify the missing values</a:t>
            </a:r>
            <a:endParaRPr lang="en-US"/>
          </a:p>
          <a:p>
            <a:r>
              <a:rPr lang="en-US"/>
              <a:t>2.Filter out the missing values</a:t>
            </a:r>
            <a:endParaRPr lang="en-US"/>
          </a:p>
          <a:p>
            <a:r>
              <a:rPr b="1" lang="en-US"/>
              <a:t>Performance Level</a:t>
            </a:r>
            <a:endParaRPr b="1" lang="en-US"/>
          </a:p>
          <a:p>
            <a:r>
              <a:rPr lang="en-US"/>
              <a:t>1.Calculate with high level</a:t>
            </a:r>
            <a:endParaRPr lang="en-US"/>
          </a:p>
          <a:p>
            <a:r>
              <a:rPr lang="en-US"/>
              <a:t>2.Low level</a:t>
            </a:r>
            <a:endParaRPr lang="en-US"/>
          </a:p>
          <a:p>
            <a:r>
              <a:rPr b="1" lang="en-US"/>
              <a:t>Summary</a:t>
            </a:r>
            <a:endParaRPr b="1" lang="en-US"/>
          </a:p>
          <a:p>
            <a:r>
              <a:rPr lang="en-US"/>
              <a:t>1.Cartegories the performance Level of the employees</a:t>
            </a:r>
            <a:endParaRPr lang="en-US"/>
          </a:p>
          <a:p>
            <a:r>
              <a:rPr b="1" lang="en-US"/>
              <a:t>Visulaization</a:t>
            </a:r>
            <a:endParaRPr b="1" lang="en-US"/>
          </a:p>
          <a:p>
            <a:r>
              <a:rPr lang="en-US"/>
              <a:t>1.Consided high level and low level with the employee performance level</a:t>
            </a:r>
            <a:endParaRPr lang="en-US"/>
          </a:p>
          <a:p>
            <a:r>
              <a:rPr lang="en-US"/>
              <a:t>2.And also consided with very high and very low level employee performance level.</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5"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9"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ontent Placeholder 1"/>
          <p:cNvGraphicFramePr>
            <a:graphicFrameLocks/>
          </p:cNvGraphicFramePr>
          <p:nvPr>
            <p:ph sz="half" idx="2"/>
          </p:nvPr>
        </p:nvGraphicFramePr>
        <p:xfrm>
          <a:off x="609600" y="1400810"/>
          <a:ext cx="11070590" cy="469709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p:grpSpPr>
      <p:sp>
        <p:nvSpPr>
          <p:cNvPr id="1048691" name="Title 1"/>
          <p:cNvSpPr>
            <a:spLocks noGrp="1"/>
          </p:cNvSpPr>
          <p:nvPr>
            <p:ph type="title"/>
          </p:nvPr>
        </p:nvSpPr>
        <p:spPr>
          <a:xfrm>
            <a:off x="755332" y="385444"/>
            <a:ext cx="10681335" cy="723901"/>
          </a:xfrm>
        </p:spPr>
        <p:txBody>
          <a:bodyPr/>
          <a:p>
            <a:r>
              <a:rPr lang="en-US"/>
              <a:t>Results</a:t>
            </a:r>
            <a:endParaRPr lang="en-US"/>
          </a:p>
        </p:txBody>
      </p:sp>
      <p:graphicFrame>
        <p:nvGraphicFramePr>
          <p:cNvPr id="4194305" name="Content Placeholder 12"/>
          <p:cNvGraphicFramePr>
            <a:graphicFrameLocks/>
          </p:cNvGraphicFramePr>
          <p:nvPr>
            <p:ph sz="half" idx="3"/>
          </p:nvPr>
        </p:nvGraphicFramePr>
        <p:xfrm>
          <a:off x="6278880" y="1577340"/>
          <a:ext cx="5303520" cy="452628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6" name="Content Placeholder 14"/>
          <p:cNvGraphicFramePr>
            <a:graphicFrameLocks/>
          </p:cNvGraphicFramePr>
          <p:nvPr>
            <p:ph sz="half" idx="2"/>
          </p:nvPr>
        </p:nvGraphicFramePr>
        <p:xfrm>
          <a:off x="609600" y="1577340"/>
          <a:ext cx="5303520" cy="452628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p:grpSpPr>
      <p:sp>
        <p:nvSpPr>
          <p:cNvPr id="1048692" name="Title 1"/>
          <p:cNvSpPr>
            <a:spLocks noGrp="1"/>
          </p:cNvSpPr>
          <p:nvPr>
            <p:ph type="title"/>
          </p:nvPr>
        </p:nvSpPr>
        <p:spPr>
          <a:xfrm>
            <a:off x="755332" y="385444"/>
            <a:ext cx="10681335" cy="723901"/>
          </a:xfrm>
        </p:spPr>
        <p:txBody>
          <a:bodyPr/>
          <a:p>
            <a:r>
              <a:rPr lang="en-US"/>
              <a:t>Results</a:t>
            </a:r>
            <a:endParaRPr lang="en-US"/>
          </a:p>
        </p:txBody>
      </p:sp>
      <p:graphicFrame>
        <p:nvGraphicFramePr>
          <p:cNvPr id="4194307" name="Content Placeholder 8"/>
          <p:cNvGraphicFramePr>
            <a:graphicFrameLocks/>
          </p:cNvGraphicFramePr>
          <p:nvPr>
            <p:ph sz="half" idx="3"/>
          </p:nvPr>
        </p:nvGraphicFramePr>
        <p:xfrm>
          <a:off x="6278880" y="1577340"/>
          <a:ext cx="5303520" cy="452628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8" name="Content Placeholder 10"/>
          <p:cNvGraphicFramePr>
            <a:graphicFrameLocks/>
          </p:cNvGraphicFramePr>
          <p:nvPr>
            <p:ph sz="half" idx="2"/>
          </p:nvPr>
        </p:nvGraphicFramePr>
        <p:xfrm>
          <a:off x="609600" y="1577340"/>
          <a:ext cx="5303520" cy="452628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 Box 2"/>
          <p:cNvSpPr txBox="1"/>
          <p:nvPr/>
        </p:nvSpPr>
        <p:spPr>
          <a:xfrm>
            <a:off x="978535" y="1833245"/>
            <a:ext cx="7813040" cy="3357880"/>
          </a:xfrm>
          <a:prstGeom prst="rect"/>
          <a:noFill/>
        </p:spPr>
        <p:txBody>
          <a:bodyPr rtlCol="0" wrap="square">
            <a:noAutofit/>
          </a:bodyPr>
          <a:p>
            <a:r>
              <a:rPr sz="2000" lang="en-US"/>
              <a:t>1.In overall, Majority Employees got “Medium” level in their performance.</a:t>
            </a:r>
            <a:endParaRPr sz="2000" lang="en-US"/>
          </a:p>
          <a:p>
            <a:r>
              <a:rPr sz="2000" lang="en-US"/>
              <a:t>2. Employees in PL business unit got majority “High” level performance rating.</a:t>
            </a:r>
            <a:endParaRPr sz="2000" lang="en-US"/>
          </a:p>
          <a:p>
            <a:r>
              <a:rPr sz="2000" lang="en-US"/>
              <a:t>3. Employees in SVG have got majority “Very high” level performance rating.</a:t>
            </a:r>
            <a:endParaRPr sz="2000" lang="en-US"/>
          </a:p>
          <a:p>
            <a:r>
              <a:rPr sz="2000" lang="en-US"/>
              <a:t>4. In CCDR, majority employees got “low” level ratings.</a:t>
            </a:r>
            <a:endParaRPr sz="2000" lang="en-US"/>
          </a:p>
          <a:p>
            <a:r>
              <a:rPr sz="2000" lang="en-US"/>
              <a:t>5. In MSC business unit, majority employees got “Medium” level performance rating.</a:t>
            </a:r>
            <a:endParaRPr sz="20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Text Placeholder 8"/>
          <p:cNvSpPr>
            <a:spLocks noGrp="1"/>
          </p:cNvSpPr>
          <p:nvPr>
            <p:ph type="body" idx="1"/>
          </p:nvPr>
        </p:nvSpPr>
        <p:spPr>
          <a:xfrm>
            <a:off x="609600" y="1577340"/>
            <a:ext cx="10972800" cy="1676400"/>
          </a:xfrm>
        </p:spPr>
        <p:txBody>
          <a:bodyPr/>
          <a:p>
            <a:pPr indent="-285750" marL="285750">
              <a:buFont typeface="Arial" panose="020B0604020202020204" pitchFamily="34" charset="0"/>
              <a:buChar char="•"/>
            </a:pPr>
            <a:r>
              <a:rPr altLang="en-IN" dirty="0" sz="2800" lang="en-US">
                <a:solidFill>
                  <a:schemeClr val="tx1"/>
                </a:solidFill>
                <a:latin typeface="Times New Roman" panose="02020603050405020304" pitchFamily="18" charset="0"/>
                <a:cs typeface="Times New Roman" panose="02020603050405020304" pitchFamily="18" charset="0"/>
              </a:rPr>
              <a:t>To award the good performers and motivate employees who got low score.</a:t>
            </a:r>
            <a:endParaRPr altLang="en-IN" dirty="0" sz="2800" lang="en-US">
              <a:solidFill>
                <a:schemeClr val="tx1"/>
              </a:solidFill>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altLang="en-IN" dirty="0" sz="2800" lang="en-US">
                <a:solidFill>
                  <a:schemeClr val="tx1"/>
                </a:solidFill>
                <a:latin typeface="Times New Roman" panose="02020603050405020304" pitchFamily="18" charset="0"/>
                <a:cs typeface="Times New Roman" panose="02020603050405020304" pitchFamily="18" charset="0"/>
              </a:rPr>
              <a:t>To give promotions and increments.</a:t>
            </a:r>
            <a:endParaRPr altLang="en-IN" dirty="0" sz="2800" lang="en-US">
              <a:solidFill>
                <a:schemeClr val="tx1"/>
              </a:solidFill>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altLang="en-IN" dirty="0" sz="2800" lang="en-US">
                <a:solidFill>
                  <a:schemeClr val="tx1"/>
                </a:solidFill>
                <a:latin typeface="Times New Roman" panose="02020603050405020304" pitchFamily="18" charset="0"/>
                <a:cs typeface="Times New Roman" panose="02020603050405020304" pitchFamily="18" charset="0"/>
              </a:rPr>
              <a:t>To showcase in the company’s annual achievement ceremony.</a:t>
            </a:r>
            <a:endParaRPr dirty="0" sz="2800" lang="en-IN">
              <a:solidFill>
                <a:schemeClr val="tx1"/>
              </a:solidFill>
              <a:latin typeface="Times New Roman" panose="02020603050405020304" pitchFamily="18" charset="0"/>
              <a:cs typeface="Times New Roman" panose="02020603050405020304" pitchFamily="18" charset="0"/>
            </a:endParaRPr>
          </a:p>
          <a:p>
            <a:endParaRPr dirty="0" sz="2800" lang="en-IN">
              <a:solidFill>
                <a:schemeClr val="tx1"/>
              </a:solidFill>
              <a:latin typeface="Times New Roman" panose="02020603050405020304" pitchFamily="18" charset="0"/>
              <a:cs typeface="Times New Roman" panose="02020603050405020304" pitchFamily="18" charset="0"/>
            </a:endParaRPr>
          </a:p>
        </p:txBody>
      </p:sp>
      <p:sp>
        <p:nvSpPr>
          <p:cNvPr id="1048652" name="object 7"/>
          <p:cNvSpPr txBox="1">
            <a:spLocks noGrp="1"/>
          </p:cNvSpPr>
          <p:nvPr>
            <p:ph type="title"/>
          </p:nvPr>
        </p:nvSpPr>
        <p:spPr>
          <a:xfrm>
            <a:off x="755332" y="385444"/>
            <a:ext cx="1068133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5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6"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8" name="TextBox 10"/>
          <p:cNvSpPr txBox="1"/>
          <p:nvPr/>
        </p:nvSpPr>
        <p:spPr>
          <a:xfrm>
            <a:off x="990600" y="1843405"/>
            <a:ext cx="7924800" cy="5182870"/>
          </a:xfrm>
          <a:prstGeom prst="rect"/>
          <a:noFill/>
        </p:spPr>
        <p:txBody>
          <a:bodyPr rtlCol="0" wrap="square">
            <a:no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.Employee performance analysis is the systematic evaluation of an employee's job performance, skills, and achievements to ensure they align with organizational goals. This process helps identify strengths and areas for improvement, providing valuable insights for employee development and decision-making. By analyzing performance data, companies can enhance productivity, set more accurate goals, and tailor training programs to individual needs.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9"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Text Placeholder 6"/>
          <p:cNvSpPr>
            <a:spLocks noGrp="1"/>
          </p:cNvSpPr>
          <p:nvPr>
            <p:ph type="body" idx="1"/>
          </p:nvPr>
        </p:nvSpPr>
        <p:spPr>
          <a:xfrm>
            <a:off x="609600" y="1577340"/>
            <a:ext cx="10972800" cy="2933700"/>
          </a:xfrm>
        </p:spPr>
        <p:txBody>
          <a:bodyPr/>
          <a:p>
            <a:endParaRPr lang="en-US"/>
          </a:p>
          <a:p>
            <a:r>
              <a:rPr lang="en-US"/>
              <a:t>1. </a:t>
            </a:r>
            <a:r>
              <a:rPr b="1" lang="en-US"/>
              <a:t>Managers and Supervisors:</a:t>
            </a:r>
            <a:r>
              <a:rPr lang="en-US"/>
              <a:t> They use the analysis to provide feedback, set goals, and make decisions about promotions, raises, or development needs.</a:t>
            </a:r>
            <a:endParaRPr lang="en-US"/>
          </a:p>
          <a:p>
            <a:r>
              <a:rPr lang="en-US"/>
              <a:t>2. </a:t>
            </a:r>
            <a:r>
              <a:rPr b="1" lang="en-US"/>
              <a:t>Human Resources (HR) Professionals:</a:t>
            </a:r>
            <a:r>
              <a:rPr lang="en-US"/>
              <a:t> HR utilizes performance data to design training programs, align recruitment with organizational needs, and manage employee relations.</a:t>
            </a:r>
            <a:endParaRPr lang="en-US"/>
          </a:p>
          <a:p>
            <a:r>
              <a:rPr lang="en-US"/>
              <a:t>3. </a:t>
            </a:r>
            <a:r>
              <a:rPr b="1" lang="en-US"/>
              <a:t>Executives and Senior Leadership:</a:t>
            </a:r>
            <a:r>
              <a:rPr lang="en-US"/>
              <a:t> They use the insights to align performance with strategic objectives, assess overall organizational effectiveness, and make high-level decisions.</a:t>
            </a:r>
            <a:endParaRPr lang="en-US"/>
          </a:p>
          <a:p>
            <a:r>
              <a:rPr lang="en-US"/>
              <a:t>4. </a:t>
            </a:r>
            <a:r>
              <a:rPr b="1" lang="en-US"/>
              <a:t>Employees Themselves:</a:t>
            </a:r>
            <a:r>
              <a:rPr lang="en-US"/>
              <a:t> They receive feedback from the analysis to understand their performance, identify areas for improvement, and plan their career development.</a:t>
            </a:r>
            <a:endParaRPr lang="en-US"/>
          </a:p>
          <a:p>
            <a:r>
              <a:rPr lang="en-US"/>
              <a:t>5. </a:t>
            </a:r>
            <a:r>
              <a:rPr b="1" lang="en-US"/>
              <a:t>Team Leaders:</a:t>
            </a:r>
            <a:r>
              <a:rPr lang="en-US"/>
              <a:t> They apply performance analysis to improve team dynamics, allocate resources effectively, and enhance overall team productivity.</a:t>
            </a:r>
            <a:endParaRPr lang="en-US"/>
          </a:p>
        </p:txBody>
      </p:sp>
      <p:sp>
        <p:nvSpPr>
          <p:cNvPr id="104866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5"/>
          <p:cNvSpPr txBox="1">
            <a:spLocks noGrp="1"/>
          </p:cNvSpPr>
          <p:nvPr>
            <p:ph type="title"/>
          </p:nvPr>
        </p:nvSpPr>
        <p:spPr>
          <a:xfrm>
            <a:off x="755332" y="385444"/>
            <a:ext cx="10681335" cy="508635"/>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3" name="object 8"/>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4" name="Text Placeholder 11"/>
          <p:cNvSpPr>
            <a:spLocks noGrp="1"/>
          </p:cNvSpPr>
          <p:nvPr>
            <p:ph type="body" idx="1"/>
          </p:nvPr>
        </p:nvSpPr>
        <p:spPr>
          <a:xfrm>
            <a:off x="609600" y="990600"/>
            <a:ext cx="10972800" cy="5334000"/>
          </a:xfrm>
        </p:spPr>
        <p:txBody>
          <a:bodyPr/>
          <a:p>
            <a:pPr indent="-285750" marL="285750">
              <a:buFont typeface="Arial" panose="020B0604020202020204" pitchFamily="34" charset="0"/>
              <a:buChar char="•"/>
            </a:pPr>
            <a:endParaRPr sz="1800" lang="en-US"/>
          </a:p>
          <a:p>
            <a:pPr indent="-285750" marL="285750">
              <a:buFont typeface="Arial" panose="020B0604020202020204" pitchFamily="34" charset="0"/>
              <a:buChar char="•"/>
            </a:pPr>
            <a:r>
              <a:rPr sz="1800" lang="en-US"/>
              <a:t>1.</a:t>
            </a:r>
            <a:r>
              <a:rPr b="1" sz="1800" lang="en-US"/>
              <a:t> Filtering: </a:t>
            </a:r>
            <a:r>
              <a:rPr sz="1800" lang="en-US"/>
              <a:t>Filtering allows you to view only the rows that meet specific criteria, making it easier to focus on relevant data. For example, you can filter a sales dataset to show only transactions from a certain region or date range. This helps in quickly narrowing down data for detailed analysis.</a:t>
            </a:r>
            <a:endParaRPr sz="1800" lang="en-US"/>
          </a:p>
          <a:p>
            <a:pPr indent="-285750" marL="285750">
              <a:buFont typeface="Arial" panose="020B0604020202020204" pitchFamily="34" charset="0"/>
              <a:buChar char="•"/>
            </a:pPr>
            <a:endParaRPr sz="1800" lang="en-US"/>
          </a:p>
          <a:p>
            <a:pPr indent="-285750" marL="285750">
              <a:buFont typeface="Arial" panose="020B0604020202020204" pitchFamily="34" charset="0"/>
              <a:buChar char="•"/>
            </a:pPr>
            <a:r>
              <a:rPr sz="1800" lang="en-US"/>
              <a:t>2.</a:t>
            </a:r>
            <a:r>
              <a:rPr b="1" sz="1800" lang="en-US"/>
              <a:t> IFS Formula: </a:t>
            </a:r>
            <a:r>
              <a:rPr sz="1800" lang="en-US"/>
              <a:t>The IFS formula is used for multiple conditional checks and returns values based on which condition is true. Unlike nested IF statements, IFS allows for a cleaner and more readable formula structure. For instance, you might use it to categorize performance scores into "Excellent," "Good," "Needs Improvement," based on different thresholds.</a:t>
            </a:r>
            <a:endParaRPr sz="1800" lang="en-US"/>
          </a:p>
          <a:p>
            <a:pPr indent="-285750" marL="285750">
              <a:buFont typeface="Arial" panose="020B0604020202020204" pitchFamily="34" charset="0"/>
              <a:buChar char="•"/>
            </a:pPr>
            <a:endParaRPr sz="1800" lang="en-US"/>
          </a:p>
          <a:p>
            <a:pPr indent="-285750" marL="285750">
              <a:buFont typeface="Arial" panose="020B0604020202020204" pitchFamily="34" charset="0"/>
              <a:buChar char="•"/>
            </a:pPr>
            <a:r>
              <a:rPr sz="1800" lang="en-US"/>
              <a:t>3. </a:t>
            </a:r>
            <a:r>
              <a:rPr b="1" sz="1800" lang="en-US"/>
              <a:t>Pivot Tables:</a:t>
            </a:r>
            <a:r>
              <a:rPr sz="1800" lang="en-US"/>
              <a:t> Pivot tables are used to summarize, analyze, and present large datasets. They allow you to quickly aggregate data, such as calculating total sales by region or summarizing employee performance metrics. By dragging and dropping fields, you can reorganize data dynamically and extract meaningful insights without altering the original dataset.</a:t>
            </a:r>
            <a:endParaRPr sz="1800" lang="en-US"/>
          </a:p>
          <a:p>
            <a:pPr indent="-285750" marL="285750">
              <a:buFont typeface="Arial" panose="020B0604020202020204" pitchFamily="34" charset="0"/>
              <a:buChar char="•"/>
            </a:pPr>
            <a:endParaRPr sz="1800" lang="en-US"/>
          </a:p>
          <a:p>
            <a:pPr indent="-285750" marL="285750">
              <a:buFont typeface="Arial" panose="020B0604020202020204" pitchFamily="34" charset="0"/>
              <a:buChar char="•"/>
            </a:pPr>
            <a:r>
              <a:rPr sz="1800" lang="en-US"/>
              <a:t>4. </a:t>
            </a:r>
            <a:r>
              <a:rPr b="1" sz="1800" lang="en-US"/>
              <a:t>Graphs: </a:t>
            </a:r>
            <a:r>
              <a:rPr sz="1800" lang="en-US"/>
              <a:t>Graphs (or charts) in Excel visualize data trends and comparisons, making it easier to interpret complex information. For example, a line graph can show sales trends over time, a bar chart can compare sales across different regions, and a pie chart can illustrate the market share distribution among products. Graphs help in presenting data in a visually appealing and understandable manner.</a:t>
            </a:r>
            <a:endParaRPr sz="1800" lang="en-US"/>
          </a:p>
          <a:p>
            <a:pPr indent="-285750" marL="285750">
              <a:buFont typeface="Arial" panose="020B0604020202020204" pitchFamily="34" charset="0"/>
              <a:buChar char="•"/>
            </a:pPr>
            <a:endParaRPr sz="1800" lang="en-US"/>
          </a:p>
          <a:p>
            <a:pPr indent="-285750" marL="285750">
              <a:buFont typeface="Arial" panose="020B0604020202020204" pitchFamily="34" charset="0"/>
              <a:buChar char="•"/>
            </a:pPr>
            <a:endParaRPr sz="1800" lang="en-US"/>
          </a:p>
        </p:txBody>
      </p:sp>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755332" y="385444"/>
            <a:ext cx="10681335" cy="56705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sp>
        <p:nvSpPr>
          <p:cNvPr id="1048668" name="object 9"/>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9" name="Title 1"/>
          <p:cNvSpPr>
            <a:spLocks noGrp="1"/>
          </p:cNvSpPr>
          <p:nvPr>
            <p:ph type="title"/>
          </p:nvPr>
        </p:nvSpPr>
        <p:spPr>
          <a:xfrm>
            <a:off x="755332" y="385444"/>
            <a:ext cx="10681335" cy="738505"/>
          </a:xfrm>
        </p:spPr>
        <p:txBody>
          <a:bodyPr/>
          <a:p>
            <a:r>
              <a:rPr dirty="0" lang="en-IN"/>
              <a:t>Dataset Description</a:t>
            </a:r>
            <a:endParaRPr dirty="0" lang="en-IN"/>
          </a:p>
        </p:txBody>
      </p:sp>
      <p:sp>
        <p:nvSpPr>
          <p:cNvPr id="1048670" name="Text Placeholder 2"/>
          <p:cNvSpPr>
            <a:spLocks noGrp="1"/>
          </p:cNvSpPr>
          <p:nvPr>
            <p:ph type="body" idx="1"/>
          </p:nvPr>
        </p:nvSpPr>
        <p:spPr>
          <a:xfrm>
            <a:off x="609600" y="1577340"/>
            <a:ext cx="10972800" cy="3200400"/>
          </a:xfrm>
        </p:spPr>
        <p:txBody>
          <a:bodyPr/>
          <a:p>
            <a:r>
              <a:rPr sz="2400" lang="en-US"/>
              <a:t>employee-kaggle </a:t>
            </a:r>
            <a:endParaRPr sz="2400" lang="en-US"/>
          </a:p>
          <a:p>
            <a:r>
              <a:rPr sz="2400" lang="en-US"/>
              <a:t>26-feature</a:t>
            </a:r>
            <a:endParaRPr sz="2400" lang="en-US"/>
          </a:p>
          <a:p>
            <a:r>
              <a:rPr sz="2400" lang="en-US"/>
              <a:t>9-feature</a:t>
            </a:r>
            <a:endParaRPr sz="2400" lang="en-US"/>
          </a:p>
          <a:p>
            <a:r>
              <a:rPr sz="2400" lang="en-US"/>
              <a:t>name -                 Alphabatical</a:t>
            </a:r>
            <a:endParaRPr sz="2400" lang="en-US"/>
          </a:p>
          <a:p>
            <a:r>
              <a:rPr sz="2400" lang="en-US"/>
              <a:t>employee type -           Alphabatical</a:t>
            </a:r>
            <a:endParaRPr sz="2400" lang="en-US"/>
          </a:p>
          <a:p>
            <a:r>
              <a:rPr sz="2400" lang="en-US"/>
              <a:t>performance level -        </a:t>
            </a:r>
            <a:r>
              <a:rPr sz="2400" lang="en-US"/>
              <a:t> </a:t>
            </a:r>
            <a:r>
              <a:rPr sz="2400" lang="en-US"/>
              <a:t>Numerical value</a:t>
            </a:r>
            <a:endParaRPr sz="2400" lang="en-US"/>
          </a:p>
          <a:p>
            <a:r>
              <a:rPr sz="2400" lang="en-US"/>
              <a:t>gender-male female</a:t>
            </a:r>
            <a:endParaRPr sz="2400" lang="en-US"/>
          </a:p>
          <a:p>
            <a:r>
              <a:rPr sz="2400" lang="en-US"/>
              <a:t>employee rating-          </a:t>
            </a:r>
            <a:r>
              <a:rPr sz="2400" lang="en-US"/>
              <a:t> Numerical value</a:t>
            </a:r>
            <a:endParaRPr sz="2400" lang="en-US"/>
          </a:p>
          <a:p>
            <a:r>
              <a:rPr sz="2400" lang="en-US"/>
              <a:t>business unit -            Alphabatical</a:t>
            </a:r>
            <a:endParaRPr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1" name="object 2"/>
          <p:cNvSpPr txBox="1"/>
          <p:nvPr/>
        </p:nvSpPr>
        <p:spPr>
          <a:xfrm>
            <a:off x="752475" y="6486037"/>
            <a:ext cx="1773555" cy="163195"/>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2" name="Text Placeholder 9"/>
          <p:cNvSpPr>
            <a:spLocks noGrp="1"/>
          </p:cNvSpPr>
          <p:nvPr>
            <p:ph type="body" idx="1"/>
          </p:nvPr>
        </p:nvSpPr>
        <p:spPr>
          <a:xfrm>
            <a:off x="609600" y="1577340"/>
            <a:ext cx="10972800" cy="1066800"/>
          </a:xfrm>
        </p:spPr>
        <p:txBody>
          <a:bodyPr/>
          <a:p>
            <a:pPr indent="-285750" marL="285750">
              <a:buFont typeface="Arial" panose="020B0604020202020204" pitchFamily="34" charset="0"/>
              <a:buChar char="•"/>
            </a:pPr>
            <a:r>
              <a:rPr sz="2400" lang="en-US">
                <a:highlight>
                  <a:srgbClr val="FFFF00"/>
                </a:highlight>
              </a:rPr>
              <a:t>=IFS(Z8&gt;=5,"VERY HIGH",Z8&gt;=4,"HIGH",Z8&gt;=3,"MEDIUM",TRUE,"LOW")</a:t>
            </a:r>
            <a:endParaRPr sz="2400" lang="en-US">
              <a:highlight>
                <a:srgbClr val="FFFF00"/>
              </a:highlight>
            </a:endParaRPr>
          </a:p>
          <a:p>
            <a:pPr indent="-285750" marL="285750">
              <a:buFont typeface="Arial" panose="020B0604020202020204" pitchFamily="34" charset="0"/>
              <a:buChar char="•"/>
            </a:pPr>
            <a:r>
              <a:rPr sz="2400" lang="en-US"/>
              <a:t>The above formula used to catagorize the performance level of the employees is considered as “WOW” in my project.</a:t>
            </a:r>
            <a:endParaRPr sz="2400" lang="en-US"/>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6"/>
          <p:cNvPicPr>
            <a:picLocks/>
          </p:cNvPicPr>
          <p:nvPr/>
        </p:nvPicPr>
        <p:blipFill>
          <a:blip xmlns:r="http://schemas.openxmlformats.org/officeDocument/2006/relationships" r:embed="rId1" cstate="print"/>
          <a:stretch>
            <a:fillRect/>
          </a:stretch>
        </p:blipFill>
        <p:spPr>
          <a:xfrm>
            <a:off x="7924800" y="3352798"/>
            <a:ext cx="2466975" cy="3419475"/>
          </a:xfrm>
          <a:prstGeom prst="rect"/>
        </p:spPr>
      </p:pic>
      <p:sp>
        <p:nvSpPr>
          <p:cNvPr id="1048675" name="object 7"/>
          <p:cNvSpPr txBox="1">
            <a:spLocks noGrp="1"/>
          </p:cNvSpPr>
          <p:nvPr>
            <p:ph type="title"/>
          </p:nvPr>
        </p:nvSpPr>
        <p:spPr>
          <a:xfrm>
            <a:off x="755332" y="385444"/>
            <a:ext cx="1068133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77" name="TextBox 8"/>
          <p:cNvSpPr txBox="1"/>
          <p:nvPr/>
        </p:nvSpPr>
        <p:spPr>
          <a:xfrm>
            <a:off x="2743200" y="2354703"/>
            <a:ext cx="8534018" cy="953135"/>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1944 Sooraj</cp:lastModifiedBy>
  <dcterms:created xsi:type="dcterms:W3CDTF">2024-03-29T04:07:00Z</dcterms:created>
  <dcterms:modified xsi:type="dcterms:W3CDTF">2024-08-28T08:24:18Z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383eb943a9b146c594a204eb329156b9</vt:lpwstr>
  </property>
  <property fmtid="{D5CDD505-2E9C-101B-9397-08002B2CF9AE}" pid="5" name="KSOProductBuildVer">
    <vt:lpwstr>1033-12.2.0.16909</vt:lpwstr>
  </property>
</Properties>
</file>