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88" r:id="rId2"/>
    <p:sldId id="276" r:id="rId3"/>
    <p:sldId id="27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Shakula" initials="VS" lastIdx="1" clrIdx="0">
    <p:extLst>
      <p:ext uri="{19B8F6BF-5375-455C-9EA6-DF929625EA0E}">
        <p15:presenceInfo xmlns:p15="http://schemas.microsoft.com/office/powerpoint/2012/main" userId="07127de4e7b400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2" y="5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3A5A2-061E-4C20-83C0-F7B7E577A48B}" type="datetimeFigureOut">
              <a:rPr lang="ru-RU" smtClean="0"/>
              <a:t>24.10.2022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DD43D-01E6-44E7-AEDB-BC4E5D567DD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74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0864-A0E2-4D08-A4FC-9968271D239F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3676-AD49-4B09-8F14-0F72B524C369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FE36-840D-45B1-B687-848DFDE8FCA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D814-D668-40F1-8A9F-21D8351049B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7D2D-9355-4C4F-B099-23465A22AE37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9884" y="916940"/>
            <a:ext cx="137363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627" y="2302908"/>
            <a:ext cx="9280144" cy="212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2AE4-5E5B-4D12-8A4B-D0F3B9DD8D6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45563" y="6782816"/>
            <a:ext cx="7651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Слайд</a:t>
            </a:r>
            <a:r>
              <a:rPr spc="-35" dirty="0"/>
              <a:t> </a:t>
            </a:r>
            <a:r>
              <a:rPr dirty="0"/>
              <a:t>№</a:t>
            </a:r>
            <a:r>
              <a:rPr spc="-4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757BD7-CFB4-47CB-A162-0581CDD14F53}"/>
              </a:ext>
            </a:extLst>
          </p:cNvPr>
          <p:cNvCxnSpPr/>
          <p:nvPr userDrawn="1"/>
        </p:nvCxnSpPr>
        <p:spPr>
          <a:xfrm>
            <a:off x="0" y="733425"/>
            <a:ext cx="1069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BDD7643-DE4D-4B19-BF48-7E9FD823787B}"/>
              </a:ext>
            </a:extLst>
          </p:cNvPr>
          <p:cNvCxnSpPr/>
          <p:nvPr userDrawn="1"/>
        </p:nvCxnSpPr>
        <p:spPr>
          <a:xfrm>
            <a:off x="0" y="6753225"/>
            <a:ext cx="1069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507298-874D-4BB9-A098-CE172756BAA7}"/>
              </a:ext>
            </a:extLst>
          </p:cNvPr>
          <p:cNvSpPr/>
          <p:nvPr/>
        </p:nvSpPr>
        <p:spPr>
          <a:xfrm>
            <a:off x="0" y="899517"/>
            <a:ext cx="10693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Онлайн университет Нетология 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pPr algn="ctr"/>
            <a:r>
              <a:rPr lang="ru-RU" b="1" dirty="0"/>
              <a:t>Группа DA-46</a:t>
            </a:r>
          </a:p>
          <a:p>
            <a:pPr algn="ctr"/>
            <a:r>
              <a:rPr lang="ru-RU" b="1" dirty="0"/>
              <a:t>ДИПЛОМНАЯ РАБОТА </a:t>
            </a:r>
          </a:p>
          <a:p>
            <a:pPr algn="ctr"/>
            <a:r>
              <a:rPr lang="ru-RU" dirty="0"/>
              <a:t>"Анализ продаж британского e-commerce (поиск инсайтов, составление рекомендаций стейкхолдерам, построение предиктивной модели объёмов продаж)"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							        Профессия:  Аналитик данных </a:t>
            </a:r>
          </a:p>
          <a:p>
            <a:r>
              <a:rPr lang="ru-RU" dirty="0"/>
              <a:t>                                                                                                                                  Шакула Вадим Анатольевич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13005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219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Визуализация среднего чек на одного клиента, по месяцам</a:t>
            </a:r>
            <a:endParaRPr lang="ru-RU" sz="2800" b="1" i="1" spc="-5" dirty="0">
              <a:cs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B2FF1C-8663-4B00-B309-2BE4DC4F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1012124"/>
            <a:ext cx="5867400" cy="29217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649469-0D9F-49C0-AD92-BE0A1A025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1073230"/>
            <a:ext cx="1447925" cy="207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DB3C2-B6DF-44C4-B696-588C1F6B69D4}"/>
              </a:ext>
            </a:extLst>
          </p:cNvPr>
          <p:cNvSpPr txBox="1"/>
          <p:nvPr/>
        </p:nvSpPr>
        <p:spPr>
          <a:xfrm>
            <a:off x="546100" y="4590097"/>
            <a:ext cx="9603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Рост среднего чека в сентябре составит +12% к августу, что может быть связано с выходом из сезона низкого спроса, это привело к росту продаж на +51%.</a:t>
            </a:r>
          </a:p>
          <a:p>
            <a:r>
              <a:rPr lang="ru-RU" dirty="0"/>
              <a:t>Падение среднего чека в ноябре на -14% не привело к падению продаж, в текущий период компания смогла увеличить количество пользователей и кол-во покупок (что видно из слайда № </a:t>
            </a:r>
            <a:r>
              <a:rPr lang="en-US" dirty="0"/>
              <a:t>9</a:t>
            </a:r>
            <a:r>
              <a:rPr lang="ru-RU" dirty="0"/>
              <a:t>) и привело к увеличению продаж на +19%.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D4BFF3E-1108-4F2B-A13D-505BC8BC2F12}"/>
              </a:ext>
            </a:extLst>
          </p:cNvPr>
          <p:cNvCxnSpPr/>
          <p:nvPr/>
        </p:nvCxnSpPr>
        <p:spPr>
          <a:xfrm>
            <a:off x="4127500" y="2562225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C0C8136-E80D-4AC4-9DAE-C610D0581DBE}"/>
              </a:ext>
            </a:extLst>
          </p:cNvPr>
          <p:cNvCxnSpPr>
            <a:cxnSpLocks/>
          </p:cNvCxnSpPr>
          <p:nvPr/>
        </p:nvCxnSpPr>
        <p:spPr>
          <a:xfrm>
            <a:off x="393700" y="1988946"/>
            <a:ext cx="55626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540F14-4DE2-4F89-9D28-1409F10EAB5C}"/>
              </a:ext>
            </a:extLst>
          </p:cNvPr>
          <p:cNvCxnSpPr>
            <a:cxnSpLocks/>
          </p:cNvCxnSpPr>
          <p:nvPr/>
        </p:nvCxnSpPr>
        <p:spPr>
          <a:xfrm>
            <a:off x="5346700" y="2007011"/>
            <a:ext cx="1" cy="4793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838460-5BA0-422E-B5D4-1CC64ADF52B6}"/>
              </a:ext>
            </a:extLst>
          </p:cNvPr>
          <p:cNvSpPr txBox="1"/>
          <p:nvPr/>
        </p:nvSpPr>
        <p:spPr>
          <a:xfrm>
            <a:off x="5346700" y="2041784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-14%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EA1ED47-3E1C-4157-AF90-D9593838AD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83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219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RSME </a:t>
            </a:r>
            <a:r>
              <a:rPr lang="ru-RU" sz="2400" b="1" i="1" dirty="0"/>
              <a:t>и прогнозирование</a:t>
            </a:r>
            <a:endParaRPr lang="en-US" sz="2400" b="1" i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F2D42-73E3-4B81-B47E-5E3FE5C85DE8}"/>
              </a:ext>
            </a:extLst>
          </p:cNvPr>
          <p:cNvSpPr/>
          <p:nvPr/>
        </p:nvSpPr>
        <p:spPr>
          <a:xfrm>
            <a:off x="375146" y="4840552"/>
            <a:ext cx="1847354" cy="61727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D9F12FA3-30D2-44D4-AA72-09EC774AF2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11</a:t>
            </a:fld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9EA193-1380-4D64-B49E-9DE0D751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"/>
          <a:stretch/>
        </p:blipFill>
        <p:spPr>
          <a:xfrm>
            <a:off x="375146" y="1234660"/>
            <a:ext cx="1847354" cy="35830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039A06-7924-4899-9EFB-32E2763C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1" y="4863087"/>
            <a:ext cx="548688" cy="5410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BCD0B-1623-41B4-8A69-6A3E5596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795" y="4863415"/>
            <a:ext cx="304826" cy="571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2E4DB6-1C51-4043-B952-A54E48A85D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1" b="3757"/>
          <a:stretch/>
        </p:blipFill>
        <p:spPr>
          <a:xfrm>
            <a:off x="2007192" y="4863088"/>
            <a:ext cx="160034" cy="57155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B84779A-23C3-465A-9B90-BA1D1B567611}"/>
              </a:ext>
            </a:extLst>
          </p:cNvPr>
          <p:cNvSpPr/>
          <p:nvPr/>
        </p:nvSpPr>
        <p:spPr>
          <a:xfrm>
            <a:off x="3037206" y="1260634"/>
            <a:ext cx="7407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ВЫВОД по RMSE и прогнозу будущих периодов:</a:t>
            </a:r>
          </a:p>
          <a:p>
            <a:endParaRPr lang="ru-RU" dirty="0"/>
          </a:p>
          <a:p>
            <a:r>
              <a:rPr lang="ru-RU" dirty="0"/>
              <a:t>Для прогнозирования на ближайшие 3 месяца была применена линейная регрессионная модель.</a:t>
            </a:r>
          </a:p>
          <a:p>
            <a:endParaRPr lang="ru-RU" dirty="0"/>
          </a:p>
          <a:p>
            <a:r>
              <a:rPr lang="ru-RU" dirty="0"/>
              <a:t>RMSE для train и test наборов очень похожими (train 106 696 &gt; test 104 897), это говорит о том, что мы построили хорошую модель. Модель имеет большую прогностическую ценность. В этом случае мы можем доверять прогнозу.</a:t>
            </a:r>
          </a:p>
          <a:p>
            <a:endParaRPr lang="ru-RU" dirty="0"/>
          </a:p>
          <a:p>
            <a:r>
              <a:rPr lang="ru-RU" dirty="0"/>
              <a:t>В расчетах есть погрешность, но основываясь на результатах прогноза, можно выявить, что объем продаж прогнозная аналогичен и даже выше прошлого года. Это говорит нам о том , что компания находится на этапе роста. </a:t>
            </a:r>
          </a:p>
          <a:p>
            <a:endParaRPr lang="ru-RU" dirty="0"/>
          </a:p>
          <a:p>
            <a:r>
              <a:rPr lang="ru-RU" dirty="0"/>
              <a:t>Стагнации и рецессии в продажах не наблюдается.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4D659-303D-4B07-99B6-28BB674A648B}"/>
              </a:ext>
            </a:extLst>
          </p:cNvPr>
          <p:cNvSpPr txBox="1"/>
          <p:nvPr/>
        </p:nvSpPr>
        <p:spPr>
          <a:xfrm>
            <a:off x="594945" y="4809416"/>
            <a:ext cx="81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D8849D7-805C-4DD2-BD18-502A18304780}"/>
              </a:ext>
            </a:extLst>
          </p:cNvPr>
          <p:cNvSpPr/>
          <p:nvPr/>
        </p:nvSpPr>
        <p:spPr>
          <a:xfrm>
            <a:off x="12700" y="6763884"/>
            <a:ext cx="1068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* - прогноз продаж, рассчитанный после обучения и оценки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02761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7FB7A23-0E18-4346-A6B9-296093628835}"/>
              </a:ext>
            </a:extLst>
          </p:cNvPr>
          <p:cNvSpPr txBox="1"/>
          <p:nvPr/>
        </p:nvSpPr>
        <p:spPr>
          <a:xfrm>
            <a:off x="0" y="759867"/>
            <a:ext cx="10693400" cy="5840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 процессе анализа выявлено: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ТОПЫ по количеству пользователей и заказам выходит </a:t>
            </a:r>
            <a:r>
              <a:rPr lang="en-US" dirty="0"/>
              <a:t>United Kingdom.</a:t>
            </a:r>
            <a:endParaRPr dirty="0"/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Топ по продукту занимает</a:t>
            </a:r>
            <a:r>
              <a:rPr lang="en-US" dirty="0"/>
              <a:t> WHITE HANGING HEART T-LIGHT HOLDER</a:t>
            </a:r>
            <a:r>
              <a:rPr lang="ru-RU" dirty="0"/>
              <a:t> с количеством заказа 2365 раз.</a:t>
            </a:r>
            <a:endParaRPr dirty="0"/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dirty="0"/>
          </a:p>
          <a:p>
            <a:pPr marL="469900" marR="361950" indent="-228600">
              <a:lnSpc>
                <a:spcPts val="161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Рост продаж приходи на период сентябрь – ноябрь. Показатели продаж ноя/окт +19% и более чем на +50% к средним продажам за год, что связано с выхода из периода низкого спроса (лето), предстоящими праздниками или выход новых позиций на рынок. </a:t>
            </a:r>
          </a:p>
          <a:p>
            <a:pPr marL="469900" marR="361950" indent="-228600">
              <a:lnSpc>
                <a:spcPts val="161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Декабрь месяц не полный!</a:t>
            </a:r>
            <a:endParaRPr dirty="0"/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dirty="0"/>
          </a:p>
          <a:p>
            <a:pPr marL="469900" marR="112395" indent="-228600">
              <a:lnSpc>
                <a:spcPts val="161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Рост активных пользователей в ноябре. Рост пользователей составляет +20% к октябрю, +38% к среднему значению за год.</a:t>
            </a:r>
            <a:endParaRPr dirty="0"/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dirty="0"/>
          </a:p>
          <a:p>
            <a:pPr marL="469900" marR="5080" indent="-228600">
              <a:lnSpc>
                <a:spcPts val="162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Рост транзакций (покупок) в ноябре. Рост покупок составляет +29% к октябрю, +71% к среднему значению за год.</a:t>
            </a:r>
            <a:endParaRPr lang="en-US" dirty="0"/>
          </a:p>
          <a:p>
            <a:pPr marL="469900" marR="5080" indent="-228600">
              <a:lnSpc>
                <a:spcPts val="162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US" dirty="0"/>
          </a:p>
          <a:p>
            <a:pPr marL="469900" marR="5080" indent="-228600">
              <a:lnSpc>
                <a:spcPts val="162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Рост среднего чека в сентябре составит +12% к августу, что может быть связано с выходом из сезона низкого спроса, это привело к росту продаж на +51%.</a:t>
            </a:r>
            <a:endParaRPr lang="en-US" dirty="0"/>
          </a:p>
          <a:p>
            <a:pPr marL="241300" marR="5080">
              <a:lnSpc>
                <a:spcPts val="1620"/>
              </a:lnSpc>
              <a:tabLst>
                <a:tab pos="469900" algn="l"/>
                <a:tab pos="470534" algn="l"/>
              </a:tabLst>
            </a:pPr>
            <a:endParaRPr lang="en-US" dirty="0"/>
          </a:p>
          <a:p>
            <a:pPr marL="469900" marR="5080" indent="-228600">
              <a:lnSpc>
                <a:spcPts val="162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Падение среднего чека в ноябре на -14% не привело к падению продаж, в текущий период компания смогла увеличить количество пользователей и кол-во покупок (что видно из слайда № </a:t>
            </a:r>
            <a:r>
              <a:rPr lang="en-US" dirty="0"/>
              <a:t>9</a:t>
            </a:r>
            <a:r>
              <a:rPr lang="ru-RU" dirty="0"/>
              <a:t>) и привело к увеличению продаж на +19%.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/>
          </a:p>
          <a:p>
            <a:pPr marL="469900" marR="235585" indent="-228600">
              <a:lnSpc>
                <a:spcPct val="961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Основная гипотеза подтверждена</a:t>
            </a:r>
            <a:r>
              <a:rPr lang="en-US" dirty="0"/>
              <a:t> - </a:t>
            </a:r>
            <a:r>
              <a:rPr lang="ru-RU" dirty="0"/>
              <a:t> прирост продаж связан с выхода из периода низкого спроса (лето),</a:t>
            </a:r>
            <a:r>
              <a:rPr lang="en-US" dirty="0"/>
              <a:t> </a:t>
            </a:r>
            <a:r>
              <a:rPr lang="ru-RU"/>
              <a:t>текущими/ предстоящими праздниками.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4E7DC-CC51-41C2-8688-714C54DCB535}"/>
              </a:ext>
            </a:extLst>
          </p:cNvPr>
          <p:cNvSpPr txBox="1"/>
          <p:nvPr/>
        </p:nvSpPr>
        <p:spPr>
          <a:xfrm>
            <a:off x="219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ВЫВОДЫ</a:t>
            </a:r>
            <a:endParaRPr lang="en-US" sz="2400" b="1" i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CCDA6B-4EC7-4D5A-8B11-22EB36F8B5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42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7FB7A23-0E18-4346-A6B9-296093628835}"/>
              </a:ext>
            </a:extLst>
          </p:cNvPr>
          <p:cNvSpPr txBox="1"/>
          <p:nvPr/>
        </p:nvSpPr>
        <p:spPr>
          <a:xfrm>
            <a:off x="0" y="759867"/>
            <a:ext cx="10693400" cy="337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Из вышеизложенного можно рекомендовать :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Улучшить трейд-маркетинговые акции, чтобы увеличить спрос на сопутствующие товары в корзине покупателя.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Начать активно работать над лояльностью покупателей. Подготовить аналитику по количеству незавершенных покупок (собрали корзину, но не совершили покупку).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Развиваться в других странах. Возможно увеличить ассортимент, который будет пользоваться спросом.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Работа над суммой среднего чека.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Работать также над возвратами, их причина. Первостепенная работа отдела маркетинга.</a:t>
            </a:r>
          </a:p>
          <a:p>
            <a:pPr marL="469900" marR="11430" indent="-228600">
              <a:lnSpc>
                <a:spcPts val="1610"/>
              </a:lnSpc>
              <a:spcBef>
                <a:spcPts val="15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ru-RU" dirty="0"/>
              <a:t>Работа с ассортиментом. Проводить регулярно АВС анализ, убирать продукт который не приносит прибыль, вводить новинки.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4E7DC-CC51-41C2-8688-714C54DCB535}"/>
              </a:ext>
            </a:extLst>
          </p:cNvPr>
          <p:cNvSpPr txBox="1"/>
          <p:nvPr/>
        </p:nvSpPr>
        <p:spPr>
          <a:xfrm>
            <a:off x="219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РЕКОМЕНДАЦИИ</a:t>
            </a:r>
            <a:endParaRPr lang="en-US" sz="2400" b="1" i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F178B3-93A5-4AE5-86A6-3ADB54BC89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6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791EB-F606-440D-BB1F-0CBDA7507998}"/>
              </a:ext>
            </a:extLst>
          </p:cNvPr>
          <p:cNvSpPr txBox="1"/>
          <p:nvPr/>
        </p:nvSpPr>
        <p:spPr>
          <a:xfrm>
            <a:off x="546100" y="1038225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данных, который содержит все транзакции, произошедшие между 01/12/2010 и 09/12/2011 для зарегистрированной в Великобритании онлайн-розничной торговли, не связанной с магазином. Компания в основном продает уникальные подарки на все случаи жизни. Многие клиенты компании являются оптовиками.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Наименование полей и их расшифровка:</a:t>
            </a:r>
          </a:p>
          <a:p>
            <a:pPr lvl="0"/>
            <a:r>
              <a:rPr lang="ru-RU" dirty="0"/>
              <a:t>InvoiceNo: номер транзакции, состоит из 6 цифр. </a:t>
            </a:r>
          </a:p>
          <a:p>
            <a:pPr lvl="0"/>
            <a:r>
              <a:rPr lang="ru-RU" dirty="0"/>
              <a:t>StockCode: код товара (позиции). </a:t>
            </a:r>
          </a:p>
          <a:p>
            <a:pPr lvl="0"/>
            <a:r>
              <a:rPr lang="ru-RU" dirty="0"/>
              <a:t>Description: описание товара</a:t>
            </a:r>
          </a:p>
          <a:p>
            <a:pPr lvl="0"/>
            <a:r>
              <a:rPr lang="ru-RU" dirty="0"/>
              <a:t>Quantity: количество товара</a:t>
            </a:r>
          </a:p>
          <a:p>
            <a:pPr lvl="0"/>
            <a:r>
              <a:rPr lang="ru-RU" dirty="0"/>
              <a:t>InvoiceDate: дата транзакции </a:t>
            </a:r>
          </a:p>
          <a:p>
            <a:pPr lvl="0"/>
            <a:r>
              <a:rPr lang="ru-RU" dirty="0"/>
              <a:t>UnitPrice: цена товара за единицу </a:t>
            </a:r>
          </a:p>
          <a:p>
            <a:pPr lvl="0"/>
            <a:r>
              <a:rPr lang="ru-RU" dirty="0"/>
              <a:t>CustomerID: номер клиента. Уникальное 5-значное целое число, присваиваемое каждому покупателю.</a:t>
            </a:r>
          </a:p>
          <a:p>
            <a:pPr lvl="0"/>
            <a:r>
              <a:rPr lang="ru-RU" dirty="0"/>
              <a:t>Country: название страны, в которой проживает каждый покупатель.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-1778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Описание данных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C3941-6C66-4363-A4EF-D1528256F3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85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791EB-F606-440D-BB1F-0CBDA7507998}"/>
              </a:ext>
            </a:extLst>
          </p:cNvPr>
          <p:cNvSpPr txBox="1"/>
          <p:nvPr/>
        </p:nvSpPr>
        <p:spPr>
          <a:xfrm>
            <a:off x="546100" y="1038225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Стейкхолдерами аналитики данных выходят отдел продаж ( для своевременного реагирования на изменения продаж), маркетологи ( для оценки влияние рекламы на покупательскую способность, трейд-маркетологи (для оценки эффективности проводимого промо и своевременной корректировки для увеличения ROI), руководительский состав (для оценки экономических показателей компании).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Стейкхолдеры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4FF347-1025-43B7-9B81-B37693A4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09" y="2566887"/>
            <a:ext cx="5803008" cy="399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A77EC-744B-4431-ABF2-FBCEBB4E0CAE}"/>
              </a:ext>
            </a:extLst>
          </p:cNvPr>
          <p:cNvSpPr txBox="1"/>
          <p:nvPr/>
        </p:nvSpPr>
        <p:spPr>
          <a:xfrm>
            <a:off x="546100" y="2792551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Круг стейкхолдеров гораздо шире</a:t>
            </a:r>
            <a:r>
              <a:rPr lang="en-US" dirty="0"/>
              <a:t>,</a:t>
            </a:r>
            <a:r>
              <a:rPr lang="ru-RU" dirty="0"/>
              <a:t> чем мы думаем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291DEE-A190-4E48-844F-42ACC86D21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23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Система метрик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3830E5-8A07-4A00-843E-F27F43BE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1" y="1800225"/>
            <a:ext cx="6447079" cy="354360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EE075F-F452-4659-ABF8-9C086166F6C6}"/>
              </a:ext>
            </a:extLst>
          </p:cNvPr>
          <p:cNvSpPr/>
          <p:nvPr/>
        </p:nvSpPr>
        <p:spPr>
          <a:xfrm>
            <a:off x="6642100" y="1800225"/>
            <a:ext cx="33655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Система метрик е-ком могут выходить такие показатели как:</a:t>
            </a:r>
          </a:p>
          <a:p>
            <a:endParaRPr lang="ru-RU" sz="1600" dirty="0"/>
          </a:p>
          <a:p>
            <a:r>
              <a:rPr lang="ru-RU" sz="1600" dirty="0"/>
              <a:t>Брошенные корзины</a:t>
            </a:r>
          </a:p>
          <a:p>
            <a:r>
              <a:rPr lang="ru-RU" sz="1600" dirty="0"/>
              <a:t>Процент возврата пользователей</a:t>
            </a:r>
          </a:p>
          <a:p>
            <a:r>
              <a:rPr lang="ru-RU" sz="1600" dirty="0"/>
              <a:t>Показатель отказов</a:t>
            </a:r>
          </a:p>
          <a:p>
            <a:r>
              <a:rPr lang="ru-RU" sz="1600" dirty="0"/>
              <a:t>Стоимость действий</a:t>
            </a:r>
          </a:p>
          <a:p>
            <a:r>
              <a:rPr lang="ru-RU" sz="1600" dirty="0"/>
              <a:t>Кол-во штук в одном заказе</a:t>
            </a:r>
          </a:p>
          <a:p>
            <a:r>
              <a:rPr lang="ru-RU" sz="1600" dirty="0"/>
              <a:t>Стоимость 1 штуки в одном заказе</a:t>
            </a:r>
          </a:p>
          <a:p>
            <a:r>
              <a:rPr lang="ru-RU" sz="1600" dirty="0"/>
              <a:t>Средний чек</a:t>
            </a:r>
          </a:p>
          <a:p>
            <a:r>
              <a:rPr lang="ru-RU" sz="1600" dirty="0"/>
              <a:t>Макро и микро-конверсии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CF41D76-870C-469D-BAB6-F4F95EAC68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254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ТОП по странам с максимальным количеством заказов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FCAE68-9E99-4A88-A3D5-30C4B9A4B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32"/>
          <a:stretch/>
        </p:blipFill>
        <p:spPr>
          <a:xfrm>
            <a:off x="1536700" y="809625"/>
            <a:ext cx="6781800" cy="489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6CBEB2-CF7B-4FA8-8DEA-1DBF3022E9D4}"/>
              </a:ext>
            </a:extLst>
          </p:cNvPr>
          <p:cNvSpPr txBox="1"/>
          <p:nvPr/>
        </p:nvSpPr>
        <p:spPr>
          <a:xfrm>
            <a:off x="546100" y="599122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Топ по странам занимает United Kingdom c числом заказов 492979, следующая страна по численности Germany – 9493 заказа за период.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FFC8C-63EC-48A9-A4AF-9FB8EA6F84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5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ТОП странам по количеству пользователей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CBEB2-CF7B-4FA8-8DEA-1DBF3022E9D4}"/>
              </a:ext>
            </a:extLst>
          </p:cNvPr>
          <p:cNvSpPr txBox="1"/>
          <p:nvPr/>
        </p:nvSpPr>
        <p:spPr>
          <a:xfrm>
            <a:off x="546100" y="599122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Топ по странам занимает United Kingdom c числом пользователем 3949, следующая страна по численности Germany – 95 пользователей.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F41E0F-BF6F-4046-9059-033680A53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56"/>
          <a:stretch/>
        </p:blipFill>
        <p:spPr>
          <a:xfrm>
            <a:off x="1689100" y="819983"/>
            <a:ext cx="6629400" cy="490606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C0C5A-5502-460D-AC75-FF0A393830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9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5057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ТОП позиций по заказам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CBEB2-CF7B-4FA8-8DEA-1DBF3022E9D4}"/>
              </a:ext>
            </a:extLst>
          </p:cNvPr>
          <p:cNvSpPr txBox="1"/>
          <p:nvPr/>
        </p:nvSpPr>
        <p:spPr>
          <a:xfrm>
            <a:off x="546100" y="599122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Топ по продукту занимает</a:t>
            </a:r>
            <a:r>
              <a:rPr lang="en-US" dirty="0"/>
              <a:t> WHITE HANGING HEART T-LIGHT HOLDER</a:t>
            </a:r>
            <a:r>
              <a:rPr lang="ru-RU" dirty="0"/>
              <a:t> с количеством заказа 2365 раз.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E524CE-C734-4D5E-AF0E-4C888C5A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7" r="50000"/>
          <a:stretch/>
        </p:blipFill>
        <p:spPr>
          <a:xfrm>
            <a:off x="2693416" y="1114425"/>
            <a:ext cx="4710684" cy="39401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4C0F54-EC15-43B9-AFAA-123DEDF16F22}"/>
              </a:ext>
            </a:extLst>
          </p:cNvPr>
          <p:cNvSpPr/>
          <p:nvPr/>
        </p:nvSpPr>
        <p:spPr>
          <a:xfrm>
            <a:off x="2451100" y="1114425"/>
            <a:ext cx="50292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86CB3C-C808-473C-AD77-14075A91B0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2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0"/>
            <a:ext cx="1069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Визуализация выручки</a:t>
            </a:r>
            <a:r>
              <a:rPr lang="en-US" sz="2400" b="1" i="1" spc="-5" dirty="0">
                <a:cs typeface="Calibri"/>
              </a:rPr>
              <a:t> </a:t>
            </a:r>
            <a:r>
              <a:rPr lang="ru-RU" sz="2400" b="1" i="1" spc="-5" dirty="0">
                <a:cs typeface="Calibri"/>
              </a:rPr>
              <a:t>по дням и накопительно за месяц</a:t>
            </a:r>
            <a:r>
              <a:rPr lang="en-US" sz="2400" b="1" i="1" spc="-5" dirty="0">
                <a:cs typeface="Calibri"/>
              </a:rPr>
              <a:t>, EUR</a:t>
            </a:r>
            <a:r>
              <a:rPr lang="ru-RU" sz="2400" b="1" i="1" spc="-5" dirty="0">
                <a:cs typeface="Calibr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CBEB2-CF7B-4FA8-8DEA-1DBF3022E9D4}"/>
              </a:ext>
            </a:extLst>
          </p:cNvPr>
          <p:cNvSpPr txBox="1"/>
          <p:nvPr/>
        </p:nvSpPr>
        <p:spPr>
          <a:xfrm>
            <a:off x="6088247" y="809625"/>
            <a:ext cx="4279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График – виден рост продаж по датам начиная с сентября месяца. </a:t>
            </a:r>
          </a:p>
          <a:p>
            <a:r>
              <a:rPr lang="ru-RU" dirty="0"/>
              <a:t>Так же видим нулевые продажи в январе 2011, что связано с выходными днями.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гистограмме видим существенный рост продаж с сентября по ноябрь, рост продаж ноя/окт +19% и более чем на +50% к средним продажам за год, что связано с выхода из периода низкого спроса (лето), предстоящими праздниками или выход новых позиций на рынок.</a:t>
            </a:r>
          </a:p>
          <a:p>
            <a:endParaRPr lang="ru-RU" dirty="0"/>
          </a:p>
          <a:p>
            <a:r>
              <a:rPr lang="ru-RU" dirty="0"/>
              <a:t>В целом по визуализациям мы видим тренд в продажах с сентября 2011.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7B77C-AD42-45D6-B7E6-6834930B0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/>
          <a:stretch/>
        </p:blipFill>
        <p:spPr>
          <a:xfrm>
            <a:off x="88900" y="809625"/>
            <a:ext cx="5999347" cy="2895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9F8D5E-DC97-4A9F-886F-559A3FAE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" y="3781425"/>
            <a:ext cx="5999347" cy="295029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94644BC-CB27-4DC7-B04A-EDBD730A62F5}"/>
              </a:ext>
            </a:extLst>
          </p:cNvPr>
          <p:cNvCxnSpPr>
            <a:cxnSpLocks/>
          </p:cNvCxnSpPr>
          <p:nvPr/>
        </p:nvCxnSpPr>
        <p:spPr>
          <a:xfrm flipV="1">
            <a:off x="4127500" y="4070788"/>
            <a:ext cx="0" cy="120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663FFF-5A63-41FF-830A-1C6C10AC3086}"/>
              </a:ext>
            </a:extLst>
          </p:cNvPr>
          <p:cNvSpPr txBox="1"/>
          <p:nvPr/>
        </p:nvSpPr>
        <p:spPr>
          <a:xfrm>
            <a:off x="4218791" y="4070788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+50% к ср.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C198708-5470-485E-B252-5421B31C4863}"/>
              </a:ext>
            </a:extLst>
          </p:cNvPr>
          <p:cNvCxnSpPr/>
          <p:nvPr/>
        </p:nvCxnSpPr>
        <p:spPr>
          <a:xfrm>
            <a:off x="3670300" y="4070788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5DA8299-1CB8-46E8-83D9-7268706E01FC}"/>
              </a:ext>
            </a:extLst>
          </p:cNvPr>
          <p:cNvCxnSpPr>
            <a:cxnSpLocks/>
          </p:cNvCxnSpPr>
          <p:nvPr/>
        </p:nvCxnSpPr>
        <p:spPr>
          <a:xfrm>
            <a:off x="774700" y="5275623"/>
            <a:ext cx="47535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6E665F1-D918-498B-BEEB-4A5891E9D943}"/>
              </a:ext>
            </a:extLst>
          </p:cNvPr>
          <p:cNvSpPr/>
          <p:nvPr/>
        </p:nvSpPr>
        <p:spPr>
          <a:xfrm>
            <a:off x="774700" y="831129"/>
            <a:ext cx="228600" cy="256929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121F59E-559C-4CD2-A7B8-4CD6616F88D9}"/>
              </a:ext>
            </a:extLst>
          </p:cNvPr>
          <p:cNvCxnSpPr>
            <a:cxnSpLocks/>
          </p:cNvCxnSpPr>
          <p:nvPr/>
        </p:nvCxnSpPr>
        <p:spPr>
          <a:xfrm flipV="1">
            <a:off x="4089601" y="1190625"/>
            <a:ext cx="1790499" cy="135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A7BB7DB3-3C9B-4D0C-8B97-DCE1D82092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28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3D46-5720-498E-B474-2C46E68D8607}"/>
              </a:ext>
            </a:extLst>
          </p:cNvPr>
          <p:cNvSpPr txBox="1"/>
          <p:nvPr/>
        </p:nvSpPr>
        <p:spPr>
          <a:xfrm>
            <a:off x="0" y="0"/>
            <a:ext cx="1069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spc="-5" dirty="0">
                <a:cs typeface="Calibri"/>
              </a:rPr>
              <a:t>Визуализация количества уникальных пользователей </a:t>
            </a:r>
            <a:r>
              <a:rPr lang="ru-RU" sz="2400" b="1" i="1" dirty="0"/>
              <a:t>и количество транзакций</a:t>
            </a:r>
            <a:r>
              <a:rPr lang="ru-RU" sz="2400" b="1" i="1" spc="-5" dirty="0">
                <a:cs typeface="Calibri"/>
              </a:rPr>
              <a:t>, по месяцам.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CBEB2-CF7B-4FA8-8DEA-1DBF3022E9D4}"/>
              </a:ext>
            </a:extLst>
          </p:cNvPr>
          <p:cNvSpPr txBox="1"/>
          <p:nvPr/>
        </p:nvSpPr>
        <p:spPr>
          <a:xfrm>
            <a:off x="6088247" y="809625"/>
            <a:ext cx="4279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Значительный рост пользователей в ноябре (1710). Рост пользователей составляет +20% к октябрю, +38% к среднему значению за год.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Значительный рост транзакций (покупок) в ноябре (65584). Рост покупок составляет +29% к октябрю, +71% к среднему значению за год.</a:t>
            </a:r>
          </a:p>
          <a:p>
            <a:endParaRPr lang="ru-RU" dirty="0"/>
          </a:p>
          <a:p>
            <a:r>
              <a:rPr lang="ru-RU" dirty="0"/>
              <a:t>Это подтверждает наш вывод, что прирост продаж связан с выхода из периода низкого спроса (лето), предстоящими праздниками или выход новых позиций на рынок.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DB52F6-32D0-4228-979F-04BF6CBB5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1108"/>
          <a:stretch/>
        </p:blipFill>
        <p:spPr>
          <a:xfrm>
            <a:off x="141918" y="885825"/>
            <a:ext cx="5814381" cy="2819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A07CF-C36D-4F08-B88A-2037BA78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" y="3764280"/>
            <a:ext cx="5943599" cy="289544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FEB1F9C-0FE4-4308-A1BD-9868EAC71F17}"/>
              </a:ext>
            </a:extLst>
          </p:cNvPr>
          <p:cNvSpPr/>
          <p:nvPr/>
        </p:nvSpPr>
        <p:spPr>
          <a:xfrm>
            <a:off x="469900" y="903121"/>
            <a:ext cx="3584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Количества уникальных пользователей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5D7560-6382-4B3C-BC44-03437305D4A2}"/>
              </a:ext>
            </a:extLst>
          </p:cNvPr>
          <p:cNvSpPr/>
          <p:nvPr/>
        </p:nvSpPr>
        <p:spPr>
          <a:xfrm>
            <a:off x="469900" y="3781425"/>
            <a:ext cx="2220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Количество транзакций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4BDDB5D-3F29-4C87-82BA-97255D624AFD}"/>
              </a:ext>
            </a:extLst>
          </p:cNvPr>
          <p:cNvCxnSpPr/>
          <p:nvPr/>
        </p:nvCxnSpPr>
        <p:spPr>
          <a:xfrm>
            <a:off x="4137443" y="3933825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5C6A5E4-57B3-486A-BD81-E5C65E5205A8}"/>
              </a:ext>
            </a:extLst>
          </p:cNvPr>
          <p:cNvCxnSpPr>
            <a:cxnSpLocks/>
          </p:cNvCxnSpPr>
          <p:nvPr/>
        </p:nvCxnSpPr>
        <p:spPr>
          <a:xfrm>
            <a:off x="433418" y="5838825"/>
            <a:ext cx="55228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F02D132-79FC-4BCC-A526-76DC2CDFFB92}"/>
              </a:ext>
            </a:extLst>
          </p:cNvPr>
          <p:cNvCxnSpPr>
            <a:cxnSpLocks/>
          </p:cNvCxnSpPr>
          <p:nvPr/>
        </p:nvCxnSpPr>
        <p:spPr>
          <a:xfrm>
            <a:off x="433417" y="4619625"/>
            <a:ext cx="552288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D0B632-8505-41D3-B0CF-9E9AEF372E58}"/>
              </a:ext>
            </a:extLst>
          </p:cNvPr>
          <p:cNvCxnSpPr>
            <a:cxnSpLocks/>
          </p:cNvCxnSpPr>
          <p:nvPr/>
        </p:nvCxnSpPr>
        <p:spPr>
          <a:xfrm flipV="1">
            <a:off x="4137443" y="3933825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745B9F9-2E99-4469-BB94-9A5527FE010E}"/>
              </a:ext>
            </a:extLst>
          </p:cNvPr>
          <p:cNvCxnSpPr>
            <a:cxnSpLocks/>
          </p:cNvCxnSpPr>
          <p:nvPr/>
        </p:nvCxnSpPr>
        <p:spPr>
          <a:xfrm flipV="1">
            <a:off x="5041900" y="3933825"/>
            <a:ext cx="0" cy="68580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499149-7054-4513-BAC5-C7FE9EBFB845}"/>
              </a:ext>
            </a:extLst>
          </p:cNvPr>
          <p:cNvSpPr txBox="1"/>
          <p:nvPr/>
        </p:nvSpPr>
        <p:spPr>
          <a:xfrm>
            <a:off x="2994443" y="4909526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+71% к ср.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8D955-A4F7-405B-BDA3-A9E195A7A5BD}"/>
              </a:ext>
            </a:extLst>
          </p:cNvPr>
          <p:cNvSpPr txBox="1"/>
          <p:nvPr/>
        </p:nvSpPr>
        <p:spPr>
          <a:xfrm>
            <a:off x="5053551" y="4095185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+29%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BFF1853-2094-4C20-B2AE-A2B962A24E8A}"/>
              </a:ext>
            </a:extLst>
          </p:cNvPr>
          <p:cNvCxnSpPr/>
          <p:nvPr/>
        </p:nvCxnSpPr>
        <p:spPr>
          <a:xfrm>
            <a:off x="4127500" y="962025"/>
            <a:ext cx="1828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BF08A06-C2D7-49C2-96F1-251EFF755CF5}"/>
              </a:ext>
            </a:extLst>
          </p:cNvPr>
          <p:cNvCxnSpPr>
            <a:cxnSpLocks/>
          </p:cNvCxnSpPr>
          <p:nvPr/>
        </p:nvCxnSpPr>
        <p:spPr>
          <a:xfrm>
            <a:off x="469900" y="1571625"/>
            <a:ext cx="552288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69EF024-16FE-4B3B-AC75-6857D49318EA}"/>
              </a:ext>
            </a:extLst>
          </p:cNvPr>
          <p:cNvCxnSpPr>
            <a:cxnSpLocks/>
          </p:cNvCxnSpPr>
          <p:nvPr/>
        </p:nvCxnSpPr>
        <p:spPr>
          <a:xfrm>
            <a:off x="433419" y="2105025"/>
            <a:ext cx="55228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81A68CC-0C42-4F1F-BDAC-8852B44EF7BA}"/>
              </a:ext>
            </a:extLst>
          </p:cNvPr>
          <p:cNvCxnSpPr>
            <a:cxnSpLocks/>
          </p:cNvCxnSpPr>
          <p:nvPr/>
        </p:nvCxnSpPr>
        <p:spPr>
          <a:xfrm flipV="1">
            <a:off x="4137443" y="977366"/>
            <a:ext cx="0" cy="112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E7BAB83-6016-42EA-8611-A757ED681059}"/>
              </a:ext>
            </a:extLst>
          </p:cNvPr>
          <p:cNvCxnSpPr>
            <a:cxnSpLocks/>
          </p:cNvCxnSpPr>
          <p:nvPr/>
        </p:nvCxnSpPr>
        <p:spPr>
          <a:xfrm flipH="1" flipV="1">
            <a:off x="5041900" y="977366"/>
            <a:ext cx="11651" cy="594259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8FAA9F-17BB-4F8E-B390-5BE59173D389}"/>
              </a:ext>
            </a:extLst>
          </p:cNvPr>
          <p:cNvSpPr txBox="1"/>
          <p:nvPr/>
        </p:nvSpPr>
        <p:spPr>
          <a:xfrm>
            <a:off x="2994442" y="1689021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+38% к ср.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BF04F4-D057-42EE-B9EA-7EFE4D2627E3}"/>
              </a:ext>
            </a:extLst>
          </p:cNvPr>
          <p:cNvSpPr txBox="1"/>
          <p:nvPr/>
        </p:nvSpPr>
        <p:spPr>
          <a:xfrm>
            <a:off x="5053551" y="1138726"/>
            <a:ext cx="13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+20%</a:t>
            </a:r>
          </a:p>
        </p:txBody>
      </p:sp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499EBCA1-D080-4272-B4BD-1F7EB848A7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ru-RU" dirty="0"/>
              <a:t>Слайд</a:t>
            </a:r>
            <a:r>
              <a:rPr lang="ru-RU" spc="-35" dirty="0"/>
              <a:t> </a:t>
            </a:r>
            <a:r>
              <a:rPr lang="ru-RU" dirty="0"/>
              <a:t>№</a:t>
            </a:r>
            <a:r>
              <a:rPr lang="ru-RU" spc="-45" dirty="0"/>
              <a:t> </a:t>
            </a:r>
            <a:fld id="{81D60167-4931-47E6-BA6A-407CBD079E47}" type="slidenum">
              <a:rPr smtClean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22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1119</Words>
  <Application>Microsoft Office PowerPoint</Application>
  <PresentationFormat>Произвольный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</dc:creator>
  <cp:lastModifiedBy>Vadim Shakula</cp:lastModifiedBy>
  <cp:revision>19</cp:revision>
  <dcterms:created xsi:type="dcterms:W3CDTF">2022-10-17T14:50:39Z</dcterms:created>
  <dcterms:modified xsi:type="dcterms:W3CDTF">2022-10-24T10:30:32Z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Acrobat PDFMaker 20 для Word</vt:lpwstr>
  </property>
  <property fmtid="{D5CDD505-2E9C-101B-9397-08002B2CF9AE}" pid="4" name="LastSaved">
    <vt:filetime>2022-10-17T00:00:00Z</vt:filetime>
  </property>
</Properties>
</file>