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9" r:id="rId5"/>
    <p:sldId id="260" r:id="rId6"/>
    <p:sldId id="261" r:id="rId7"/>
    <p:sldId id="262" r:id="rId8"/>
    <p:sldId id="265" r:id="rId9"/>
    <p:sldId id="266" r:id="rId10"/>
    <p:sldId id="267" r:id="rId11"/>
    <p:sldId id="268" r:id="rId12"/>
    <p:sldId id="269" r:id="rId13"/>
    <p:sldId id="270" r:id="rId14"/>
    <p:sldId id="271" r:id="rId15"/>
    <p:sldId id="292" r:id="rId16"/>
    <p:sldId id="272" r:id="rId17"/>
    <p:sldId id="273" r:id="rId18"/>
    <p:sldId id="274" r:id="rId19"/>
    <p:sldId id="275" r:id="rId20"/>
    <p:sldId id="276" r:id="rId21"/>
    <p:sldId id="293" r:id="rId22"/>
    <p:sldId id="294" r:id="rId23"/>
    <p:sldId id="295" r:id="rId24"/>
    <p:sldId id="296" r:id="rId25"/>
    <p:sldId id="287" r:id="rId26"/>
    <p:sldId id="288" r:id="rId27"/>
    <p:sldId id="29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B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0ADAFA-5D20-446A-B666-3010EADECA43}" v="13" dt="2024-12-13T15:03:49.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66" d="100"/>
          <a:sy n="66" d="100"/>
        </p:scale>
        <p:origin x="1166"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ashankar Iyer" userId="e4afd865a1feb66a" providerId="LiveId" clId="{AC0ADAFA-5D20-446A-B666-3010EADECA43}"/>
    <pc:docChg chg="undo custSel addSld delSld modSld">
      <pc:chgData name="Vidyashankar Iyer" userId="e4afd865a1feb66a" providerId="LiveId" clId="{AC0ADAFA-5D20-446A-B666-3010EADECA43}" dt="2024-12-13T16:44:36.241" v="6597" actId="1076"/>
      <pc:docMkLst>
        <pc:docMk/>
      </pc:docMkLst>
      <pc:sldChg chg="delSp modSp mod delAnim">
        <pc:chgData name="Vidyashankar Iyer" userId="e4afd865a1feb66a" providerId="LiveId" clId="{AC0ADAFA-5D20-446A-B666-3010EADECA43}" dt="2024-12-04T13:39:32.804" v="952" actId="1076"/>
        <pc:sldMkLst>
          <pc:docMk/>
          <pc:sldMk cId="3405114187" sldId="271"/>
        </pc:sldMkLst>
        <pc:picChg chg="mod">
          <ac:chgData name="Vidyashankar Iyer" userId="e4afd865a1feb66a" providerId="LiveId" clId="{AC0ADAFA-5D20-446A-B666-3010EADECA43}" dt="2024-12-04T13:39:32.804" v="952" actId="1076"/>
          <ac:picMkLst>
            <pc:docMk/>
            <pc:sldMk cId="3405114187" sldId="271"/>
            <ac:picMk id="3" creationId="{820F8B35-B414-4438-FFA3-CC81DAFF438D}"/>
          </ac:picMkLst>
        </pc:picChg>
      </pc:sldChg>
      <pc:sldChg chg="modSp mod">
        <pc:chgData name="Vidyashankar Iyer" userId="e4afd865a1feb66a" providerId="LiveId" clId="{AC0ADAFA-5D20-446A-B666-3010EADECA43}" dt="2024-12-03T23:31:07.354" v="24" actId="6549"/>
        <pc:sldMkLst>
          <pc:docMk/>
          <pc:sldMk cId="2484129969" sldId="276"/>
        </pc:sldMkLst>
        <pc:spChg chg="mod">
          <ac:chgData name="Vidyashankar Iyer" userId="e4afd865a1feb66a" providerId="LiveId" clId="{AC0ADAFA-5D20-446A-B666-3010EADECA43}" dt="2024-12-03T23:31:07.354" v="24" actId="6549"/>
          <ac:spMkLst>
            <pc:docMk/>
            <pc:sldMk cId="2484129969" sldId="276"/>
            <ac:spMk id="2" creationId="{1B184F6B-1396-EEC5-C931-805C7E7BC774}"/>
          </ac:spMkLst>
        </pc:spChg>
      </pc:sldChg>
      <pc:sldChg chg="del">
        <pc:chgData name="Vidyashankar Iyer" userId="e4afd865a1feb66a" providerId="LiveId" clId="{AC0ADAFA-5D20-446A-B666-3010EADECA43}" dt="2024-12-03T23:30:44.217" v="10" actId="47"/>
        <pc:sldMkLst>
          <pc:docMk/>
          <pc:sldMk cId="2160086737" sldId="277"/>
        </pc:sldMkLst>
      </pc:sldChg>
      <pc:sldChg chg="del">
        <pc:chgData name="Vidyashankar Iyer" userId="e4afd865a1feb66a" providerId="LiveId" clId="{AC0ADAFA-5D20-446A-B666-3010EADECA43}" dt="2024-12-03T23:30:44.217" v="10" actId="47"/>
        <pc:sldMkLst>
          <pc:docMk/>
          <pc:sldMk cId="2767181606" sldId="278"/>
        </pc:sldMkLst>
      </pc:sldChg>
      <pc:sldChg chg="del">
        <pc:chgData name="Vidyashankar Iyer" userId="e4afd865a1feb66a" providerId="LiveId" clId="{AC0ADAFA-5D20-446A-B666-3010EADECA43}" dt="2024-12-03T23:30:44.217" v="10" actId="47"/>
        <pc:sldMkLst>
          <pc:docMk/>
          <pc:sldMk cId="897343293" sldId="280"/>
        </pc:sldMkLst>
      </pc:sldChg>
      <pc:sldChg chg="del">
        <pc:chgData name="Vidyashankar Iyer" userId="e4afd865a1feb66a" providerId="LiveId" clId="{AC0ADAFA-5D20-446A-B666-3010EADECA43}" dt="2024-12-03T23:30:52.036" v="11" actId="47"/>
        <pc:sldMkLst>
          <pc:docMk/>
          <pc:sldMk cId="3248639873" sldId="281"/>
        </pc:sldMkLst>
      </pc:sldChg>
      <pc:sldChg chg="del">
        <pc:chgData name="Vidyashankar Iyer" userId="e4afd865a1feb66a" providerId="LiveId" clId="{AC0ADAFA-5D20-446A-B666-3010EADECA43}" dt="2024-12-03T23:30:52.036" v="11" actId="47"/>
        <pc:sldMkLst>
          <pc:docMk/>
          <pc:sldMk cId="1053793714" sldId="282"/>
        </pc:sldMkLst>
      </pc:sldChg>
      <pc:sldChg chg="del">
        <pc:chgData name="Vidyashankar Iyer" userId="e4afd865a1feb66a" providerId="LiveId" clId="{AC0ADAFA-5D20-446A-B666-3010EADECA43}" dt="2024-12-03T23:30:52.036" v="11" actId="47"/>
        <pc:sldMkLst>
          <pc:docMk/>
          <pc:sldMk cId="561362821" sldId="283"/>
        </pc:sldMkLst>
      </pc:sldChg>
      <pc:sldChg chg="del">
        <pc:chgData name="Vidyashankar Iyer" userId="e4afd865a1feb66a" providerId="LiveId" clId="{AC0ADAFA-5D20-446A-B666-3010EADECA43}" dt="2024-12-03T23:30:52.036" v="11" actId="47"/>
        <pc:sldMkLst>
          <pc:docMk/>
          <pc:sldMk cId="79436247" sldId="284"/>
        </pc:sldMkLst>
      </pc:sldChg>
      <pc:sldChg chg="del">
        <pc:chgData name="Vidyashankar Iyer" userId="e4afd865a1feb66a" providerId="LiveId" clId="{AC0ADAFA-5D20-446A-B666-3010EADECA43}" dt="2024-12-03T23:30:52.036" v="11" actId="47"/>
        <pc:sldMkLst>
          <pc:docMk/>
          <pc:sldMk cId="2893324356" sldId="285"/>
        </pc:sldMkLst>
      </pc:sldChg>
      <pc:sldChg chg="del">
        <pc:chgData name="Vidyashankar Iyer" userId="e4afd865a1feb66a" providerId="LiveId" clId="{AC0ADAFA-5D20-446A-B666-3010EADECA43}" dt="2024-12-03T23:30:52.036" v="11" actId="47"/>
        <pc:sldMkLst>
          <pc:docMk/>
          <pc:sldMk cId="2670014639" sldId="286"/>
        </pc:sldMkLst>
      </pc:sldChg>
      <pc:sldChg chg="addSp modSp new">
        <pc:chgData name="Vidyashankar Iyer" userId="e4afd865a1feb66a" providerId="LiveId" clId="{AC0ADAFA-5D20-446A-B666-3010EADECA43}" dt="2024-12-03T22:54:18.043" v="9"/>
        <pc:sldMkLst>
          <pc:docMk/>
          <pc:sldMk cId="1938813912" sldId="292"/>
        </pc:sldMkLst>
        <pc:picChg chg="add mod">
          <ac:chgData name="Vidyashankar Iyer" userId="e4afd865a1feb66a" providerId="LiveId" clId="{AC0ADAFA-5D20-446A-B666-3010EADECA43}" dt="2024-12-03T22:54:18.043" v="9"/>
          <ac:picMkLst>
            <pc:docMk/>
            <pc:sldMk cId="1938813912" sldId="292"/>
            <ac:picMk id="2" creationId="{AC918B81-F259-CC40-0F09-B14389CDA9C7}"/>
          </ac:picMkLst>
        </pc:picChg>
      </pc:sldChg>
      <pc:sldChg chg="addSp modSp new mod">
        <pc:chgData name="Vidyashankar Iyer" userId="e4afd865a1feb66a" providerId="LiveId" clId="{AC0ADAFA-5D20-446A-B666-3010EADECA43}" dt="2024-12-13T13:47:43.525" v="2131" actId="33524"/>
        <pc:sldMkLst>
          <pc:docMk/>
          <pc:sldMk cId="1141642726" sldId="293"/>
        </pc:sldMkLst>
        <pc:spChg chg="add mod">
          <ac:chgData name="Vidyashankar Iyer" userId="e4afd865a1feb66a" providerId="LiveId" clId="{AC0ADAFA-5D20-446A-B666-3010EADECA43}" dt="2024-12-04T13:33:58.802" v="707" actId="20577"/>
          <ac:spMkLst>
            <pc:docMk/>
            <pc:sldMk cId="1141642726" sldId="293"/>
            <ac:spMk id="2" creationId="{AEEF706D-138C-65B8-5B02-78CED5254884}"/>
          </ac:spMkLst>
        </pc:spChg>
        <pc:spChg chg="add mod">
          <ac:chgData name="Vidyashankar Iyer" userId="e4afd865a1feb66a" providerId="LiveId" clId="{AC0ADAFA-5D20-446A-B666-3010EADECA43}" dt="2024-12-13T13:47:34.194" v="2130" actId="2711"/>
          <ac:spMkLst>
            <pc:docMk/>
            <pc:sldMk cId="1141642726" sldId="293"/>
            <ac:spMk id="5" creationId="{B74A592C-0F2B-75F3-FC14-D08859AB0AA3}"/>
          </ac:spMkLst>
        </pc:spChg>
        <pc:spChg chg="add mod">
          <ac:chgData name="Vidyashankar Iyer" userId="e4afd865a1feb66a" providerId="LiveId" clId="{AC0ADAFA-5D20-446A-B666-3010EADECA43}" dt="2024-12-04T14:24:29.561" v="1501" actId="1076"/>
          <ac:spMkLst>
            <pc:docMk/>
            <pc:sldMk cId="1141642726" sldId="293"/>
            <ac:spMk id="6" creationId="{46C81D66-4B11-7C3E-2E3F-5EAF4E00BEE2}"/>
          </ac:spMkLst>
        </pc:spChg>
        <pc:spChg chg="add mod">
          <ac:chgData name="Vidyashankar Iyer" userId="e4afd865a1feb66a" providerId="LiveId" clId="{AC0ADAFA-5D20-446A-B666-3010EADECA43}" dt="2024-12-13T13:47:43.525" v="2131" actId="33524"/>
          <ac:spMkLst>
            <pc:docMk/>
            <pc:sldMk cId="1141642726" sldId="293"/>
            <ac:spMk id="7" creationId="{98AF5901-D000-5F6E-618A-3DF0DA725594}"/>
          </ac:spMkLst>
        </pc:spChg>
        <pc:picChg chg="add mod">
          <ac:chgData name="Vidyashankar Iyer" userId="e4afd865a1feb66a" providerId="LiveId" clId="{AC0ADAFA-5D20-446A-B666-3010EADECA43}" dt="2024-12-04T14:24:26.084" v="1500" actId="1076"/>
          <ac:picMkLst>
            <pc:docMk/>
            <pc:sldMk cId="1141642726" sldId="293"/>
            <ac:picMk id="4" creationId="{9F5C5A4F-9B01-02E6-E462-F0D42CEF57E8}"/>
          </ac:picMkLst>
        </pc:picChg>
      </pc:sldChg>
      <pc:sldChg chg="addSp delSp modSp new mod">
        <pc:chgData name="Vidyashankar Iyer" userId="e4afd865a1feb66a" providerId="LiveId" clId="{AC0ADAFA-5D20-446A-B666-3010EADECA43}" dt="2024-12-13T13:52:43.925" v="2434" actId="1076"/>
        <pc:sldMkLst>
          <pc:docMk/>
          <pc:sldMk cId="843278292" sldId="294"/>
        </pc:sldMkLst>
        <pc:spChg chg="add mod">
          <ac:chgData name="Vidyashankar Iyer" userId="e4afd865a1feb66a" providerId="LiveId" clId="{AC0ADAFA-5D20-446A-B666-3010EADECA43}" dt="2024-12-13T13:51:38.415" v="2424" actId="20577"/>
          <ac:spMkLst>
            <pc:docMk/>
            <pc:sldMk cId="843278292" sldId="294"/>
            <ac:spMk id="2" creationId="{BC4C892C-79D6-1D86-B356-6A93572214CA}"/>
          </ac:spMkLst>
        </pc:spChg>
        <pc:spChg chg="add mod">
          <ac:chgData name="Vidyashankar Iyer" userId="e4afd865a1feb66a" providerId="LiveId" clId="{AC0ADAFA-5D20-446A-B666-3010EADECA43}" dt="2024-12-13T13:25:42.510" v="1767" actId="20577"/>
          <ac:spMkLst>
            <pc:docMk/>
            <pc:sldMk cId="843278292" sldId="294"/>
            <ac:spMk id="3" creationId="{CA519E87-88A9-2A1B-5E51-DF32EEE8834E}"/>
          </ac:spMkLst>
        </pc:spChg>
        <pc:spChg chg="add del">
          <ac:chgData name="Vidyashankar Iyer" userId="e4afd865a1feb66a" providerId="LiveId" clId="{AC0ADAFA-5D20-446A-B666-3010EADECA43}" dt="2024-12-13T13:43:28.613" v="2120" actId="478"/>
          <ac:spMkLst>
            <pc:docMk/>
            <pc:sldMk cId="843278292" sldId="294"/>
            <ac:spMk id="4" creationId="{89796CA7-171A-3031-129A-C81838279695}"/>
          </ac:spMkLst>
        </pc:spChg>
        <pc:picChg chg="add mod">
          <ac:chgData name="Vidyashankar Iyer" userId="e4afd865a1feb66a" providerId="LiveId" clId="{AC0ADAFA-5D20-446A-B666-3010EADECA43}" dt="2024-12-13T13:25:28.586" v="1764" actId="1076"/>
          <ac:picMkLst>
            <pc:docMk/>
            <pc:sldMk cId="843278292" sldId="294"/>
            <ac:picMk id="5" creationId="{AD7D69CC-F730-7A18-31C1-87D345F96F69}"/>
          </ac:picMkLst>
        </pc:picChg>
        <pc:picChg chg="add mod">
          <ac:chgData name="Vidyashankar Iyer" userId="e4afd865a1feb66a" providerId="LiveId" clId="{AC0ADAFA-5D20-446A-B666-3010EADECA43}" dt="2024-12-13T13:52:38.210" v="2433" actId="1076"/>
          <ac:picMkLst>
            <pc:docMk/>
            <pc:sldMk cId="843278292" sldId="294"/>
            <ac:picMk id="7" creationId="{2CF52B96-EB0B-AA31-7D99-1766294DF2E6}"/>
          </ac:picMkLst>
        </pc:picChg>
        <pc:picChg chg="add mod">
          <ac:chgData name="Vidyashankar Iyer" userId="e4afd865a1feb66a" providerId="LiveId" clId="{AC0ADAFA-5D20-446A-B666-3010EADECA43}" dt="2024-12-13T13:52:43.925" v="2434" actId="1076"/>
          <ac:picMkLst>
            <pc:docMk/>
            <pc:sldMk cId="843278292" sldId="294"/>
            <ac:picMk id="9" creationId="{5E2105BD-2352-A54B-D462-C9C4C1A010B1}"/>
          </ac:picMkLst>
        </pc:picChg>
      </pc:sldChg>
      <pc:sldChg chg="addSp modSp new mod">
        <pc:chgData name="Vidyashankar Iyer" userId="e4afd865a1feb66a" providerId="LiveId" clId="{AC0ADAFA-5D20-446A-B666-3010EADECA43}" dt="2024-12-13T15:03:26.395" v="4246" actId="1076"/>
        <pc:sldMkLst>
          <pc:docMk/>
          <pc:sldMk cId="3659260620" sldId="295"/>
        </pc:sldMkLst>
        <pc:spChg chg="add mod">
          <ac:chgData name="Vidyashankar Iyer" userId="e4afd865a1feb66a" providerId="LiveId" clId="{AC0ADAFA-5D20-446A-B666-3010EADECA43}" dt="2024-12-13T15:03:26.395" v="4246" actId="1076"/>
          <ac:spMkLst>
            <pc:docMk/>
            <pc:sldMk cId="3659260620" sldId="295"/>
            <ac:spMk id="2" creationId="{19978A22-4EED-C903-5A59-61C9F80EEC37}"/>
          </ac:spMkLst>
        </pc:spChg>
      </pc:sldChg>
      <pc:sldChg chg="addSp modSp new mod">
        <pc:chgData name="Vidyashankar Iyer" userId="e4afd865a1feb66a" providerId="LiveId" clId="{AC0ADAFA-5D20-446A-B666-3010EADECA43}" dt="2024-12-13T16:44:36.241" v="6597" actId="1076"/>
        <pc:sldMkLst>
          <pc:docMk/>
          <pc:sldMk cId="3157642520" sldId="296"/>
        </pc:sldMkLst>
        <pc:spChg chg="add mod">
          <ac:chgData name="Vidyashankar Iyer" userId="e4afd865a1feb66a" providerId="LiveId" clId="{AC0ADAFA-5D20-446A-B666-3010EADECA43}" dt="2024-12-13T16:44:36.241" v="6597" actId="1076"/>
          <ac:spMkLst>
            <pc:docMk/>
            <pc:sldMk cId="3157642520" sldId="296"/>
            <ac:spMk id="2" creationId="{80F14278-5D5A-A100-AAEC-DCC7697DAFE7}"/>
          </ac:spMkLst>
        </pc:spChg>
      </pc:sldChg>
    </pc:docChg>
  </pc:docChgLst>
  <pc:docChgLst>
    <pc:chgData name="Vidyashankar Iyer" userId="e4afd865a1feb66a" providerId="LiveId" clId="{FD614376-4613-4DB2-A090-86790D6D215C}"/>
    <pc:docChg chg="undo custSel addSld delSld modSld">
      <pc:chgData name="Vidyashankar Iyer" userId="e4afd865a1feb66a" providerId="LiveId" clId="{FD614376-4613-4DB2-A090-86790D6D215C}" dt="2024-05-24T06:54:56.151" v="1470" actId="20577"/>
      <pc:docMkLst>
        <pc:docMk/>
      </pc:docMkLst>
      <pc:sldChg chg="addSp modSp mod">
        <pc:chgData name="Vidyashankar Iyer" userId="e4afd865a1feb66a" providerId="LiveId" clId="{FD614376-4613-4DB2-A090-86790D6D215C}" dt="2024-05-22T17:27:39.812" v="69" actId="20577"/>
        <pc:sldMkLst>
          <pc:docMk/>
          <pc:sldMk cId="2528177648" sldId="274"/>
        </pc:sldMkLst>
      </pc:sldChg>
      <pc:sldChg chg="addSp modSp mod">
        <pc:chgData name="Vidyashankar Iyer" userId="e4afd865a1feb66a" providerId="LiveId" clId="{FD614376-4613-4DB2-A090-86790D6D215C}" dt="2024-05-22T17:28:03.168" v="88" actId="20577"/>
        <pc:sldMkLst>
          <pc:docMk/>
          <pc:sldMk cId="2635640398" sldId="275"/>
        </pc:sldMkLst>
      </pc:sldChg>
      <pc:sldChg chg="modTransition">
        <pc:chgData name="Vidyashankar Iyer" userId="e4afd865a1feb66a" providerId="LiveId" clId="{FD614376-4613-4DB2-A090-86790D6D215C}" dt="2024-05-22T17:47:47.780" v="1438"/>
        <pc:sldMkLst>
          <pc:docMk/>
          <pc:sldMk cId="1873225977" sldId="287"/>
        </pc:sldMkLst>
      </pc:sldChg>
      <pc:sldChg chg="modSp mod modTransition modAnim">
        <pc:chgData name="Vidyashankar Iyer" userId="e4afd865a1feb66a" providerId="LiveId" clId="{FD614376-4613-4DB2-A090-86790D6D215C}" dt="2024-05-24T06:54:56.151" v="1470" actId="20577"/>
        <pc:sldMkLst>
          <pc:docMk/>
          <pc:sldMk cId="1042806914" sldId="288"/>
        </pc:sldMkLst>
      </pc:sldChg>
      <pc:sldChg chg="del">
        <pc:chgData name="Vidyashankar Iyer" userId="e4afd865a1feb66a" providerId="LiveId" clId="{FD614376-4613-4DB2-A090-86790D6D215C}" dt="2024-05-23T16:42:27.990" v="1451" actId="2696"/>
        <pc:sldMkLst>
          <pc:docMk/>
          <pc:sldMk cId="122153712" sldId="289"/>
        </pc:sldMkLst>
      </pc:sldChg>
      <pc:sldChg chg="modSp new mod modTransition modAnim">
        <pc:chgData name="Vidyashankar Iyer" userId="e4afd865a1feb66a" providerId="LiveId" clId="{FD614376-4613-4DB2-A090-86790D6D215C}" dt="2024-05-22T17:48:26.863" v="1445"/>
        <pc:sldMkLst>
          <pc:docMk/>
          <pc:sldMk cId="4252427159" sldId="290"/>
        </pc:sldMkLst>
      </pc:sldChg>
      <pc:sldChg chg="addSp modSp new modTransition">
        <pc:chgData name="Vidyashankar Iyer" userId="e4afd865a1feb66a" providerId="LiveId" clId="{FD614376-4613-4DB2-A090-86790D6D215C}" dt="2024-05-22T20:11:22.654" v="1450"/>
        <pc:sldMkLst>
          <pc:docMk/>
          <pc:sldMk cId="3789723527" sldId="29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4afd865a1feb66a/Documents/projects/Biostatistics/Copy%20of%20SPREADSHEET_TSETE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4afd865a1feb66a/Documents/projects/Biostatistics/Copy%20of%20SPREADSHEET_TSETE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4afd865a1feb66a/Documents/projects/Biostatistics/Copy%20of%20SPREADSHEET_TSETEN(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4afd865a1feb66a/Documents/projects/Biostatistics/Copy%20of%20SPREADSHEET_TSETEN(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4afd865a1feb66a/Documents/projects/Biostatistics/Copy%20of%20SPREADSHEET_TSETEN(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4afd865a1feb66a/Documents/projects/Biostatistics/Copy%20of%20SPREADSHEET_TSETEN(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4afd865a1feb66a/Documents/projects/Biostatistics/Copy%20of%20SPREADSHEET_TSETEN(1).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[Copy of SPREADSHEET_TSETEN(1).xlsx]Sheet1!PivotTable2</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Fig1. GROUP VS AVG. DIFFERENCE IN PAIN</a:t>
            </a:r>
          </a:p>
        </c:rich>
      </c:tx>
      <c:layout>
        <c:manualLayout>
          <c:xMode val="edge"/>
          <c:yMode val="edge"/>
          <c:x val="9.7673397260985936E-2"/>
          <c:y val="2.777777777777777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alpha val="70000"/>
            </a:schemeClr>
          </a:solidFill>
          <a:ln>
            <a:noFill/>
          </a:ln>
          <a:effectLst/>
          <a:scene3d>
            <a:camera prst="orthographicFront">
              <a:rot lat="0" lon="0" rev="0"/>
            </a:camera>
            <a:lightRig rig="brightRoom" dir="tl"/>
          </a:scene3d>
          <a:sp3d prstMaterial="dkEdge">
            <a:bevelT w="0" h="0"/>
          </a:sp3d>
        </c:spPr>
        <c:marker>
          <c:symbol val="circle"/>
          <c:size val="6"/>
          <c:spPr>
            <a:solidFill>
              <a:schemeClr val="accent3">
                <a:alpha val="70000"/>
              </a:schemeClr>
            </a:solidFill>
            <a:ln w="9525">
              <a:noFill/>
              <a:round/>
            </a:ln>
            <a:effectLst/>
            <a:scene3d>
              <a:camera prst="orthographicFront">
                <a:rot lat="0" lon="0" rev="0"/>
              </a:camera>
              <a:lightRig rig="brightRoom" dir="tl"/>
            </a:scene3d>
            <a:sp3d prstMaterial="dkEdge">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3">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Sheet1!$F$4</c:f>
              <c:strCache>
                <c:ptCount val="1"/>
                <c:pt idx="0">
                  <c:v>Total</c:v>
                </c:pt>
              </c:strCache>
            </c:strRef>
          </c:tx>
          <c:spPr>
            <a:gradFill rotWithShape="1">
              <a:gsLst>
                <a:gs pos="0">
                  <a:schemeClr val="accent3">
                    <a:tint val="97000"/>
                    <a:satMod val="100000"/>
                    <a:lumMod val="102000"/>
                  </a:schemeClr>
                </a:gs>
                <a:gs pos="50000">
                  <a:schemeClr val="accent3">
                    <a:shade val="100000"/>
                    <a:satMod val="103000"/>
                    <a:lumMod val="100000"/>
                  </a:schemeClr>
                </a:gs>
                <a:gs pos="100000">
                  <a:schemeClr val="accent3">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control group </c:v>
                </c:pt>
                <c:pt idx="1">
                  <c:v>treatment group</c:v>
                </c:pt>
              </c:strCache>
            </c:strRef>
          </c:cat>
          <c:val>
            <c:numRef>
              <c:f>Sheet1!$F$5:$F$7</c:f>
              <c:numCache>
                <c:formatCode>General</c:formatCode>
                <c:ptCount val="2"/>
                <c:pt idx="0">
                  <c:v>-0.84905660377358494</c:v>
                </c:pt>
                <c:pt idx="1">
                  <c:v>1.4716981132075471</c:v>
                </c:pt>
              </c:numCache>
            </c:numRef>
          </c:val>
          <c:extLst>
            <c:ext xmlns:c16="http://schemas.microsoft.com/office/drawing/2014/chart" uri="{C3380CC4-5D6E-409C-BE32-E72D297353CC}">
              <c16:uniqueId val="{00000000-B7BE-4310-8FC8-817C4826F3AE}"/>
            </c:ext>
          </c:extLst>
        </c:ser>
        <c:dLbls>
          <c:showLegendKey val="0"/>
          <c:showVal val="0"/>
          <c:showCatName val="0"/>
          <c:showSerName val="0"/>
          <c:showPercent val="0"/>
          <c:showBubbleSize val="0"/>
        </c:dLbls>
        <c:gapWidth val="100"/>
        <c:overlap val="-24"/>
        <c:axId val="684574511"/>
        <c:axId val="691719759"/>
      </c:barChart>
      <c:catAx>
        <c:axId val="68457451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dirty="0"/>
                  <a:t>GROUP</a:t>
                </a:r>
              </a:p>
            </c:rich>
          </c:tx>
          <c:layout>
            <c:manualLayout>
              <c:xMode val="edge"/>
              <c:yMode val="edge"/>
              <c:x val="0.47713270314329803"/>
              <c:y val="0.8843286088950197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1719759"/>
        <c:crosses val="autoZero"/>
        <c:auto val="1"/>
        <c:lblAlgn val="ctr"/>
        <c:lblOffset val="100"/>
        <c:noMultiLvlLbl val="0"/>
      </c:catAx>
      <c:valAx>
        <c:axId val="691719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aVERAGE OF DIFFERENCE</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4574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95000"/>
          <a:lumOff val="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[Copy of SPREADSHEET_TSETEN(1).xlsx]Sheet1!PivotTable2</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a:scene3d>
            <a:camera prst="orthographicFront">
              <a:rot lat="0" lon="0" rev="0"/>
            </a:camera>
            <a:lightRig rig="brightRoom" dir="tl"/>
          </a:scene3d>
          <a:sp3d prstMaterial="dkEdge">
            <a:bevelT w="0" h="0"/>
          </a:sp3d>
        </c:spPr>
        <c:marker>
          <c:spPr>
            <a:solidFill>
              <a:schemeClr val="accent1">
                <a:alpha val="70000"/>
              </a:schemeClr>
            </a:solidFill>
            <a:ln w="9525">
              <a:noFill/>
              <a:round/>
            </a:ln>
            <a:effectLst/>
            <a:scene3d>
              <a:camera prst="orthographicFront">
                <a:rot lat="0" lon="0" rev="0"/>
              </a:camera>
              <a:lightRig rig="brightRoom" dir="tl"/>
            </a:scene3d>
            <a:sp3d prstMaterial="dkEdge">
              <a:bevelT w="0" h="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089300572689815"/>
          <c:y val="5.2691461217910303E-2"/>
          <c:w val="0.4386483669519064"/>
          <c:h val="0.82464481814028712"/>
        </c:manualLayout>
      </c:layout>
      <c:barChart>
        <c:barDir val="col"/>
        <c:grouping val="clustered"/>
        <c:varyColors val="0"/>
        <c:ser>
          <c:idx val="0"/>
          <c:order val="0"/>
          <c:tx>
            <c:strRef>
              <c:f>Sheet1!$F$4</c:f>
              <c:strCache>
                <c:ptCount val="1"/>
                <c:pt idx="0">
                  <c:v>Average of pre_test_pain_score</c:v>
                </c:pt>
              </c:strCache>
            </c:strRef>
          </c:tx>
          <c:spPr>
            <a:gradFill rotWithShape="1">
              <a:gsLst>
                <a:gs pos="0">
                  <a:schemeClr val="accent1">
                    <a:shade val="76000"/>
                    <a:tint val="97000"/>
                    <a:satMod val="100000"/>
                    <a:lumMod val="102000"/>
                  </a:schemeClr>
                </a:gs>
                <a:gs pos="50000">
                  <a:schemeClr val="accent1">
                    <a:shade val="76000"/>
                    <a:shade val="100000"/>
                    <a:satMod val="103000"/>
                    <a:lumMod val="100000"/>
                  </a:schemeClr>
                </a:gs>
                <a:gs pos="100000">
                  <a:schemeClr val="accent1">
                    <a:shade val="76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rural </c:v>
                </c:pt>
                <c:pt idx="1">
                  <c:v>urban</c:v>
                </c:pt>
              </c:strCache>
            </c:strRef>
          </c:cat>
          <c:val>
            <c:numRef>
              <c:f>Sheet1!$F$5:$F$7</c:f>
              <c:numCache>
                <c:formatCode>General</c:formatCode>
                <c:ptCount val="2"/>
                <c:pt idx="0">
                  <c:v>5.9696969696969697</c:v>
                </c:pt>
                <c:pt idx="1">
                  <c:v>6.0750000000000002</c:v>
                </c:pt>
              </c:numCache>
            </c:numRef>
          </c:val>
          <c:extLst>
            <c:ext xmlns:c16="http://schemas.microsoft.com/office/drawing/2014/chart" uri="{C3380CC4-5D6E-409C-BE32-E72D297353CC}">
              <c16:uniqueId val="{00000000-EFC4-4EED-B5A0-067C853304B1}"/>
            </c:ext>
          </c:extLst>
        </c:ser>
        <c:ser>
          <c:idx val="1"/>
          <c:order val="1"/>
          <c:tx>
            <c:strRef>
              <c:f>Sheet1!$G$4</c:f>
              <c:strCache>
                <c:ptCount val="1"/>
                <c:pt idx="0">
                  <c:v>Average of post_test_pain_score</c:v>
                </c:pt>
              </c:strCache>
            </c:strRef>
          </c:tx>
          <c:spPr>
            <a:gradFill rotWithShape="1">
              <a:gsLst>
                <a:gs pos="0">
                  <a:schemeClr val="accent1">
                    <a:tint val="77000"/>
                    <a:tint val="97000"/>
                    <a:satMod val="100000"/>
                    <a:lumMod val="102000"/>
                  </a:schemeClr>
                </a:gs>
                <a:gs pos="50000">
                  <a:schemeClr val="accent1">
                    <a:tint val="77000"/>
                    <a:shade val="100000"/>
                    <a:satMod val="103000"/>
                    <a:lumMod val="100000"/>
                  </a:schemeClr>
                </a:gs>
                <a:gs pos="100000">
                  <a:schemeClr val="accent1">
                    <a:tint val="77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rural </c:v>
                </c:pt>
                <c:pt idx="1">
                  <c:v>urban</c:v>
                </c:pt>
              </c:strCache>
            </c:strRef>
          </c:cat>
          <c:val>
            <c:numRef>
              <c:f>Sheet1!$G$5:$G$7</c:f>
              <c:numCache>
                <c:formatCode>General</c:formatCode>
                <c:ptCount val="2"/>
                <c:pt idx="0">
                  <c:v>5.9090909090909092</c:v>
                </c:pt>
                <c:pt idx="1">
                  <c:v>5.35</c:v>
                </c:pt>
              </c:numCache>
            </c:numRef>
          </c:val>
          <c:extLst>
            <c:ext xmlns:c16="http://schemas.microsoft.com/office/drawing/2014/chart" uri="{C3380CC4-5D6E-409C-BE32-E72D297353CC}">
              <c16:uniqueId val="{00000001-EFC4-4EED-B5A0-067C853304B1}"/>
            </c:ext>
          </c:extLst>
        </c:ser>
        <c:dLbls>
          <c:showLegendKey val="0"/>
          <c:showVal val="0"/>
          <c:showCatName val="0"/>
          <c:showSerName val="0"/>
          <c:showPercent val="0"/>
          <c:showBubbleSize val="0"/>
        </c:dLbls>
        <c:gapWidth val="100"/>
        <c:overlap val="-24"/>
        <c:axId val="684574511"/>
        <c:axId val="691719759"/>
      </c:barChart>
      <c:catAx>
        <c:axId val="68457451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1719759"/>
        <c:crosses val="autoZero"/>
        <c:auto val="1"/>
        <c:lblAlgn val="ctr"/>
        <c:lblOffset val="100"/>
        <c:noMultiLvlLbl val="0"/>
      </c:catAx>
      <c:valAx>
        <c:axId val="69171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4574511"/>
        <c:crosses val="autoZero"/>
        <c:crossBetween val="between"/>
      </c:valAx>
      <c:spPr>
        <a:noFill/>
        <a:ln>
          <a:noFill/>
        </a:ln>
        <a:effectLst/>
      </c:spPr>
    </c:plotArea>
    <c:legend>
      <c:legendPos val="r"/>
      <c:layout>
        <c:manualLayout>
          <c:xMode val="edge"/>
          <c:yMode val="edge"/>
          <c:x val="0.57450085146475716"/>
          <c:y val="0.29157968424033032"/>
          <c:w val="0.40643034192472322"/>
          <c:h val="0.4168402841107469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[Copy of SPREADSHEET_TSETEN(1).xlsx]Sheet1!PivotTable2</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a:scene3d>
            <a:camera prst="orthographicFront">
              <a:rot lat="0" lon="0" rev="0"/>
            </a:camera>
            <a:lightRig rig="brightRoom" dir="tl"/>
          </a:scene3d>
          <a:sp3d prstMaterial="dkEdge">
            <a:bevelT w="0" h="0"/>
          </a:sp3d>
        </c:spPr>
        <c:marker>
          <c:spPr>
            <a:solidFill>
              <a:schemeClr val="accent1">
                <a:alpha val="70000"/>
              </a:schemeClr>
            </a:solidFill>
            <a:ln w="9525">
              <a:noFill/>
              <a:round/>
            </a:ln>
            <a:effectLst/>
            <a:scene3d>
              <a:camera prst="orthographicFront">
                <a:rot lat="0" lon="0" rev="0"/>
              </a:camera>
              <a:lightRig rig="brightRoom" dir="tl"/>
            </a:scene3d>
            <a:sp3d prstMaterial="dkEdge">
              <a:bevelT w="0" h="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1310617273018864E-2"/>
          <c:y val="5.5289442986293381E-2"/>
          <c:w val="0.47568475541106736"/>
          <c:h val="0.81599883347914848"/>
        </c:manualLayout>
      </c:layout>
      <c:barChart>
        <c:barDir val="col"/>
        <c:grouping val="clustered"/>
        <c:varyColors val="0"/>
        <c:ser>
          <c:idx val="0"/>
          <c:order val="0"/>
          <c:tx>
            <c:strRef>
              <c:f>Sheet1!$F$4</c:f>
              <c:strCache>
                <c:ptCount val="1"/>
                <c:pt idx="0">
                  <c:v>Average of pre_test_pain_score</c:v>
                </c:pt>
              </c:strCache>
            </c:strRef>
          </c:tx>
          <c:spPr>
            <a:gradFill rotWithShape="1">
              <a:gsLst>
                <a:gs pos="0">
                  <a:schemeClr val="accent1">
                    <a:shade val="76000"/>
                    <a:tint val="97000"/>
                    <a:satMod val="100000"/>
                    <a:lumMod val="102000"/>
                  </a:schemeClr>
                </a:gs>
                <a:gs pos="50000">
                  <a:schemeClr val="accent1">
                    <a:shade val="76000"/>
                    <a:shade val="100000"/>
                    <a:satMod val="103000"/>
                    <a:lumMod val="100000"/>
                  </a:schemeClr>
                </a:gs>
                <a:gs pos="100000">
                  <a:schemeClr val="accent1">
                    <a:shade val="76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Sheet1!$E$5:$E$8</c:f>
              <c:strCache>
                <c:ptCount val="3"/>
                <c:pt idx="0">
                  <c:v>graduated </c:v>
                </c:pt>
                <c:pt idx="1">
                  <c:v>primary</c:v>
                </c:pt>
                <c:pt idx="2">
                  <c:v>secondary</c:v>
                </c:pt>
              </c:strCache>
            </c:strRef>
          </c:cat>
          <c:val>
            <c:numRef>
              <c:f>Sheet1!$F$5:$F$8</c:f>
              <c:numCache>
                <c:formatCode>General</c:formatCode>
                <c:ptCount val="3"/>
                <c:pt idx="0">
                  <c:v>5.85</c:v>
                </c:pt>
                <c:pt idx="1">
                  <c:v>6.0909090909090908</c:v>
                </c:pt>
                <c:pt idx="2">
                  <c:v>6.2571428571428571</c:v>
                </c:pt>
              </c:numCache>
            </c:numRef>
          </c:val>
          <c:extLst>
            <c:ext xmlns:c16="http://schemas.microsoft.com/office/drawing/2014/chart" uri="{C3380CC4-5D6E-409C-BE32-E72D297353CC}">
              <c16:uniqueId val="{00000000-FC73-4DC3-8DF1-2C97BCCC0C99}"/>
            </c:ext>
          </c:extLst>
        </c:ser>
        <c:ser>
          <c:idx val="1"/>
          <c:order val="1"/>
          <c:tx>
            <c:strRef>
              <c:f>Sheet1!$G$4</c:f>
              <c:strCache>
                <c:ptCount val="1"/>
                <c:pt idx="0">
                  <c:v>Average of post_test_pain_score</c:v>
                </c:pt>
              </c:strCache>
            </c:strRef>
          </c:tx>
          <c:spPr>
            <a:gradFill rotWithShape="1">
              <a:gsLst>
                <a:gs pos="0">
                  <a:schemeClr val="accent1">
                    <a:tint val="77000"/>
                    <a:tint val="97000"/>
                    <a:satMod val="100000"/>
                    <a:lumMod val="102000"/>
                  </a:schemeClr>
                </a:gs>
                <a:gs pos="50000">
                  <a:schemeClr val="accent1">
                    <a:tint val="77000"/>
                    <a:shade val="100000"/>
                    <a:satMod val="103000"/>
                    <a:lumMod val="100000"/>
                  </a:schemeClr>
                </a:gs>
                <a:gs pos="100000">
                  <a:schemeClr val="accent1">
                    <a:tint val="77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Sheet1!$E$5:$E$8</c:f>
              <c:strCache>
                <c:ptCount val="3"/>
                <c:pt idx="0">
                  <c:v>graduated </c:v>
                </c:pt>
                <c:pt idx="1">
                  <c:v>primary</c:v>
                </c:pt>
                <c:pt idx="2">
                  <c:v>secondary</c:v>
                </c:pt>
              </c:strCache>
            </c:strRef>
          </c:cat>
          <c:val>
            <c:numRef>
              <c:f>Sheet1!$G$5:$G$8</c:f>
              <c:numCache>
                <c:formatCode>General</c:formatCode>
                <c:ptCount val="3"/>
                <c:pt idx="0">
                  <c:v>5.1833333333333336</c:v>
                </c:pt>
                <c:pt idx="1">
                  <c:v>6.2727272727272725</c:v>
                </c:pt>
                <c:pt idx="2">
                  <c:v>6.4</c:v>
                </c:pt>
              </c:numCache>
            </c:numRef>
          </c:val>
          <c:extLst>
            <c:ext xmlns:c16="http://schemas.microsoft.com/office/drawing/2014/chart" uri="{C3380CC4-5D6E-409C-BE32-E72D297353CC}">
              <c16:uniqueId val="{00000001-FC73-4DC3-8DF1-2C97BCCC0C99}"/>
            </c:ext>
          </c:extLst>
        </c:ser>
        <c:dLbls>
          <c:showLegendKey val="0"/>
          <c:showVal val="0"/>
          <c:showCatName val="0"/>
          <c:showSerName val="0"/>
          <c:showPercent val="0"/>
          <c:showBubbleSize val="0"/>
        </c:dLbls>
        <c:gapWidth val="100"/>
        <c:overlap val="-24"/>
        <c:axId val="684574511"/>
        <c:axId val="691719759"/>
      </c:barChart>
      <c:catAx>
        <c:axId val="68457451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1719759"/>
        <c:crosses val="autoZero"/>
        <c:auto val="1"/>
        <c:lblAlgn val="ctr"/>
        <c:lblOffset val="100"/>
        <c:noMultiLvlLbl val="0"/>
      </c:catAx>
      <c:valAx>
        <c:axId val="69171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4574511"/>
        <c:crosses val="autoZero"/>
        <c:crossBetween val="between"/>
      </c:valAx>
      <c:spPr>
        <a:noFill/>
        <a:ln>
          <a:noFill/>
        </a:ln>
        <a:effectLst/>
      </c:spPr>
    </c:plotArea>
    <c:legend>
      <c:legendPos val="r"/>
      <c:layout>
        <c:manualLayout>
          <c:xMode val="edge"/>
          <c:yMode val="edge"/>
          <c:x val="0.57144211475868589"/>
          <c:y val="0.37389617964421112"/>
          <c:w val="0.41022282868536442"/>
          <c:h val="0.4373928258967629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[Copy of SPREADSHEET_TSETEN(1).xlsx]Sheet1!PivotTable2</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a:scene3d>
            <a:camera prst="orthographicFront">
              <a:rot lat="0" lon="0" rev="0"/>
            </a:camera>
            <a:lightRig rig="brightRoom" dir="tl"/>
          </a:scene3d>
          <a:sp3d prstMaterial="dkEdge">
            <a:bevelT w="0" h="0"/>
          </a:sp3d>
        </c:spPr>
        <c:marker>
          <c:spPr>
            <a:solidFill>
              <a:schemeClr val="accent1">
                <a:alpha val="70000"/>
              </a:schemeClr>
            </a:solidFill>
            <a:ln w="9525">
              <a:noFill/>
              <a:round/>
            </a:ln>
            <a:effectLst/>
            <a:scene3d>
              <a:camera prst="orthographicFront">
                <a:rot lat="0" lon="0" rev="0"/>
              </a:camera>
              <a:lightRig rig="brightRoom" dir="tl"/>
            </a:scene3d>
            <a:sp3d prstMaterial="dkEdge">
              <a:bevelT w="0" h="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Sheet1!$F$4</c:f>
              <c:strCache>
                <c:ptCount val="1"/>
                <c:pt idx="0">
                  <c:v>Average of pre_test_pain_score</c:v>
                </c:pt>
              </c:strCache>
            </c:strRef>
          </c:tx>
          <c:spPr>
            <a:gradFill rotWithShape="1">
              <a:gsLst>
                <a:gs pos="0">
                  <a:schemeClr val="accent1">
                    <a:shade val="76000"/>
                    <a:tint val="97000"/>
                    <a:satMod val="100000"/>
                    <a:lumMod val="102000"/>
                  </a:schemeClr>
                </a:gs>
                <a:gs pos="50000">
                  <a:schemeClr val="accent1">
                    <a:shade val="76000"/>
                    <a:shade val="100000"/>
                    <a:satMod val="103000"/>
                    <a:lumMod val="100000"/>
                  </a:schemeClr>
                </a:gs>
                <a:gs pos="100000">
                  <a:schemeClr val="accent1">
                    <a:shade val="76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housewife</c:v>
                </c:pt>
                <c:pt idx="1">
                  <c:v>working</c:v>
                </c:pt>
              </c:strCache>
            </c:strRef>
          </c:cat>
          <c:val>
            <c:numRef>
              <c:f>Sheet1!$F$5:$F$7</c:f>
              <c:numCache>
                <c:formatCode>General</c:formatCode>
                <c:ptCount val="2"/>
                <c:pt idx="0">
                  <c:v>5.8441558441558445</c:v>
                </c:pt>
                <c:pt idx="1">
                  <c:v>6.4482758620689653</c:v>
                </c:pt>
              </c:numCache>
            </c:numRef>
          </c:val>
          <c:extLst>
            <c:ext xmlns:c16="http://schemas.microsoft.com/office/drawing/2014/chart" uri="{C3380CC4-5D6E-409C-BE32-E72D297353CC}">
              <c16:uniqueId val="{00000000-A0AA-47C5-BEE8-3B08331D521B}"/>
            </c:ext>
          </c:extLst>
        </c:ser>
        <c:ser>
          <c:idx val="1"/>
          <c:order val="1"/>
          <c:tx>
            <c:strRef>
              <c:f>Sheet1!$G$4</c:f>
              <c:strCache>
                <c:ptCount val="1"/>
                <c:pt idx="0">
                  <c:v>Average of post_test_pain_score</c:v>
                </c:pt>
              </c:strCache>
            </c:strRef>
          </c:tx>
          <c:spPr>
            <a:gradFill rotWithShape="1">
              <a:gsLst>
                <a:gs pos="0">
                  <a:schemeClr val="accent1">
                    <a:tint val="77000"/>
                    <a:tint val="97000"/>
                    <a:satMod val="100000"/>
                    <a:lumMod val="102000"/>
                  </a:schemeClr>
                </a:gs>
                <a:gs pos="50000">
                  <a:schemeClr val="accent1">
                    <a:tint val="77000"/>
                    <a:shade val="100000"/>
                    <a:satMod val="103000"/>
                    <a:lumMod val="100000"/>
                  </a:schemeClr>
                </a:gs>
                <a:gs pos="100000">
                  <a:schemeClr val="accent1">
                    <a:tint val="77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housewife</c:v>
                </c:pt>
                <c:pt idx="1">
                  <c:v>working</c:v>
                </c:pt>
              </c:strCache>
            </c:strRef>
          </c:cat>
          <c:val>
            <c:numRef>
              <c:f>Sheet1!$G$5:$G$7</c:f>
              <c:numCache>
                <c:formatCode>General</c:formatCode>
                <c:ptCount val="2"/>
                <c:pt idx="0">
                  <c:v>5.6883116883116882</c:v>
                </c:pt>
                <c:pt idx="1">
                  <c:v>5.7241379310344831</c:v>
                </c:pt>
              </c:numCache>
            </c:numRef>
          </c:val>
          <c:extLst>
            <c:ext xmlns:c16="http://schemas.microsoft.com/office/drawing/2014/chart" uri="{C3380CC4-5D6E-409C-BE32-E72D297353CC}">
              <c16:uniqueId val="{00000001-A0AA-47C5-BEE8-3B08331D521B}"/>
            </c:ext>
          </c:extLst>
        </c:ser>
        <c:dLbls>
          <c:showLegendKey val="0"/>
          <c:showVal val="0"/>
          <c:showCatName val="0"/>
          <c:showSerName val="0"/>
          <c:showPercent val="0"/>
          <c:showBubbleSize val="0"/>
        </c:dLbls>
        <c:gapWidth val="100"/>
        <c:overlap val="-24"/>
        <c:axId val="684574511"/>
        <c:axId val="691719759"/>
      </c:barChart>
      <c:catAx>
        <c:axId val="684574511"/>
        <c:scaling>
          <c:orientation val="minMax"/>
        </c:scaling>
        <c:delete val="0"/>
        <c:axPos val="b"/>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1719759"/>
        <c:crosses val="autoZero"/>
        <c:auto val="1"/>
        <c:lblAlgn val="ctr"/>
        <c:lblOffset val="100"/>
        <c:noMultiLvlLbl val="0"/>
      </c:catAx>
      <c:valAx>
        <c:axId val="69171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45745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[Copy of SPREADSHEET_TSETEN(1).xlsx]Sheet1!PivotTable2</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a:scene3d>
            <a:camera prst="orthographicFront">
              <a:rot lat="0" lon="0" rev="0"/>
            </a:camera>
            <a:lightRig rig="brightRoom" dir="tl"/>
          </a:scene3d>
          <a:sp3d prstMaterial="dkEdge">
            <a:bevelT w="0" h="0"/>
          </a:sp3d>
        </c:spPr>
        <c:marker>
          <c:spPr>
            <a:solidFill>
              <a:schemeClr val="accent1">
                <a:alpha val="70000"/>
              </a:schemeClr>
            </a:solidFill>
            <a:ln w="9525">
              <a:noFill/>
              <a:round/>
            </a:ln>
            <a:effectLst/>
            <a:scene3d>
              <a:camera prst="orthographicFront">
                <a:rot lat="0" lon="0" rev="0"/>
              </a:camera>
              <a:lightRig rig="brightRoom" dir="tl"/>
            </a:scene3d>
            <a:sp3d prstMaterial="dkEdge">
              <a:bevelT w="0" h="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Sheet1!$F$4</c:f>
              <c:strCache>
                <c:ptCount val="1"/>
                <c:pt idx="0">
                  <c:v>Average of pre_test_pain_score</c:v>
                </c:pt>
              </c:strCache>
            </c:strRef>
          </c:tx>
          <c:spPr>
            <a:gradFill rotWithShape="1">
              <a:gsLst>
                <a:gs pos="0">
                  <a:schemeClr val="accent1">
                    <a:shade val="76000"/>
                    <a:tint val="97000"/>
                    <a:satMod val="100000"/>
                    <a:lumMod val="102000"/>
                  </a:schemeClr>
                </a:gs>
                <a:gs pos="50000">
                  <a:schemeClr val="accent1">
                    <a:shade val="76000"/>
                    <a:shade val="100000"/>
                    <a:satMod val="103000"/>
                    <a:lumMod val="100000"/>
                  </a:schemeClr>
                </a:gs>
                <a:gs pos="100000">
                  <a:schemeClr val="accent1">
                    <a:shade val="76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joint </c:v>
                </c:pt>
                <c:pt idx="1">
                  <c:v>nuclear </c:v>
                </c:pt>
              </c:strCache>
            </c:strRef>
          </c:cat>
          <c:val>
            <c:numRef>
              <c:f>Sheet1!$F$5:$F$7</c:f>
              <c:numCache>
                <c:formatCode>General</c:formatCode>
                <c:ptCount val="2"/>
                <c:pt idx="0">
                  <c:v>6.2048192771084336</c:v>
                </c:pt>
                <c:pt idx="1">
                  <c:v>5.3043478260869561</c:v>
                </c:pt>
              </c:numCache>
            </c:numRef>
          </c:val>
          <c:extLst>
            <c:ext xmlns:c16="http://schemas.microsoft.com/office/drawing/2014/chart" uri="{C3380CC4-5D6E-409C-BE32-E72D297353CC}">
              <c16:uniqueId val="{00000000-E024-4C77-8842-B77CCF050820}"/>
            </c:ext>
          </c:extLst>
        </c:ser>
        <c:ser>
          <c:idx val="1"/>
          <c:order val="1"/>
          <c:tx>
            <c:strRef>
              <c:f>Sheet1!$G$4</c:f>
              <c:strCache>
                <c:ptCount val="1"/>
                <c:pt idx="0">
                  <c:v>Average of post_test_pain_score</c:v>
                </c:pt>
              </c:strCache>
            </c:strRef>
          </c:tx>
          <c:spPr>
            <a:gradFill rotWithShape="1">
              <a:gsLst>
                <a:gs pos="0">
                  <a:schemeClr val="accent1">
                    <a:tint val="77000"/>
                    <a:tint val="97000"/>
                    <a:satMod val="100000"/>
                    <a:lumMod val="102000"/>
                  </a:schemeClr>
                </a:gs>
                <a:gs pos="50000">
                  <a:schemeClr val="accent1">
                    <a:tint val="77000"/>
                    <a:shade val="100000"/>
                    <a:satMod val="103000"/>
                    <a:lumMod val="100000"/>
                  </a:schemeClr>
                </a:gs>
                <a:gs pos="100000">
                  <a:schemeClr val="accent1">
                    <a:tint val="77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joint </c:v>
                </c:pt>
                <c:pt idx="1">
                  <c:v>nuclear </c:v>
                </c:pt>
              </c:strCache>
            </c:strRef>
          </c:cat>
          <c:val>
            <c:numRef>
              <c:f>Sheet1!$G$5:$G$7</c:f>
              <c:numCache>
                <c:formatCode>General</c:formatCode>
                <c:ptCount val="2"/>
                <c:pt idx="0">
                  <c:v>5.927710843373494</c:v>
                </c:pt>
                <c:pt idx="1">
                  <c:v>4.8695652173913047</c:v>
                </c:pt>
              </c:numCache>
            </c:numRef>
          </c:val>
          <c:extLst>
            <c:ext xmlns:c16="http://schemas.microsoft.com/office/drawing/2014/chart" uri="{C3380CC4-5D6E-409C-BE32-E72D297353CC}">
              <c16:uniqueId val="{00000001-E024-4C77-8842-B77CCF050820}"/>
            </c:ext>
          </c:extLst>
        </c:ser>
        <c:dLbls>
          <c:showLegendKey val="0"/>
          <c:showVal val="0"/>
          <c:showCatName val="0"/>
          <c:showSerName val="0"/>
          <c:showPercent val="0"/>
          <c:showBubbleSize val="0"/>
        </c:dLbls>
        <c:gapWidth val="100"/>
        <c:overlap val="-24"/>
        <c:axId val="684574511"/>
        <c:axId val="691719759"/>
      </c:barChart>
      <c:catAx>
        <c:axId val="68457451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1719759"/>
        <c:crosses val="autoZero"/>
        <c:auto val="1"/>
        <c:lblAlgn val="ctr"/>
        <c:lblOffset val="100"/>
        <c:noMultiLvlLbl val="0"/>
      </c:catAx>
      <c:valAx>
        <c:axId val="69171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45745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[Copy of SPREADSHEET_TSETEN(1).xlsx]Sheet1!PivotTable2</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a:scene3d>
            <a:camera prst="orthographicFront">
              <a:rot lat="0" lon="0" rev="0"/>
            </a:camera>
            <a:lightRig rig="brightRoom" dir="tl"/>
          </a:scene3d>
          <a:sp3d prstMaterial="dkEdge">
            <a:bevelT w="0" h="0"/>
          </a:sp3d>
        </c:spPr>
        <c:marker>
          <c:spPr>
            <a:solidFill>
              <a:schemeClr val="accent1">
                <a:alpha val="70000"/>
              </a:schemeClr>
            </a:solidFill>
            <a:ln w="9525">
              <a:noFill/>
              <a:round/>
            </a:ln>
            <a:effectLst/>
            <a:scene3d>
              <a:camera prst="orthographicFront">
                <a:rot lat="0" lon="0" rev="0"/>
              </a:camera>
              <a:lightRig rig="brightRoom" dir="tl"/>
            </a:scene3d>
            <a:sp3d prstMaterial="dkEdge">
              <a:bevelT w="0" h="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pivotFmt>
      <c:pivotFmt>
        <c:idx val="14"/>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pivotFmt>
      <c:pivotFmt>
        <c:idx val="15"/>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Sheet1!$F$4</c:f>
              <c:strCache>
                <c:ptCount val="1"/>
                <c:pt idx="0">
                  <c:v>Sum of pre_test_pain_score</c:v>
                </c:pt>
              </c:strCache>
            </c:strRef>
          </c:tx>
          <c:spPr>
            <a:gradFill rotWithShape="1">
              <a:gsLst>
                <a:gs pos="0">
                  <a:schemeClr val="accent1">
                    <a:shade val="76000"/>
                    <a:tint val="97000"/>
                    <a:satMod val="100000"/>
                    <a:lumMod val="102000"/>
                  </a:schemeClr>
                </a:gs>
                <a:gs pos="50000">
                  <a:schemeClr val="accent1">
                    <a:shade val="76000"/>
                    <a:shade val="100000"/>
                    <a:satMod val="103000"/>
                    <a:lumMod val="100000"/>
                  </a:schemeClr>
                </a:gs>
                <a:gs pos="100000">
                  <a:schemeClr val="accent1">
                    <a:shade val="76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induced </c:v>
                </c:pt>
                <c:pt idx="1">
                  <c:v>spontaneous </c:v>
                </c:pt>
              </c:strCache>
            </c:strRef>
          </c:cat>
          <c:val>
            <c:numRef>
              <c:f>Sheet1!$F$5:$F$7</c:f>
              <c:numCache>
                <c:formatCode>General</c:formatCode>
                <c:ptCount val="2"/>
                <c:pt idx="0">
                  <c:v>384</c:v>
                </c:pt>
                <c:pt idx="1">
                  <c:v>253</c:v>
                </c:pt>
              </c:numCache>
            </c:numRef>
          </c:val>
          <c:extLst>
            <c:ext xmlns:c16="http://schemas.microsoft.com/office/drawing/2014/chart" uri="{C3380CC4-5D6E-409C-BE32-E72D297353CC}">
              <c16:uniqueId val="{00000000-EB87-4F44-91AF-6DE3CCF93781}"/>
            </c:ext>
          </c:extLst>
        </c:ser>
        <c:ser>
          <c:idx val="1"/>
          <c:order val="1"/>
          <c:tx>
            <c:strRef>
              <c:f>Sheet1!$G$4</c:f>
              <c:strCache>
                <c:ptCount val="1"/>
                <c:pt idx="0">
                  <c:v>Sum of post_test_pain_score</c:v>
                </c:pt>
              </c:strCache>
            </c:strRef>
          </c:tx>
          <c:spPr>
            <a:gradFill rotWithShape="1">
              <a:gsLst>
                <a:gs pos="0">
                  <a:schemeClr val="accent1">
                    <a:tint val="77000"/>
                    <a:tint val="97000"/>
                    <a:satMod val="100000"/>
                    <a:lumMod val="102000"/>
                  </a:schemeClr>
                </a:gs>
                <a:gs pos="50000">
                  <a:schemeClr val="accent1">
                    <a:tint val="77000"/>
                    <a:shade val="100000"/>
                    <a:satMod val="103000"/>
                    <a:lumMod val="100000"/>
                  </a:schemeClr>
                </a:gs>
                <a:gs pos="100000">
                  <a:schemeClr val="accent1">
                    <a:tint val="77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induced </c:v>
                </c:pt>
                <c:pt idx="1">
                  <c:v>spontaneous </c:v>
                </c:pt>
              </c:strCache>
            </c:strRef>
          </c:cat>
          <c:val>
            <c:numRef>
              <c:f>Sheet1!$G$5:$G$7</c:f>
              <c:numCache>
                <c:formatCode>General</c:formatCode>
                <c:ptCount val="2"/>
                <c:pt idx="0">
                  <c:v>367</c:v>
                </c:pt>
                <c:pt idx="1">
                  <c:v>237</c:v>
                </c:pt>
              </c:numCache>
            </c:numRef>
          </c:val>
          <c:extLst>
            <c:ext xmlns:c16="http://schemas.microsoft.com/office/drawing/2014/chart" uri="{C3380CC4-5D6E-409C-BE32-E72D297353CC}">
              <c16:uniqueId val="{00000001-EB87-4F44-91AF-6DE3CCF93781}"/>
            </c:ext>
          </c:extLst>
        </c:ser>
        <c:dLbls>
          <c:showLegendKey val="0"/>
          <c:showVal val="0"/>
          <c:showCatName val="0"/>
          <c:showSerName val="0"/>
          <c:showPercent val="0"/>
          <c:showBubbleSize val="0"/>
        </c:dLbls>
        <c:gapWidth val="100"/>
        <c:overlap val="-24"/>
        <c:axId val="684574511"/>
        <c:axId val="691719759"/>
      </c:barChart>
      <c:catAx>
        <c:axId val="68457451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1719759"/>
        <c:crosses val="autoZero"/>
        <c:auto val="1"/>
        <c:lblAlgn val="ctr"/>
        <c:lblOffset val="100"/>
        <c:noMultiLvlLbl val="0"/>
      </c:catAx>
      <c:valAx>
        <c:axId val="69171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45745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[Copy of SPREADSHEET_TSETEN(1).xlsx]Sheet1!PivotTable2</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a:scene3d>
            <a:camera prst="orthographicFront">
              <a:rot lat="0" lon="0" rev="0"/>
            </a:camera>
            <a:lightRig rig="brightRoom" dir="tl"/>
          </a:scene3d>
          <a:sp3d prstMaterial="dkEdge">
            <a:bevelT w="0" h="0"/>
          </a:sp3d>
        </c:spPr>
        <c:marker>
          <c:spPr>
            <a:solidFill>
              <a:schemeClr val="accent1">
                <a:alpha val="70000"/>
              </a:schemeClr>
            </a:solidFill>
            <a:ln w="9525">
              <a:noFill/>
              <a:round/>
            </a:ln>
            <a:effectLst/>
            <a:scene3d>
              <a:camera prst="orthographicFront">
                <a:rot lat="0" lon="0" rev="0"/>
              </a:camera>
              <a:lightRig rig="brightRoom" dir="tl"/>
            </a:scene3d>
            <a:sp3d prstMaterial="dkEdge">
              <a:bevelT w="0" h="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alpha val="70000"/>
            </a:schemeClr>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Sheet1!$F$4</c:f>
              <c:strCache>
                <c:ptCount val="1"/>
                <c:pt idx="0">
                  <c:v>Sum of pre_test_pain_score</c:v>
                </c:pt>
              </c:strCache>
            </c:strRef>
          </c:tx>
          <c:spPr>
            <a:gradFill rotWithShape="1">
              <a:gsLst>
                <a:gs pos="0">
                  <a:schemeClr val="accent1">
                    <a:shade val="76000"/>
                    <a:tint val="97000"/>
                    <a:satMod val="100000"/>
                    <a:lumMod val="102000"/>
                  </a:schemeClr>
                </a:gs>
                <a:gs pos="50000">
                  <a:schemeClr val="accent1">
                    <a:shade val="76000"/>
                    <a:shade val="100000"/>
                    <a:satMod val="103000"/>
                    <a:lumMod val="100000"/>
                  </a:schemeClr>
                </a:gs>
                <a:gs pos="100000">
                  <a:schemeClr val="accent1">
                    <a:shade val="76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absent</c:v>
                </c:pt>
                <c:pt idx="1">
                  <c:v>present </c:v>
                </c:pt>
              </c:strCache>
            </c:strRef>
          </c:cat>
          <c:val>
            <c:numRef>
              <c:f>Sheet1!$F$5:$F$7</c:f>
              <c:numCache>
                <c:formatCode>General</c:formatCode>
                <c:ptCount val="2"/>
                <c:pt idx="0">
                  <c:v>401</c:v>
                </c:pt>
                <c:pt idx="1">
                  <c:v>236</c:v>
                </c:pt>
              </c:numCache>
            </c:numRef>
          </c:val>
          <c:extLst>
            <c:ext xmlns:c16="http://schemas.microsoft.com/office/drawing/2014/chart" uri="{C3380CC4-5D6E-409C-BE32-E72D297353CC}">
              <c16:uniqueId val="{00000000-8676-41C5-972F-6633EAE3D8DD}"/>
            </c:ext>
          </c:extLst>
        </c:ser>
        <c:ser>
          <c:idx val="1"/>
          <c:order val="1"/>
          <c:tx>
            <c:strRef>
              <c:f>Sheet1!$G$4</c:f>
              <c:strCache>
                <c:ptCount val="1"/>
                <c:pt idx="0">
                  <c:v>Sum of post_test_pain_score</c:v>
                </c:pt>
              </c:strCache>
            </c:strRef>
          </c:tx>
          <c:spPr>
            <a:gradFill rotWithShape="1">
              <a:gsLst>
                <a:gs pos="0">
                  <a:schemeClr val="accent1">
                    <a:tint val="77000"/>
                    <a:tint val="97000"/>
                    <a:satMod val="100000"/>
                    <a:lumMod val="102000"/>
                  </a:schemeClr>
                </a:gs>
                <a:gs pos="50000">
                  <a:schemeClr val="accent1">
                    <a:tint val="77000"/>
                    <a:shade val="100000"/>
                    <a:satMod val="103000"/>
                    <a:lumMod val="100000"/>
                  </a:schemeClr>
                </a:gs>
                <a:gs pos="100000">
                  <a:schemeClr val="accent1">
                    <a:tint val="77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cat>
            <c:strRef>
              <c:f>Sheet1!$E$5:$E$7</c:f>
              <c:strCache>
                <c:ptCount val="2"/>
                <c:pt idx="0">
                  <c:v>absent</c:v>
                </c:pt>
                <c:pt idx="1">
                  <c:v>present </c:v>
                </c:pt>
              </c:strCache>
            </c:strRef>
          </c:cat>
          <c:val>
            <c:numRef>
              <c:f>Sheet1!$G$5:$G$7</c:f>
              <c:numCache>
                <c:formatCode>General</c:formatCode>
                <c:ptCount val="2"/>
                <c:pt idx="0">
                  <c:v>381</c:v>
                </c:pt>
                <c:pt idx="1">
                  <c:v>223</c:v>
                </c:pt>
              </c:numCache>
            </c:numRef>
          </c:val>
          <c:extLst>
            <c:ext xmlns:c16="http://schemas.microsoft.com/office/drawing/2014/chart" uri="{C3380CC4-5D6E-409C-BE32-E72D297353CC}">
              <c16:uniqueId val="{00000001-8676-41C5-972F-6633EAE3D8DD}"/>
            </c:ext>
          </c:extLst>
        </c:ser>
        <c:dLbls>
          <c:showLegendKey val="0"/>
          <c:showVal val="0"/>
          <c:showCatName val="0"/>
          <c:showSerName val="0"/>
          <c:showPercent val="0"/>
          <c:showBubbleSize val="0"/>
        </c:dLbls>
        <c:gapWidth val="100"/>
        <c:overlap val="-24"/>
        <c:axId val="684574511"/>
        <c:axId val="691719759"/>
      </c:barChart>
      <c:catAx>
        <c:axId val="68457451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1719759"/>
        <c:crosses val="autoZero"/>
        <c:auto val="1"/>
        <c:lblAlgn val="ctr"/>
        <c:lblOffset val="100"/>
        <c:noMultiLvlLbl val="0"/>
      </c:catAx>
      <c:valAx>
        <c:axId val="691719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45745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0.43825</cdr:x>
      <cdr:y>0.01014</cdr:y>
    </cdr:from>
    <cdr:to>
      <cdr:x>1</cdr:x>
      <cdr:y>0.08727</cdr:y>
    </cdr:to>
    <cdr:sp macro="" textlink="">
      <cdr:nvSpPr>
        <cdr:cNvPr id="2" name="TextBox 5">
          <a:extLst xmlns:a="http://schemas.openxmlformats.org/drawingml/2006/main">
            <a:ext uri="{FF2B5EF4-FFF2-40B4-BE49-F238E27FC236}">
              <a16:creationId xmlns:a16="http://schemas.microsoft.com/office/drawing/2014/main" id="{B0C30945-0338-CD8C-BED5-5D6B13BBAFBA}"/>
            </a:ext>
          </a:extLst>
        </cdr:cNvPr>
        <cdr:cNvSpPr txBox="1"/>
      </cdr:nvSpPr>
      <cdr:spPr>
        <a:xfrm xmlns:a="http://schemas.openxmlformats.org/drawingml/2006/main">
          <a:off x="2025077" y="48539"/>
          <a:ext cx="2595716"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dirty="0"/>
            <a:t>Oxytocin augmentation</a:t>
          </a:r>
          <a:endParaRPr lang="en-IN"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38C5AB1-036D-408B-A42F-1C483049AA04}"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30115129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C5AB1-036D-408B-A42F-1C483049AA04}"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389810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C5AB1-036D-408B-A42F-1C483049AA04}"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210486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8C5AB1-036D-408B-A42F-1C483049AA04}"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207907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38C5AB1-036D-408B-A42F-1C483049AA04}"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38728506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38C5AB1-036D-408B-A42F-1C483049AA04}" type="datetimeFigureOut">
              <a:rPr lang="en-IN" smtClean="0"/>
              <a:t>13-12-2024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11245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38C5AB1-036D-408B-A42F-1C483049AA04}"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338A6-E5BE-47D9-8654-402C11C4065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63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8C5AB1-036D-408B-A42F-1C483049AA04}"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296181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C5AB1-036D-408B-A42F-1C483049AA04}" type="datetimeFigureOut">
              <a:rPr lang="en-IN" smtClean="0"/>
              <a:t>13-12-2024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349243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38C5AB1-036D-408B-A42F-1C483049AA04}" type="datetimeFigureOut">
              <a:rPr lang="en-IN" smtClean="0"/>
              <a:t>13-12-2024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3651084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38C5AB1-036D-408B-A42F-1C483049AA04}" type="datetimeFigureOut">
              <a:rPr lang="en-IN" smtClean="0"/>
              <a:t>13-12-2024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66338A6-E5BE-47D9-8654-402C11C4065C}" type="slidenum">
              <a:rPr lang="en-IN" smtClean="0"/>
              <a:t>‹#›</a:t>
            </a:fld>
            <a:endParaRPr lang="en-IN"/>
          </a:p>
        </p:txBody>
      </p:sp>
    </p:spTree>
    <p:extLst>
      <p:ext uri="{BB962C8B-B14F-4D97-AF65-F5344CB8AC3E}">
        <p14:creationId xmlns:p14="http://schemas.microsoft.com/office/powerpoint/2010/main" val="354221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38C5AB1-036D-408B-A42F-1C483049AA04}" type="datetimeFigureOut">
              <a:rPr lang="en-IN" smtClean="0"/>
              <a:t>13-12-2024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66338A6-E5BE-47D9-8654-402C11C4065C}" type="slidenum">
              <a:rPr lang="en-IN" smtClean="0"/>
              <a:t>‹#›</a:t>
            </a:fld>
            <a:endParaRPr lang="en-IN"/>
          </a:p>
        </p:txBody>
      </p:sp>
    </p:spTree>
    <p:extLst>
      <p:ext uri="{BB962C8B-B14F-4D97-AF65-F5344CB8AC3E}">
        <p14:creationId xmlns:p14="http://schemas.microsoft.com/office/powerpoint/2010/main" val="3708741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3108-7321-BE82-3692-F22C3E8852CB}"/>
              </a:ext>
            </a:extLst>
          </p:cNvPr>
          <p:cNvSpPr>
            <a:spLocks noGrp="1"/>
          </p:cNvSpPr>
          <p:nvPr>
            <p:ph type="ctrTitle"/>
          </p:nvPr>
        </p:nvSpPr>
        <p:spPr/>
        <p:txBody>
          <a:bodyPr>
            <a:normAutofit fontScale="90000"/>
          </a:bodyPr>
          <a:lstStyle/>
          <a:p>
            <a:r>
              <a:rPr lang="en-US" dirty="0"/>
              <a:t>EFFECT OF MECHANICAL Massage on labor pain in </a:t>
            </a:r>
            <a:r>
              <a:rPr lang="en-US" dirty="0" err="1"/>
              <a:t>primi</a:t>
            </a:r>
            <a:r>
              <a:rPr lang="en-US" dirty="0"/>
              <a:t> </a:t>
            </a:r>
            <a:r>
              <a:rPr lang="en-US" dirty="0" err="1"/>
              <a:t>parturients</a:t>
            </a:r>
            <a:r>
              <a:rPr lang="en-US" dirty="0"/>
              <a:t> </a:t>
            </a:r>
            <a:endParaRPr lang="en-IN" dirty="0"/>
          </a:p>
        </p:txBody>
      </p:sp>
      <p:sp>
        <p:nvSpPr>
          <p:cNvPr id="3" name="Subtitle 2">
            <a:extLst>
              <a:ext uri="{FF2B5EF4-FFF2-40B4-BE49-F238E27FC236}">
                <a16:creationId xmlns:a16="http://schemas.microsoft.com/office/drawing/2014/main" id="{5FB88DB3-5B52-514D-2A0A-2B214DF2E1BA}"/>
              </a:ext>
            </a:extLst>
          </p:cNvPr>
          <p:cNvSpPr>
            <a:spLocks noGrp="1"/>
          </p:cNvSpPr>
          <p:nvPr>
            <p:ph type="subTitle" idx="1"/>
          </p:nvPr>
        </p:nvSpPr>
        <p:spPr/>
        <p:txBody>
          <a:bodyPr/>
          <a:lstStyle/>
          <a:p>
            <a:r>
              <a:rPr lang="en-US" dirty="0"/>
              <a:t>Shreya Rup Roy </a:t>
            </a:r>
            <a:r>
              <a:rPr lang="en-US" sz="6000" dirty="0"/>
              <a:t>.</a:t>
            </a:r>
            <a:r>
              <a:rPr lang="en-US" dirty="0"/>
              <a:t> </a:t>
            </a:r>
            <a:r>
              <a:rPr lang="en-US" dirty="0" err="1"/>
              <a:t>Nagajyothi</a:t>
            </a:r>
            <a:r>
              <a:rPr lang="en-US" dirty="0"/>
              <a:t> R. </a:t>
            </a:r>
            <a:r>
              <a:rPr lang="en-US" sz="6000" dirty="0"/>
              <a:t>.</a:t>
            </a:r>
            <a:r>
              <a:rPr lang="en-US" dirty="0"/>
              <a:t> Vidyashankar Iyer</a:t>
            </a:r>
            <a:endParaRPr lang="en-IN" dirty="0"/>
          </a:p>
        </p:txBody>
      </p:sp>
    </p:spTree>
    <p:extLst>
      <p:ext uri="{BB962C8B-B14F-4D97-AF65-F5344CB8AC3E}">
        <p14:creationId xmlns:p14="http://schemas.microsoft.com/office/powerpoint/2010/main" val="3442189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E6B76-B5CC-4FB4-F26C-90F9AF09CBD7}"/>
              </a:ext>
            </a:extLst>
          </p:cNvPr>
          <p:cNvSpPr>
            <a:spLocks noGrp="1"/>
          </p:cNvSpPr>
          <p:nvPr>
            <p:ph idx="1"/>
          </p:nvPr>
        </p:nvSpPr>
        <p:spPr>
          <a:xfrm>
            <a:off x="2231136" y="883920"/>
            <a:ext cx="7729728" cy="4856107"/>
          </a:xfrm>
        </p:spPr>
        <p:txBody>
          <a:bodyPr>
            <a:normAutofit fontScale="85000" lnSpcReduction="10000"/>
          </a:bodyPr>
          <a:lstStyle/>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Gestation week</a:t>
            </a:r>
            <a:r>
              <a:rPr lang="en-IN" sz="1800" kern="100" dirty="0">
                <a:effectLst/>
                <a:ea typeface="Calibri" panose="020F0502020204030204" pitchFamily="34" charset="0"/>
                <a:cs typeface="Times New Roman" panose="02020603050405020304" pitchFamily="18" charset="0"/>
              </a:rPr>
              <a:t>: Total Gestation period in weeks.</a:t>
            </a: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Uterine contraction</a:t>
            </a:r>
            <a:r>
              <a:rPr lang="en-IN" sz="1800" kern="100" dirty="0">
                <a:effectLst/>
                <a:ea typeface="Calibri" panose="020F0502020204030204" pitchFamily="34" charset="0"/>
                <a:cs typeface="Times New Roman" panose="02020603050405020304" pitchFamily="18" charset="0"/>
              </a:rPr>
              <a:t>: Indicates the severity of contraction – </a:t>
            </a:r>
            <a:r>
              <a:rPr lang="en-IN" sz="1800" b="1" kern="100" dirty="0">
                <a:effectLst/>
                <a:ea typeface="Calibri" panose="020F0502020204030204" pitchFamily="34" charset="0"/>
                <a:cs typeface="Times New Roman" panose="02020603050405020304" pitchFamily="18" charset="0"/>
              </a:rPr>
              <a:t>Mild (1), Moderate (2) </a:t>
            </a:r>
            <a:r>
              <a:rPr lang="en-IN" sz="1800" kern="100" dirty="0">
                <a:effectLst/>
                <a:ea typeface="Calibri" panose="020F0502020204030204" pitchFamily="34" charset="0"/>
                <a:cs typeface="Times New Roman" panose="02020603050405020304" pitchFamily="18" charset="0"/>
              </a:rPr>
              <a:t>or</a:t>
            </a:r>
            <a:r>
              <a:rPr lang="en-IN" sz="1800" b="1" kern="100" dirty="0">
                <a:effectLst/>
                <a:ea typeface="Calibri" panose="020F0502020204030204" pitchFamily="34" charset="0"/>
                <a:cs typeface="Times New Roman" panose="02020603050405020304" pitchFamily="18" charset="0"/>
              </a:rPr>
              <a:t> Severe (3)</a:t>
            </a:r>
            <a:endParaRPr lang="en-IN" sz="1800" kern="1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Expected </a:t>
            </a:r>
            <a:r>
              <a:rPr lang="en-IN" sz="1800" i="1" kern="100" dirty="0" err="1">
                <a:effectLst/>
                <a:ea typeface="Calibri" panose="020F0502020204030204" pitchFamily="34" charset="0"/>
                <a:cs typeface="Times New Roman" panose="02020603050405020304" pitchFamily="18" charset="0"/>
              </a:rPr>
              <a:t>fetal</a:t>
            </a:r>
            <a:r>
              <a:rPr lang="en-IN" sz="1800" i="1" kern="100" dirty="0">
                <a:effectLst/>
                <a:ea typeface="Calibri" panose="020F0502020204030204" pitchFamily="34" charset="0"/>
                <a:cs typeface="Times New Roman" panose="02020603050405020304" pitchFamily="18" charset="0"/>
              </a:rPr>
              <a:t> weight</a:t>
            </a:r>
            <a:r>
              <a:rPr lang="en-IN" sz="1800" kern="100" dirty="0">
                <a:effectLst/>
                <a:ea typeface="Calibri" panose="020F0502020204030204" pitchFamily="34" charset="0"/>
                <a:cs typeface="Times New Roman" panose="02020603050405020304" pitchFamily="18" charset="0"/>
              </a:rPr>
              <a:t>: Expected </a:t>
            </a:r>
            <a:r>
              <a:rPr lang="en-IN" sz="1800" kern="100" dirty="0" err="1">
                <a:effectLst/>
                <a:ea typeface="Calibri" panose="020F0502020204030204" pitchFamily="34" charset="0"/>
                <a:cs typeface="Times New Roman" panose="02020603050405020304" pitchFamily="18" charset="0"/>
              </a:rPr>
              <a:t>fetal</a:t>
            </a:r>
            <a:r>
              <a:rPr lang="en-IN" sz="1800" kern="100" dirty="0">
                <a:effectLst/>
                <a:ea typeface="Calibri" panose="020F0502020204030204" pitchFamily="34" charset="0"/>
                <a:cs typeface="Times New Roman" panose="02020603050405020304" pitchFamily="18" charset="0"/>
              </a:rPr>
              <a:t> weight in kg.</a:t>
            </a: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No of antenatal visit</a:t>
            </a:r>
            <a:r>
              <a:rPr lang="en-IN" sz="1800" kern="100" dirty="0">
                <a:effectLst/>
                <a:ea typeface="Calibri" panose="020F0502020204030204" pitchFamily="34" charset="0"/>
                <a:cs typeface="Times New Roman" panose="02020603050405020304" pitchFamily="18" charset="0"/>
              </a:rPr>
              <a:t>: Number of antenatal visits. </a:t>
            </a: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Method of conception</a:t>
            </a:r>
            <a:r>
              <a:rPr lang="en-IN" sz="1800" kern="100" dirty="0">
                <a:effectLst/>
                <a:ea typeface="Calibri" panose="020F0502020204030204" pitchFamily="34" charset="0"/>
                <a:cs typeface="Times New Roman" panose="02020603050405020304" pitchFamily="18" charset="0"/>
              </a:rPr>
              <a:t>: Indicates the method of conception – </a:t>
            </a:r>
            <a:r>
              <a:rPr lang="en-IN" sz="1800" b="1" kern="100" dirty="0">
                <a:effectLst/>
                <a:ea typeface="Calibri" panose="020F0502020204030204" pitchFamily="34" charset="0"/>
                <a:cs typeface="Times New Roman" panose="02020603050405020304" pitchFamily="18" charset="0"/>
              </a:rPr>
              <a:t>Spontaneous (1) </a:t>
            </a:r>
            <a:r>
              <a:rPr lang="en-IN" sz="1800" kern="100" dirty="0">
                <a:effectLst/>
                <a:ea typeface="Calibri" panose="020F0502020204030204" pitchFamily="34" charset="0"/>
                <a:cs typeface="Times New Roman" panose="02020603050405020304" pitchFamily="18" charset="0"/>
              </a:rPr>
              <a:t>or</a:t>
            </a:r>
            <a:r>
              <a:rPr lang="en-IN" sz="1800" b="1" kern="100" dirty="0">
                <a:effectLst/>
                <a:ea typeface="Calibri" panose="020F0502020204030204" pitchFamily="34" charset="0"/>
                <a:cs typeface="Times New Roman" panose="02020603050405020304" pitchFamily="18" charset="0"/>
              </a:rPr>
              <a:t> Ovulation Induction (2)</a:t>
            </a:r>
            <a:endParaRPr lang="en-IN" sz="1800" kern="1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Type of </a:t>
            </a:r>
            <a:r>
              <a:rPr lang="en-IN" sz="1800" i="1" kern="100" dirty="0" err="1">
                <a:effectLst/>
                <a:ea typeface="Calibri" panose="020F0502020204030204" pitchFamily="34" charset="0"/>
                <a:cs typeface="Times New Roman" panose="02020603050405020304" pitchFamily="18" charset="0"/>
              </a:rPr>
              <a:t>labor</a:t>
            </a:r>
            <a:r>
              <a:rPr lang="en-IN" sz="1800" kern="100" dirty="0">
                <a:effectLst/>
                <a:ea typeface="Calibri" panose="020F0502020204030204" pitchFamily="34" charset="0"/>
                <a:cs typeface="Times New Roman" panose="02020603050405020304" pitchFamily="18" charset="0"/>
              </a:rPr>
              <a:t>: Indicates whether the </a:t>
            </a:r>
            <a:r>
              <a:rPr lang="en-IN" sz="1800" kern="100" dirty="0" err="1">
                <a:effectLst/>
                <a:ea typeface="Calibri" panose="020F0502020204030204" pitchFamily="34" charset="0"/>
                <a:cs typeface="Times New Roman" panose="02020603050405020304" pitchFamily="18" charset="0"/>
              </a:rPr>
              <a:t>labor</a:t>
            </a:r>
            <a:r>
              <a:rPr lang="en-IN" sz="1800" kern="100" dirty="0">
                <a:effectLst/>
                <a:ea typeface="Calibri" panose="020F0502020204030204" pitchFamily="34" charset="0"/>
                <a:cs typeface="Times New Roman" panose="02020603050405020304" pitchFamily="18" charset="0"/>
              </a:rPr>
              <a:t> experienced by the subject was </a:t>
            </a:r>
            <a:r>
              <a:rPr lang="en-IN" sz="1800" b="1" kern="100" dirty="0">
                <a:effectLst/>
                <a:ea typeface="Calibri" panose="020F0502020204030204" pitchFamily="34" charset="0"/>
                <a:cs typeface="Times New Roman" panose="02020603050405020304" pitchFamily="18" charset="0"/>
              </a:rPr>
              <a:t>Spontaneous (1) </a:t>
            </a:r>
            <a:r>
              <a:rPr lang="en-IN" sz="1800" kern="100" dirty="0">
                <a:effectLst/>
                <a:ea typeface="Calibri" panose="020F0502020204030204" pitchFamily="34" charset="0"/>
                <a:cs typeface="Times New Roman" panose="02020603050405020304" pitchFamily="18" charset="0"/>
              </a:rPr>
              <a:t>or</a:t>
            </a:r>
            <a:r>
              <a:rPr lang="en-IN" sz="1800" b="1" kern="100" dirty="0">
                <a:effectLst/>
                <a:ea typeface="Calibri" panose="020F0502020204030204" pitchFamily="34" charset="0"/>
                <a:cs typeface="Times New Roman" panose="02020603050405020304" pitchFamily="18" charset="0"/>
              </a:rPr>
              <a:t> Induced (2)</a:t>
            </a:r>
            <a:endParaRPr lang="en-IN" sz="18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Oxytocin Augmentation</a:t>
            </a:r>
            <a:r>
              <a:rPr lang="en-IN" sz="1800" kern="100" dirty="0">
                <a:effectLst/>
                <a:ea typeface="Calibri" panose="020F0502020204030204" pitchFamily="34" charset="0"/>
                <a:cs typeface="Times New Roman" panose="02020603050405020304" pitchFamily="18" charset="0"/>
              </a:rPr>
              <a:t>: Indicates whether Oxytocin Augmentation in the subject is </a:t>
            </a:r>
            <a:r>
              <a:rPr lang="en-IN" sz="1800" b="1" kern="100" dirty="0">
                <a:effectLst/>
                <a:ea typeface="Calibri" panose="020F0502020204030204" pitchFamily="34" charset="0"/>
                <a:cs typeface="Times New Roman" panose="02020603050405020304" pitchFamily="18" charset="0"/>
              </a:rPr>
              <a:t>Absent (0)</a:t>
            </a:r>
            <a:r>
              <a:rPr lang="en-IN" sz="1800" kern="100" dirty="0">
                <a:effectLst/>
                <a:ea typeface="Calibri" panose="020F0502020204030204" pitchFamily="34" charset="0"/>
                <a:cs typeface="Times New Roman" panose="02020603050405020304" pitchFamily="18" charset="0"/>
              </a:rPr>
              <a:t> or </a:t>
            </a:r>
            <a:r>
              <a:rPr lang="en-IN" sz="1800" b="1" kern="100" dirty="0">
                <a:effectLst/>
                <a:ea typeface="Calibri" panose="020F0502020204030204" pitchFamily="34" charset="0"/>
                <a:cs typeface="Times New Roman" panose="02020603050405020304" pitchFamily="18" charset="0"/>
              </a:rPr>
              <a:t>Present (1).</a:t>
            </a:r>
            <a:endParaRPr lang="en-IN" sz="1800" kern="1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Pre test pain score</a:t>
            </a:r>
            <a:r>
              <a:rPr lang="en-IN" sz="1800" kern="100" dirty="0">
                <a:effectLst/>
                <a:ea typeface="Calibri" panose="020F0502020204030204" pitchFamily="34" charset="0"/>
                <a:cs typeface="Times New Roman" panose="02020603050405020304" pitchFamily="18" charset="0"/>
              </a:rPr>
              <a:t>: Pain experienced by the subject on the scale of </a:t>
            </a:r>
            <a:r>
              <a:rPr lang="en-IN" sz="1800" b="1" kern="100" dirty="0">
                <a:effectLst/>
                <a:ea typeface="Calibri" panose="020F0502020204030204" pitchFamily="34" charset="0"/>
                <a:cs typeface="Times New Roman" panose="02020603050405020304" pitchFamily="18" charset="0"/>
              </a:rPr>
              <a:t>1-10 </a:t>
            </a:r>
            <a:r>
              <a:rPr lang="en-IN" sz="1800" kern="100" dirty="0">
                <a:effectLst/>
                <a:ea typeface="Calibri" panose="020F0502020204030204" pitchFamily="34" charset="0"/>
                <a:cs typeface="Times New Roman" panose="02020603050405020304" pitchFamily="18" charset="0"/>
              </a:rPr>
              <a:t>before the test.</a:t>
            </a: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Pre test pain score</a:t>
            </a:r>
            <a:r>
              <a:rPr lang="en-IN" sz="1800" kern="100" dirty="0">
                <a:effectLst/>
                <a:ea typeface="Calibri" panose="020F0502020204030204" pitchFamily="34" charset="0"/>
                <a:cs typeface="Times New Roman" panose="02020603050405020304" pitchFamily="18" charset="0"/>
              </a:rPr>
              <a:t>: Pain experienced by the subject on the scale of </a:t>
            </a:r>
            <a:r>
              <a:rPr lang="en-IN" sz="1800" b="1" kern="100" dirty="0">
                <a:effectLst/>
                <a:ea typeface="Calibri" panose="020F0502020204030204" pitchFamily="34" charset="0"/>
                <a:cs typeface="Times New Roman" panose="02020603050405020304" pitchFamily="18" charset="0"/>
              </a:rPr>
              <a:t>1-10 </a:t>
            </a:r>
            <a:r>
              <a:rPr lang="en-IN" sz="1800" kern="100" dirty="0">
                <a:effectLst/>
                <a:ea typeface="Calibri" panose="020F0502020204030204" pitchFamily="34" charset="0"/>
                <a:cs typeface="Times New Roman" panose="02020603050405020304" pitchFamily="18" charset="0"/>
              </a:rPr>
              <a:t>after the test.</a:t>
            </a:r>
          </a:p>
          <a:p>
            <a:pPr marL="342900" lvl="0" indent="-342900">
              <a:lnSpc>
                <a:spcPct val="107000"/>
              </a:lnSpc>
              <a:spcAft>
                <a:spcPts val="800"/>
              </a:spcAft>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Difference</a:t>
            </a:r>
            <a:r>
              <a:rPr lang="en-IN" sz="1800" kern="100" dirty="0">
                <a:effectLst/>
                <a:ea typeface="Calibri" panose="020F0502020204030204" pitchFamily="34" charset="0"/>
                <a:cs typeface="Times New Roman" panose="02020603050405020304" pitchFamily="18" charset="0"/>
              </a:rPr>
              <a:t>: Post test pain score – Pre test pain score</a:t>
            </a:r>
          </a:p>
          <a:p>
            <a:pPr marL="0" indent="0">
              <a:buNone/>
            </a:pPr>
            <a:endParaRPr lang="en-IN" dirty="0"/>
          </a:p>
        </p:txBody>
      </p:sp>
    </p:spTree>
    <p:extLst>
      <p:ext uri="{BB962C8B-B14F-4D97-AF65-F5344CB8AC3E}">
        <p14:creationId xmlns:p14="http://schemas.microsoft.com/office/powerpoint/2010/main" val="14926955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5A33-E8E0-4D8F-6BFB-358DB0DA6DD4}"/>
              </a:ext>
            </a:extLst>
          </p:cNvPr>
          <p:cNvSpPr>
            <a:spLocks noGrp="1"/>
          </p:cNvSpPr>
          <p:nvPr>
            <p:ph type="title"/>
          </p:nvPr>
        </p:nvSpPr>
        <p:spPr/>
        <p:txBody>
          <a:bodyPr/>
          <a:lstStyle/>
          <a:p>
            <a:r>
              <a:rPr lang="en-US" dirty="0"/>
              <a:t>Specimen data</a:t>
            </a:r>
            <a:endParaRPr lang="en-IN" dirty="0"/>
          </a:p>
        </p:txBody>
      </p:sp>
      <p:pic>
        <p:nvPicPr>
          <p:cNvPr id="5" name="Picture 4">
            <a:extLst>
              <a:ext uri="{FF2B5EF4-FFF2-40B4-BE49-F238E27FC236}">
                <a16:creationId xmlns:a16="http://schemas.microsoft.com/office/drawing/2014/main" id="{676B4CC7-35C4-F4D7-AED6-2BE4671196AD}"/>
              </a:ext>
            </a:extLst>
          </p:cNvPr>
          <p:cNvPicPr>
            <a:picLocks noChangeAspect="1"/>
          </p:cNvPicPr>
          <p:nvPr/>
        </p:nvPicPr>
        <p:blipFill>
          <a:blip r:embed="rId2"/>
          <a:stretch>
            <a:fillRect/>
          </a:stretch>
        </p:blipFill>
        <p:spPr>
          <a:xfrm>
            <a:off x="2475995" y="2788728"/>
            <a:ext cx="7240010" cy="2743583"/>
          </a:xfrm>
          <a:prstGeom prst="rect">
            <a:avLst/>
          </a:prstGeom>
        </p:spPr>
      </p:pic>
    </p:spTree>
    <p:extLst>
      <p:ext uri="{BB962C8B-B14F-4D97-AF65-F5344CB8AC3E}">
        <p14:creationId xmlns:p14="http://schemas.microsoft.com/office/powerpoint/2010/main" val="402701569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15D30D-B91C-B2C3-82F9-D35B9103E0B7}"/>
              </a:ext>
            </a:extLst>
          </p:cNvPr>
          <p:cNvPicPr>
            <a:picLocks noChangeAspect="1"/>
          </p:cNvPicPr>
          <p:nvPr/>
        </p:nvPicPr>
        <p:blipFill>
          <a:blip r:embed="rId2"/>
          <a:stretch>
            <a:fillRect/>
          </a:stretch>
        </p:blipFill>
        <p:spPr>
          <a:xfrm>
            <a:off x="2395021" y="737812"/>
            <a:ext cx="7401958" cy="5382376"/>
          </a:xfrm>
          <a:prstGeom prst="rect">
            <a:avLst/>
          </a:prstGeom>
        </p:spPr>
      </p:pic>
    </p:spTree>
    <p:extLst>
      <p:ext uri="{BB962C8B-B14F-4D97-AF65-F5344CB8AC3E}">
        <p14:creationId xmlns:p14="http://schemas.microsoft.com/office/powerpoint/2010/main" val="326632729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71BC8-F821-D220-564D-0EB694606F65}"/>
              </a:ext>
            </a:extLst>
          </p:cNvPr>
          <p:cNvPicPr>
            <a:picLocks noChangeAspect="1"/>
          </p:cNvPicPr>
          <p:nvPr/>
        </p:nvPicPr>
        <p:blipFill>
          <a:blip r:embed="rId2"/>
          <a:stretch>
            <a:fillRect/>
          </a:stretch>
        </p:blipFill>
        <p:spPr>
          <a:xfrm>
            <a:off x="2395021" y="566338"/>
            <a:ext cx="7401958" cy="5725324"/>
          </a:xfrm>
          <a:prstGeom prst="rect">
            <a:avLst/>
          </a:prstGeom>
        </p:spPr>
      </p:pic>
    </p:spTree>
    <p:extLst>
      <p:ext uri="{BB962C8B-B14F-4D97-AF65-F5344CB8AC3E}">
        <p14:creationId xmlns:p14="http://schemas.microsoft.com/office/powerpoint/2010/main" val="342461721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F8B35-B414-4438-FFA3-CC81DAFF438D}"/>
              </a:ext>
            </a:extLst>
          </p:cNvPr>
          <p:cNvPicPr>
            <a:picLocks noChangeAspect="1"/>
          </p:cNvPicPr>
          <p:nvPr/>
        </p:nvPicPr>
        <p:blipFill>
          <a:blip r:embed="rId2"/>
          <a:stretch>
            <a:fillRect/>
          </a:stretch>
        </p:blipFill>
        <p:spPr>
          <a:xfrm>
            <a:off x="3267001" y="1393120"/>
            <a:ext cx="5657997" cy="4071759"/>
          </a:xfrm>
          <a:prstGeom prst="rect">
            <a:avLst/>
          </a:prstGeom>
        </p:spPr>
      </p:pic>
    </p:spTree>
    <p:extLst>
      <p:ext uri="{BB962C8B-B14F-4D97-AF65-F5344CB8AC3E}">
        <p14:creationId xmlns:p14="http://schemas.microsoft.com/office/powerpoint/2010/main" val="340511418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918B81-F259-CC40-0F09-B14389CDA9C7}"/>
              </a:ext>
            </a:extLst>
          </p:cNvPr>
          <p:cNvPicPr>
            <a:picLocks noChangeAspect="1"/>
          </p:cNvPicPr>
          <p:nvPr/>
        </p:nvPicPr>
        <p:blipFill>
          <a:blip r:embed="rId2"/>
          <a:stretch>
            <a:fillRect/>
          </a:stretch>
        </p:blipFill>
        <p:spPr>
          <a:xfrm>
            <a:off x="3444230" y="228152"/>
            <a:ext cx="6306430" cy="6401693"/>
          </a:xfrm>
          <a:prstGeom prst="rect">
            <a:avLst/>
          </a:prstGeom>
        </p:spPr>
      </p:pic>
    </p:spTree>
    <p:extLst>
      <p:ext uri="{BB962C8B-B14F-4D97-AF65-F5344CB8AC3E}">
        <p14:creationId xmlns:p14="http://schemas.microsoft.com/office/powerpoint/2010/main" val="193881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22D1-81C7-E607-80C0-31B20923810B}"/>
              </a:ext>
            </a:extLst>
          </p:cNvPr>
          <p:cNvSpPr>
            <a:spLocks noGrp="1"/>
          </p:cNvSpPr>
          <p:nvPr>
            <p:ph type="title"/>
          </p:nvPr>
        </p:nvSpPr>
        <p:spPr/>
        <p:txBody>
          <a:bodyPr/>
          <a:lstStyle/>
          <a:p>
            <a:r>
              <a:rPr lang="en-US" dirty="0"/>
              <a:t>Graphical representations</a:t>
            </a:r>
            <a:endParaRPr lang="en-IN" dirty="0"/>
          </a:p>
        </p:txBody>
      </p:sp>
    </p:spTree>
    <p:extLst>
      <p:ext uri="{BB962C8B-B14F-4D97-AF65-F5344CB8AC3E}">
        <p14:creationId xmlns:p14="http://schemas.microsoft.com/office/powerpoint/2010/main" val="119091751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D18E667-0554-A7E9-9825-14BE785C80F8}"/>
              </a:ext>
            </a:extLst>
          </p:cNvPr>
          <p:cNvGraphicFramePr/>
          <p:nvPr>
            <p:extLst>
              <p:ext uri="{D42A27DB-BD31-4B8C-83A1-F6EECF244321}">
                <p14:modId xmlns:p14="http://schemas.microsoft.com/office/powerpoint/2010/main" val="3957331107"/>
              </p:ext>
            </p:extLst>
          </p:nvPr>
        </p:nvGraphicFramePr>
        <p:xfrm>
          <a:off x="2507226" y="865239"/>
          <a:ext cx="6882580" cy="4837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171511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D18E667-0554-A7E9-9825-14BE785C80F8}"/>
              </a:ext>
            </a:extLst>
          </p:cNvPr>
          <p:cNvGraphicFramePr/>
          <p:nvPr>
            <p:extLst>
              <p:ext uri="{D42A27DB-BD31-4B8C-83A1-F6EECF244321}">
                <p14:modId xmlns:p14="http://schemas.microsoft.com/office/powerpoint/2010/main" val="4201070253"/>
              </p:ext>
            </p:extLst>
          </p:nvPr>
        </p:nvGraphicFramePr>
        <p:xfrm>
          <a:off x="1385210" y="218766"/>
          <a:ext cx="3996055" cy="28784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3D18E667-0554-A7E9-9825-14BE785C80F8}"/>
              </a:ext>
            </a:extLst>
          </p:cNvPr>
          <p:cNvGraphicFramePr/>
          <p:nvPr>
            <p:extLst>
              <p:ext uri="{D42A27DB-BD31-4B8C-83A1-F6EECF244321}">
                <p14:modId xmlns:p14="http://schemas.microsoft.com/office/powerpoint/2010/main" val="1868495007"/>
              </p:ext>
            </p:extLst>
          </p:nvPr>
        </p:nvGraphicFramePr>
        <p:xfrm>
          <a:off x="6325213" y="218766"/>
          <a:ext cx="4481577" cy="28784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3D18E667-0554-A7E9-9825-14BE785C80F8}"/>
              </a:ext>
            </a:extLst>
          </p:cNvPr>
          <p:cNvGraphicFramePr/>
          <p:nvPr>
            <p:extLst>
              <p:ext uri="{D42A27DB-BD31-4B8C-83A1-F6EECF244321}">
                <p14:modId xmlns:p14="http://schemas.microsoft.com/office/powerpoint/2010/main" val="2907669853"/>
              </p:ext>
            </p:extLst>
          </p:nvPr>
        </p:nvGraphicFramePr>
        <p:xfrm>
          <a:off x="1298995" y="3519948"/>
          <a:ext cx="4082269" cy="28058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3D18E667-0554-A7E9-9825-14BE785C80F8}"/>
              </a:ext>
            </a:extLst>
          </p:cNvPr>
          <p:cNvGraphicFramePr/>
          <p:nvPr>
            <p:extLst>
              <p:ext uri="{D42A27DB-BD31-4B8C-83A1-F6EECF244321}">
                <p14:modId xmlns:p14="http://schemas.microsoft.com/office/powerpoint/2010/main" val="3014892685"/>
              </p:ext>
            </p:extLst>
          </p:nvPr>
        </p:nvGraphicFramePr>
        <p:xfrm>
          <a:off x="6325212" y="3493350"/>
          <a:ext cx="4481577" cy="2805849"/>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a:extLst>
              <a:ext uri="{FF2B5EF4-FFF2-40B4-BE49-F238E27FC236}">
                <a16:creationId xmlns:a16="http://schemas.microsoft.com/office/drawing/2014/main" id="{B0C30945-0338-CD8C-BED5-5D6B13BBAFBA}"/>
              </a:ext>
            </a:extLst>
          </p:cNvPr>
          <p:cNvSpPr txBox="1"/>
          <p:nvPr/>
        </p:nvSpPr>
        <p:spPr>
          <a:xfrm>
            <a:off x="3500284" y="218766"/>
            <a:ext cx="2595716" cy="369332"/>
          </a:xfrm>
          <a:prstGeom prst="rect">
            <a:avLst/>
          </a:prstGeom>
          <a:noFill/>
        </p:spPr>
        <p:txBody>
          <a:bodyPr wrap="square" rtlCol="0">
            <a:spAutoFit/>
          </a:bodyPr>
          <a:lstStyle/>
          <a:p>
            <a:r>
              <a:rPr lang="en-US" dirty="0"/>
              <a:t>Area of residence</a:t>
            </a:r>
            <a:endParaRPr lang="en-IN" dirty="0"/>
          </a:p>
        </p:txBody>
      </p:sp>
      <p:sp>
        <p:nvSpPr>
          <p:cNvPr id="7" name="TextBox 6">
            <a:extLst>
              <a:ext uri="{FF2B5EF4-FFF2-40B4-BE49-F238E27FC236}">
                <a16:creationId xmlns:a16="http://schemas.microsoft.com/office/drawing/2014/main" id="{2EA1A554-75CA-6589-79AA-935198939978}"/>
              </a:ext>
            </a:extLst>
          </p:cNvPr>
          <p:cNvSpPr txBox="1"/>
          <p:nvPr/>
        </p:nvSpPr>
        <p:spPr>
          <a:xfrm>
            <a:off x="9508931" y="218766"/>
            <a:ext cx="2595716" cy="369332"/>
          </a:xfrm>
          <a:prstGeom prst="rect">
            <a:avLst/>
          </a:prstGeom>
          <a:noFill/>
        </p:spPr>
        <p:txBody>
          <a:bodyPr wrap="square" rtlCol="0">
            <a:spAutoFit/>
          </a:bodyPr>
          <a:lstStyle/>
          <a:p>
            <a:r>
              <a:rPr lang="en-US" dirty="0"/>
              <a:t>Education</a:t>
            </a:r>
            <a:endParaRPr lang="en-IN" dirty="0"/>
          </a:p>
        </p:txBody>
      </p:sp>
      <p:sp>
        <p:nvSpPr>
          <p:cNvPr id="8" name="TextBox 7">
            <a:extLst>
              <a:ext uri="{FF2B5EF4-FFF2-40B4-BE49-F238E27FC236}">
                <a16:creationId xmlns:a16="http://schemas.microsoft.com/office/drawing/2014/main" id="{FD678B3E-F199-E6FC-10EB-349F9190EFE9}"/>
              </a:ext>
            </a:extLst>
          </p:cNvPr>
          <p:cNvSpPr txBox="1"/>
          <p:nvPr/>
        </p:nvSpPr>
        <p:spPr>
          <a:xfrm>
            <a:off x="3942736" y="3576114"/>
            <a:ext cx="2595716" cy="369332"/>
          </a:xfrm>
          <a:prstGeom prst="rect">
            <a:avLst/>
          </a:prstGeom>
          <a:noFill/>
        </p:spPr>
        <p:txBody>
          <a:bodyPr wrap="square" rtlCol="0">
            <a:spAutoFit/>
          </a:bodyPr>
          <a:lstStyle/>
          <a:p>
            <a:r>
              <a:rPr lang="en-US" dirty="0"/>
              <a:t>Occupation</a:t>
            </a:r>
            <a:endParaRPr lang="en-IN" dirty="0"/>
          </a:p>
        </p:txBody>
      </p:sp>
      <p:sp>
        <p:nvSpPr>
          <p:cNvPr id="9" name="TextBox 8">
            <a:extLst>
              <a:ext uri="{FF2B5EF4-FFF2-40B4-BE49-F238E27FC236}">
                <a16:creationId xmlns:a16="http://schemas.microsoft.com/office/drawing/2014/main" id="{F726947B-8552-0159-B4D2-9CF4ED939D47}"/>
              </a:ext>
            </a:extLst>
          </p:cNvPr>
          <p:cNvSpPr txBox="1"/>
          <p:nvPr/>
        </p:nvSpPr>
        <p:spPr>
          <a:xfrm>
            <a:off x="8991600" y="3532988"/>
            <a:ext cx="2595716" cy="369332"/>
          </a:xfrm>
          <a:prstGeom prst="rect">
            <a:avLst/>
          </a:prstGeom>
          <a:noFill/>
        </p:spPr>
        <p:txBody>
          <a:bodyPr wrap="square" rtlCol="0">
            <a:spAutoFit/>
          </a:bodyPr>
          <a:lstStyle/>
          <a:p>
            <a:r>
              <a:rPr lang="en-US" dirty="0"/>
              <a:t>Type of family</a:t>
            </a:r>
            <a:endParaRPr lang="en-IN" dirty="0"/>
          </a:p>
        </p:txBody>
      </p:sp>
    </p:spTree>
    <p:extLst>
      <p:ext uri="{BB962C8B-B14F-4D97-AF65-F5344CB8AC3E}">
        <p14:creationId xmlns:p14="http://schemas.microsoft.com/office/powerpoint/2010/main" val="252817764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D18E667-0554-A7E9-9825-14BE785C80F8}"/>
              </a:ext>
            </a:extLst>
          </p:cNvPr>
          <p:cNvGraphicFramePr/>
          <p:nvPr>
            <p:extLst>
              <p:ext uri="{D42A27DB-BD31-4B8C-83A1-F6EECF244321}">
                <p14:modId xmlns:p14="http://schemas.microsoft.com/office/powerpoint/2010/main" val="1363554113"/>
              </p:ext>
            </p:extLst>
          </p:nvPr>
        </p:nvGraphicFramePr>
        <p:xfrm>
          <a:off x="875439" y="825910"/>
          <a:ext cx="4483142" cy="47883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3D18E667-0554-A7E9-9825-14BE785C80F8}"/>
              </a:ext>
            </a:extLst>
          </p:cNvPr>
          <p:cNvGraphicFramePr/>
          <p:nvPr>
            <p:extLst>
              <p:ext uri="{D42A27DB-BD31-4B8C-83A1-F6EECF244321}">
                <p14:modId xmlns:p14="http://schemas.microsoft.com/office/powerpoint/2010/main" val="2902949357"/>
              </p:ext>
            </p:extLst>
          </p:nvPr>
        </p:nvGraphicFramePr>
        <p:xfrm>
          <a:off x="6695767" y="825910"/>
          <a:ext cx="4620793" cy="478830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3940BBC9-A7D2-2A5A-D24D-0B4859649E07}"/>
              </a:ext>
            </a:extLst>
          </p:cNvPr>
          <p:cNvSpPr txBox="1"/>
          <p:nvPr/>
        </p:nvSpPr>
        <p:spPr>
          <a:xfrm>
            <a:off x="3500284" y="874449"/>
            <a:ext cx="2595716" cy="369332"/>
          </a:xfrm>
          <a:prstGeom prst="rect">
            <a:avLst/>
          </a:prstGeom>
          <a:noFill/>
        </p:spPr>
        <p:txBody>
          <a:bodyPr wrap="square" rtlCol="0">
            <a:spAutoFit/>
          </a:bodyPr>
          <a:lstStyle/>
          <a:p>
            <a:r>
              <a:rPr lang="en-US" dirty="0"/>
              <a:t>Type of labor</a:t>
            </a:r>
            <a:endParaRPr lang="en-IN" dirty="0"/>
          </a:p>
        </p:txBody>
      </p:sp>
    </p:spTree>
    <p:extLst>
      <p:ext uri="{BB962C8B-B14F-4D97-AF65-F5344CB8AC3E}">
        <p14:creationId xmlns:p14="http://schemas.microsoft.com/office/powerpoint/2010/main" val="263564039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9735-20D5-5967-A214-081AEBBD6872}"/>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EF2935FB-C247-3FC1-21D7-7FF9D0104209}"/>
              </a:ext>
            </a:extLst>
          </p:cNvPr>
          <p:cNvSpPr>
            <a:spLocks noGrp="1"/>
          </p:cNvSpPr>
          <p:nvPr>
            <p:ph idx="1"/>
          </p:nvPr>
        </p:nvSpPr>
        <p:spPr/>
        <p:txBody>
          <a:bodyPr/>
          <a:lstStyle/>
          <a:p>
            <a:r>
              <a:rPr lang="en-US" dirty="0"/>
              <a:t>INTRODUCTION</a:t>
            </a:r>
          </a:p>
          <a:p>
            <a:r>
              <a:rPr lang="en-US" dirty="0"/>
              <a:t>ABOUT THE DATA</a:t>
            </a:r>
          </a:p>
          <a:p>
            <a:r>
              <a:rPr lang="en-US" dirty="0"/>
              <a:t>GRAPHICAL REPRESENTATION</a:t>
            </a:r>
          </a:p>
          <a:p>
            <a:r>
              <a:rPr lang="en-US" dirty="0"/>
              <a:t>ANOVA</a:t>
            </a:r>
          </a:p>
          <a:p>
            <a:r>
              <a:rPr lang="en-US" dirty="0"/>
              <a:t>NON PARAMETRIC TESTS</a:t>
            </a:r>
          </a:p>
          <a:p>
            <a:r>
              <a:rPr lang="en-US" dirty="0"/>
              <a:t>CONCLUSION</a:t>
            </a:r>
            <a:endParaRPr lang="en-IN" dirty="0"/>
          </a:p>
        </p:txBody>
      </p:sp>
    </p:spTree>
    <p:extLst>
      <p:ext uri="{BB962C8B-B14F-4D97-AF65-F5344CB8AC3E}">
        <p14:creationId xmlns:p14="http://schemas.microsoft.com/office/powerpoint/2010/main" val="33434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4F6B-1396-EEC5-C931-805C7E7BC774}"/>
              </a:ext>
            </a:extLst>
          </p:cNvPr>
          <p:cNvSpPr>
            <a:spLocks noGrp="1"/>
          </p:cNvSpPr>
          <p:nvPr>
            <p:ph type="title"/>
          </p:nvPr>
        </p:nvSpPr>
        <p:spPr/>
        <p:txBody>
          <a:bodyPr/>
          <a:lstStyle/>
          <a:p>
            <a:r>
              <a:rPr lang="en-US" dirty="0"/>
              <a:t>ANALYSIS</a:t>
            </a:r>
            <a:endParaRPr lang="en-IN" dirty="0"/>
          </a:p>
        </p:txBody>
      </p:sp>
    </p:spTree>
    <p:extLst>
      <p:ext uri="{BB962C8B-B14F-4D97-AF65-F5344CB8AC3E}">
        <p14:creationId xmlns:p14="http://schemas.microsoft.com/office/powerpoint/2010/main" val="248412996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EF706D-138C-65B8-5B02-78CED5254884}"/>
              </a:ext>
            </a:extLst>
          </p:cNvPr>
          <p:cNvSpPr txBox="1"/>
          <p:nvPr/>
        </p:nvSpPr>
        <p:spPr>
          <a:xfrm>
            <a:off x="1179871" y="668594"/>
            <a:ext cx="8967019" cy="923330"/>
          </a:xfrm>
          <a:prstGeom prst="rect">
            <a:avLst/>
          </a:prstGeom>
          <a:noFill/>
        </p:spPr>
        <p:txBody>
          <a:bodyPr wrap="square" rtlCol="0">
            <a:spAutoFit/>
          </a:bodyPr>
          <a:lstStyle/>
          <a:p>
            <a:r>
              <a:rPr lang="en-US" dirty="0"/>
              <a:t>Before heading towards the analysis, we need to make sure that the change from baseline variable satisfies normality or not. Only based on its result, we can decide on whether to proceed with parametric tests or non parametric tests.</a:t>
            </a:r>
            <a:endParaRPr lang="en-IN" dirty="0"/>
          </a:p>
        </p:txBody>
      </p:sp>
      <p:pic>
        <p:nvPicPr>
          <p:cNvPr id="4" name="Picture 3">
            <a:extLst>
              <a:ext uri="{FF2B5EF4-FFF2-40B4-BE49-F238E27FC236}">
                <a16:creationId xmlns:a16="http://schemas.microsoft.com/office/drawing/2014/main" id="{9F5C5A4F-9B01-02E6-E462-F0D42CEF57E8}"/>
              </a:ext>
            </a:extLst>
          </p:cNvPr>
          <p:cNvPicPr>
            <a:picLocks noChangeAspect="1"/>
          </p:cNvPicPr>
          <p:nvPr/>
        </p:nvPicPr>
        <p:blipFill>
          <a:blip r:embed="rId2"/>
          <a:stretch>
            <a:fillRect/>
          </a:stretch>
        </p:blipFill>
        <p:spPr>
          <a:xfrm>
            <a:off x="1179871" y="1708010"/>
            <a:ext cx="6087325" cy="2734057"/>
          </a:xfrm>
          <a:prstGeom prst="rect">
            <a:avLst/>
          </a:prstGeom>
        </p:spPr>
      </p:pic>
      <p:sp>
        <p:nvSpPr>
          <p:cNvPr id="5" name="TextBox 4">
            <a:extLst>
              <a:ext uri="{FF2B5EF4-FFF2-40B4-BE49-F238E27FC236}">
                <a16:creationId xmlns:a16="http://schemas.microsoft.com/office/drawing/2014/main" id="{B74A592C-0F2B-75F3-FC14-D08859AB0AA3}"/>
              </a:ext>
            </a:extLst>
          </p:cNvPr>
          <p:cNvSpPr txBox="1"/>
          <p:nvPr/>
        </p:nvSpPr>
        <p:spPr>
          <a:xfrm>
            <a:off x="1061884" y="4442067"/>
            <a:ext cx="5034116" cy="261610"/>
          </a:xfrm>
          <a:prstGeom prst="rect">
            <a:avLst/>
          </a:prstGeom>
          <a:noFill/>
        </p:spPr>
        <p:txBody>
          <a:bodyPr wrap="square" rtlCol="0">
            <a:spAutoFit/>
          </a:bodyPr>
          <a:lstStyle/>
          <a:p>
            <a:r>
              <a:rPr lang="en-US" sz="1100" dirty="0">
                <a:solidFill>
                  <a:schemeClr val="tx1">
                    <a:lumMod val="50000"/>
                    <a:lumOff val="50000"/>
                  </a:schemeClr>
                </a:solidFill>
              </a:rPr>
              <a:t>*Group </a:t>
            </a:r>
            <a:r>
              <a:rPr lang="en-US" sz="1100" dirty="0">
                <a:solidFill>
                  <a:schemeClr val="tx1">
                    <a:lumMod val="50000"/>
                    <a:lumOff val="50000"/>
                  </a:schemeClr>
                </a:solidFill>
                <a:latin typeface="Cascadia Code" panose="020B0609020000020004" pitchFamily="49" charset="0"/>
                <a:ea typeface="Cascadia Code" panose="020B0609020000020004" pitchFamily="49" charset="0"/>
                <a:cs typeface="Cascadia Code" panose="020B0609020000020004" pitchFamily="49" charset="0"/>
              </a:rPr>
              <a:t>‘0’</a:t>
            </a:r>
            <a:r>
              <a:rPr lang="en-US" sz="1100" dirty="0">
                <a:solidFill>
                  <a:schemeClr val="tx1">
                    <a:lumMod val="50000"/>
                    <a:lumOff val="50000"/>
                  </a:schemeClr>
                </a:solidFill>
              </a:rPr>
              <a:t> denotes the </a:t>
            </a:r>
            <a:r>
              <a:rPr lang="en-US" sz="1100" i="1" dirty="0">
                <a:solidFill>
                  <a:schemeClr val="tx1">
                    <a:lumMod val="50000"/>
                    <a:lumOff val="50000"/>
                  </a:schemeClr>
                </a:solidFill>
              </a:rPr>
              <a:t>control group</a:t>
            </a:r>
            <a:r>
              <a:rPr lang="en-US" sz="1100" dirty="0">
                <a:solidFill>
                  <a:schemeClr val="tx1">
                    <a:lumMod val="50000"/>
                    <a:lumOff val="50000"/>
                  </a:schemeClr>
                </a:solidFill>
              </a:rPr>
              <a:t> and group </a:t>
            </a:r>
            <a:r>
              <a:rPr lang="en-US" sz="1100" dirty="0">
                <a:solidFill>
                  <a:schemeClr val="tx1">
                    <a:lumMod val="50000"/>
                    <a:lumOff val="50000"/>
                  </a:schemeClr>
                </a:solidFill>
                <a:latin typeface="Cascadia Code" panose="020B0609020000020004" pitchFamily="49" charset="0"/>
                <a:ea typeface="Cascadia Code" panose="020B0609020000020004" pitchFamily="49" charset="0"/>
                <a:cs typeface="Cascadia Code" panose="020B0609020000020004" pitchFamily="49" charset="0"/>
              </a:rPr>
              <a:t>‘1’</a:t>
            </a:r>
            <a:r>
              <a:rPr lang="en-US" sz="1100" dirty="0">
                <a:solidFill>
                  <a:schemeClr val="tx1">
                    <a:lumMod val="50000"/>
                    <a:lumOff val="50000"/>
                  </a:schemeClr>
                </a:solidFill>
              </a:rPr>
              <a:t> denotes the </a:t>
            </a:r>
            <a:r>
              <a:rPr lang="en-US" sz="1100" i="1" dirty="0">
                <a:solidFill>
                  <a:schemeClr val="tx1">
                    <a:lumMod val="50000"/>
                    <a:lumOff val="50000"/>
                  </a:schemeClr>
                </a:solidFill>
              </a:rPr>
              <a:t>treatment group</a:t>
            </a:r>
            <a:endParaRPr lang="en-IN" sz="1100" i="1" dirty="0">
              <a:solidFill>
                <a:schemeClr val="tx1">
                  <a:lumMod val="50000"/>
                  <a:lumOff val="50000"/>
                </a:schemeClr>
              </a:solidFill>
            </a:endParaRPr>
          </a:p>
        </p:txBody>
      </p:sp>
      <p:sp>
        <p:nvSpPr>
          <p:cNvPr id="6" name="TextBox 5">
            <a:extLst>
              <a:ext uri="{FF2B5EF4-FFF2-40B4-BE49-F238E27FC236}">
                <a16:creationId xmlns:a16="http://schemas.microsoft.com/office/drawing/2014/main" id="{46C81D66-4B11-7C3E-2E3F-5EAF4E00BEE2}"/>
              </a:ext>
            </a:extLst>
          </p:cNvPr>
          <p:cNvSpPr txBox="1"/>
          <p:nvPr/>
        </p:nvSpPr>
        <p:spPr>
          <a:xfrm>
            <a:off x="7511844" y="2228671"/>
            <a:ext cx="3146323" cy="1200329"/>
          </a:xfrm>
          <a:prstGeom prst="rect">
            <a:avLst/>
          </a:prstGeom>
          <a:noFill/>
        </p:spPr>
        <p:txBody>
          <a:bodyPr wrap="square" rtlCol="0">
            <a:spAutoFit/>
          </a:bodyPr>
          <a:lstStyle/>
          <a:p>
            <a:r>
              <a:rPr lang="en-US" dirty="0"/>
              <a:t>Based on the results it was concluded that change from baseline in both the groups are </a:t>
            </a:r>
            <a:r>
              <a:rPr lang="en-US" dirty="0">
                <a:solidFill>
                  <a:srgbClr val="FF0000"/>
                </a:solidFill>
              </a:rPr>
              <a:t>non-normal.</a:t>
            </a:r>
            <a:endParaRPr lang="en-IN" dirty="0">
              <a:solidFill>
                <a:srgbClr val="FF0000"/>
              </a:solidFill>
            </a:endParaRPr>
          </a:p>
        </p:txBody>
      </p:sp>
      <p:sp>
        <p:nvSpPr>
          <p:cNvPr id="7" name="TextBox 6">
            <a:extLst>
              <a:ext uri="{FF2B5EF4-FFF2-40B4-BE49-F238E27FC236}">
                <a16:creationId xmlns:a16="http://schemas.microsoft.com/office/drawing/2014/main" id="{98AF5901-D000-5F6E-618A-3DF0DA725594}"/>
              </a:ext>
            </a:extLst>
          </p:cNvPr>
          <p:cNvSpPr txBox="1"/>
          <p:nvPr/>
        </p:nvSpPr>
        <p:spPr>
          <a:xfrm>
            <a:off x="1125793" y="4712078"/>
            <a:ext cx="9075174" cy="1477328"/>
          </a:xfrm>
          <a:prstGeom prst="rect">
            <a:avLst/>
          </a:prstGeom>
          <a:noFill/>
        </p:spPr>
        <p:txBody>
          <a:bodyPr wrap="square" rtlCol="0">
            <a:spAutoFit/>
          </a:bodyPr>
          <a:lstStyle/>
          <a:p>
            <a:r>
              <a:rPr lang="en-US" dirty="0"/>
              <a:t>Before getting into the analysis, it is important to notice how well are the variables associated with each other. Since most of the variables are categorical, correlation would not be the right measure here. Hence, we make use of the chi-square test. Based on the results, we could see that attributes type of labor and oxytocin augmentation have a strong association at 5% level of significance. </a:t>
            </a:r>
            <a:endParaRPr lang="en-IN" dirty="0"/>
          </a:p>
        </p:txBody>
      </p:sp>
    </p:spTree>
    <p:extLst>
      <p:ext uri="{BB962C8B-B14F-4D97-AF65-F5344CB8AC3E}">
        <p14:creationId xmlns:p14="http://schemas.microsoft.com/office/powerpoint/2010/main" val="114164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19E87-88A9-2A1B-5E51-DF32EEE8834E}"/>
              </a:ext>
            </a:extLst>
          </p:cNvPr>
          <p:cNvSpPr txBox="1"/>
          <p:nvPr/>
        </p:nvSpPr>
        <p:spPr>
          <a:xfrm>
            <a:off x="1386348" y="412955"/>
            <a:ext cx="8898194" cy="923330"/>
          </a:xfrm>
          <a:prstGeom prst="rect">
            <a:avLst/>
          </a:prstGeom>
          <a:noFill/>
        </p:spPr>
        <p:txBody>
          <a:bodyPr wrap="square" rtlCol="0">
            <a:spAutoFit/>
          </a:bodyPr>
          <a:lstStyle/>
          <a:p>
            <a:r>
              <a:rPr lang="en-US" dirty="0"/>
              <a:t>Primary objective of the test is to check whether the treatment is effective or not. Hence, we compare the mean change from baseline in both the groups and hence decide. Mann Whitney U test </a:t>
            </a:r>
            <a:endParaRPr lang="en-IN" dirty="0"/>
          </a:p>
        </p:txBody>
      </p:sp>
      <p:pic>
        <p:nvPicPr>
          <p:cNvPr id="5" name="Picture 4">
            <a:extLst>
              <a:ext uri="{FF2B5EF4-FFF2-40B4-BE49-F238E27FC236}">
                <a16:creationId xmlns:a16="http://schemas.microsoft.com/office/drawing/2014/main" id="{AD7D69CC-F730-7A18-31C1-87D345F96F69}"/>
              </a:ext>
            </a:extLst>
          </p:cNvPr>
          <p:cNvPicPr>
            <a:picLocks noChangeAspect="1"/>
          </p:cNvPicPr>
          <p:nvPr/>
        </p:nvPicPr>
        <p:blipFill>
          <a:blip r:embed="rId2"/>
          <a:stretch>
            <a:fillRect/>
          </a:stretch>
        </p:blipFill>
        <p:spPr>
          <a:xfrm>
            <a:off x="1052900" y="1406397"/>
            <a:ext cx="9850225" cy="1095528"/>
          </a:xfrm>
          <a:prstGeom prst="rect">
            <a:avLst/>
          </a:prstGeom>
        </p:spPr>
      </p:pic>
      <p:sp>
        <p:nvSpPr>
          <p:cNvPr id="2" name="TextBox 1">
            <a:extLst>
              <a:ext uri="{FF2B5EF4-FFF2-40B4-BE49-F238E27FC236}">
                <a16:creationId xmlns:a16="http://schemas.microsoft.com/office/drawing/2014/main" id="{BC4C892C-79D6-1D86-B356-6A93572214CA}"/>
              </a:ext>
            </a:extLst>
          </p:cNvPr>
          <p:cNvSpPr txBox="1"/>
          <p:nvPr/>
        </p:nvSpPr>
        <p:spPr>
          <a:xfrm>
            <a:off x="1494503" y="2605548"/>
            <a:ext cx="8790039" cy="1200329"/>
          </a:xfrm>
          <a:prstGeom prst="rect">
            <a:avLst/>
          </a:prstGeom>
          <a:noFill/>
        </p:spPr>
        <p:txBody>
          <a:bodyPr wrap="square" rtlCol="0">
            <a:spAutoFit/>
          </a:bodyPr>
          <a:lstStyle/>
          <a:p>
            <a:r>
              <a:rPr lang="en-US" dirty="0"/>
              <a:t>p-value &lt; 0.05 indicates that at 5% level of significance the change from baseline is significantly different for both the groups. We also observe the median change in the controlled group is 1 and treatment group is -1. Negative change in treatment group is a sign of its good effect on the patients.</a:t>
            </a:r>
            <a:endParaRPr lang="en-IN" dirty="0"/>
          </a:p>
        </p:txBody>
      </p:sp>
      <p:pic>
        <p:nvPicPr>
          <p:cNvPr id="7" name="Picture 6">
            <a:extLst>
              <a:ext uri="{FF2B5EF4-FFF2-40B4-BE49-F238E27FC236}">
                <a16:creationId xmlns:a16="http://schemas.microsoft.com/office/drawing/2014/main" id="{2CF52B96-EB0B-AA31-7D99-1766294DF2E6}"/>
              </a:ext>
            </a:extLst>
          </p:cNvPr>
          <p:cNvPicPr>
            <a:picLocks noChangeAspect="1"/>
          </p:cNvPicPr>
          <p:nvPr/>
        </p:nvPicPr>
        <p:blipFill>
          <a:blip r:embed="rId3"/>
          <a:stretch>
            <a:fillRect/>
          </a:stretch>
        </p:blipFill>
        <p:spPr>
          <a:xfrm>
            <a:off x="2869697" y="3807327"/>
            <a:ext cx="3108315" cy="2368935"/>
          </a:xfrm>
          <a:prstGeom prst="rect">
            <a:avLst/>
          </a:prstGeom>
        </p:spPr>
      </p:pic>
      <p:pic>
        <p:nvPicPr>
          <p:cNvPr id="9" name="Picture 8">
            <a:extLst>
              <a:ext uri="{FF2B5EF4-FFF2-40B4-BE49-F238E27FC236}">
                <a16:creationId xmlns:a16="http://schemas.microsoft.com/office/drawing/2014/main" id="{5E2105BD-2352-A54B-D462-C9C4C1A010B1}"/>
              </a:ext>
            </a:extLst>
          </p:cNvPr>
          <p:cNvPicPr>
            <a:picLocks noChangeAspect="1"/>
          </p:cNvPicPr>
          <p:nvPr/>
        </p:nvPicPr>
        <p:blipFill>
          <a:blip r:embed="rId4"/>
          <a:stretch>
            <a:fillRect/>
          </a:stretch>
        </p:blipFill>
        <p:spPr>
          <a:xfrm>
            <a:off x="6152535" y="3804427"/>
            <a:ext cx="3249561" cy="2371835"/>
          </a:xfrm>
          <a:prstGeom prst="rect">
            <a:avLst/>
          </a:prstGeom>
        </p:spPr>
      </p:pic>
    </p:spTree>
    <p:extLst>
      <p:ext uri="{BB962C8B-B14F-4D97-AF65-F5344CB8AC3E}">
        <p14:creationId xmlns:p14="http://schemas.microsoft.com/office/powerpoint/2010/main" val="843278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978A22-4EED-C903-5A59-61C9F80EEC37}"/>
              </a:ext>
            </a:extLst>
          </p:cNvPr>
          <p:cNvSpPr txBox="1"/>
          <p:nvPr/>
        </p:nvSpPr>
        <p:spPr>
          <a:xfrm>
            <a:off x="1951703" y="1028343"/>
            <a:ext cx="8288593" cy="4801314"/>
          </a:xfrm>
          <a:prstGeom prst="rect">
            <a:avLst/>
          </a:prstGeom>
          <a:noFill/>
        </p:spPr>
        <p:txBody>
          <a:bodyPr wrap="square" rtlCol="0">
            <a:spAutoFit/>
          </a:bodyPr>
          <a:lstStyle/>
          <a:p>
            <a:r>
              <a:rPr lang="en-US" dirty="0"/>
              <a:t>Let us understand about the results observed in the treatment group.  A few highlights here are:</a:t>
            </a:r>
          </a:p>
          <a:p>
            <a:pPr marL="285750" indent="-285750">
              <a:buFont typeface="Arial" panose="020B0604020202020204" pitchFamily="34" charset="0"/>
              <a:buChar char="•"/>
            </a:pPr>
            <a:r>
              <a:rPr lang="en-US" dirty="0"/>
              <a:t>Almost 2/3</a:t>
            </a:r>
            <a:r>
              <a:rPr lang="en-US" baseline="30000" dirty="0"/>
              <a:t>rd</a:t>
            </a:r>
            <a:r>
              <a:rPr lang="en-US" dirty="0"/>
              <a:t> of the women in this group are housewives. </a:t>
            </a:r>
          </a:p>
          <a:p>
            <a:pPr marL="285750" indent="-285750">
              <a:buFont typeface="Arial" panose="020B0604020202020204" pitchFamily="34" charset="0"/>
              <a:buChar char="•"/>
            </a:pPr>
            <a:r>
              <a:rPr lang="en-US" dirty="0"/>
              <a:t>Almost 76% of the women belong to joint families. </a:t>
            </a:r>
          </a:p>
          <a:p>
            <a:pPr marL="285750" indent="-285750">
              <a:buFont typeface="Arial" panose="020B0604020202020204" pitchFamily="34" charset="0"/>
              <a:buChar char="•"/>
            </a:pPr>
            <a:r>
              <a:rPr lang="en-IN" dirty="0"/>
              <a:t>Only one case of Ovulation Induction was observed in the whole data and that belongs to this group. The subject has experienced a relief in terms of pain which is indicated by the change from baseline -2. </a:t>
            </a:r>
          </a:p>
          <a:p>
            <a:pPr marL="285750" indent="-285750">
              <a:buFont typeface="Arial" panose="020B0604020202020204" pitchFamily="34" charset="0"/>
              <a:buChar char="•"/>
            </a:pPr>
            <a:r>
              <a:rPr lang="en-IN" dirty="0"/>
              <a:t>The allocation of subjects to the treatment group doesn’t look suspicious or is fine as the distribution of subjects among different classes of each attribute is almost same in both control as well as treatment groups.</a:t>
            </a:r>
          </a:p>
          <a:p>
            <a:endParaRPr lang="en-IN" dirty="0"/>
          </a:p>
          <a:p>
            <a:r>
              <a:rPr lang="en-IN" dirty="0"/>
              <a:t>The question now to be addressed is whether the effect of the treatment, which is found to cause relief, really very helpful for the patients.? Which means, Is it really a necessary procedure to perform this treatment to the targeted sector of mothers?</a:t>
            </a:r>
          </a:p>
          <a:p>
            <a:endParaRPr lang="en-IN" dirty="0"/>
          </a:p>
          <a:p>
            <a:r>
              <a:rPr lang="en-IN" dirty="0"/>
              <a:t>We shall find that out.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59260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F14278-5D5A-A100-AAEC-DCC7697DAFE7}"/>
              </a:ext>
            </a:extLst>
          </p:cNvPr>
          <p:cNvSpPr txBox="1"/>
          <p:nvPr/>
        </p:nvSpPr>
        <p:spPr>
          <a:xfrm>
            <a:off x="1944360" y="1997839"/>
            <a:ext cx="8303280" cy="2862322"/>
          </a:xfrm>
          <a:prstGeom prst="rect">
            <a:avLst/>
          </a:prstGeom>
          <a:noFill/>
        </p:spPr>
        <p:txBody>
          <a:bodyPr wrap="square" rtlCol="0">
            <a:spAutoFit/>
          </a:bodyPr>
          <a:lstStyle/>
          <a:p>
            <a:r>
              <a:rPr lang="en-US" dirty="0"/>
              <a:t>Change from Baseline pain score ranges from -6 to 6 in this group, which indicate 2 extremely opposite natures of the treatment. If -6 indicates a very good relief, then 6 indicates significant increase in pain. </a:t>
            </a:r>
          </a:p>
          <a:p>
            <a:endParaRPr lang="en-US" dirty="0"/>
          </a:p>
          <a:p>
            <a:r>
              <a:rPr lang="en-US" dirty="0"/>
              <a:t>The histogram seen earlier suggests that the data is negatively skewed i.e., the values of the change from baseline are highly concentrated in -6 to 0 region. Only one observation of this change is observed to be greater than 0. Let us consider that the treatment is success if the change is at least -2. Then the odds of success is 0.7097 or 70.97% with success probability 0.415 or 41.5% which is a promising result given that there are no side effects. </a:t>
            </a:r>
          </a:p>
        </p:txBody>
      </p:sp>
    </p:spTree>
    <p:extLst>
      <p:ext uri="{BB962C8B-B14F-4D97-AF65-F5344CB8AC3E}">
        <p14:creationId xmlns:p14="http://schemas.microsoft.com/office/powerpoint/2010/main" val="3157642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9074-FBF2-A8FE-EA0C-77707D24CE89}"/>
              </a:ext>
            </a:extLst>
          </p:cNvPr>
          <p:cNvSpPr>
            <a:spLocks noGrp="1"/>
          </p:cNvSpPr>
          <p:nvPr>
            <p:ph type="title"/>
          </p:nvPr>
        </p:nvSpPr>
        <p:spPr/>
        <p:txBody>
          <a:bodyPr/>
          <a:lstStyle/>
          <a:p>
            <a:r>
              <a:rPr lang="en-US" dirty="0"/>
              <a:t>CONCLUSION</a:t>
            </a:r>
            <a:endParaRPr lang="en-IN" dirty="0"/>
          </a:p>
        </p:txBody>
      </p:sp>
    </p:spTree>
    <p:extLst>
      <p:ext uri="{BB962C8B-B14F-4D97-AF65-F5344CB8AC3E}">
        <p14:creationId xmlns:p14="http://schemas.microsoft.com/office/powerpoint/2010/main" val="187322597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1D98E-D371-168D-1E4A-F292DDBDAA31}"/>
              </a:ext>
            </a:extLst>
          </p:cNvPr>
          <p:cNvSpPr>
            <a:spLocks noGrp="1"/>
          </p:cNvSpPr>
          <p:nvPr>
            <p:ph idx="1"/>
          </p:nvPr>
        </p:nvSpPr>
        <p:spPr>
          <a:xfrm>
            <a:off x="2231136" y="993058"/>
            <a:ext cx="7729728" cy="4746969"/>
          </a:xfrm>
        </p:spPr>
        <p:txBody>
          <a:bodyPr/>
          <a:lstStyle/>
          <a:p>
            <a:r>
              <a:rPr lang="en-US" sz="2400" dirty="0"/>
              <a:t>Treatment does act as a relief factor among mothers. </a:t>
            </a:r>
          </a:p>
          <a:p>
            <a:r>
              <a:rPr lang="en-US" sz="2400" dirty="0"/>
              <a:t>Working women have felt comparatively more relief.  Especially Urban mothers need the treatment as compared to Rural mothers. </a:t>
            </a:r>
          </a:p>
          <a:p>
            <a:r>
              <a:rPr lang="en-US" sz="2400" dirty="0"/>
              <a:t> When the subject is admitted, the uterine contraction is the only factor that influences the labor pain.</a:t>
            </a:r>
          </a:p>
          <a:p>
            <a:r>
              <a:rPr lang="en-US" sz="2400" dirty="0"/>
              <a:t>The post test pain score and difference is influenced by the factors group and education.</a:t>
            </a:r>
          </a:p>
          <a:p>
            <a:pPr marL="0" indent="0">
              <a:buNone/>
            </a:pPr>
            <a:endParaRPr lang="en-IN" dirty="0"/>
          </a:p>
        </p:txBody>
      </p:sp>
    </p:spTree>
    <p:extLst>
      <p:ext uri="{BB962C8B-B14F-4D97-AF65-F5344CB8AC3E}">
        <p14:creationId xmlns:p14="http://schemas.microsoft.com/office/powerpoint/2010/main" val="10428069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6E13-C5B5-4D09-E4FF-B920AA3F0BC9}"/>
              </a:ext>
            </a:extLst>
          </p:cNvPr>
          <p:cNvSpPr>
            <a:spLocks noGrp="1"/>
          </p:cNvSpPr>
          <p:nvPr>
            <p:ph type="title"/>
          </p:nvPr>
        </p:nvSpPr>
        <p:spPr/>
        <p:txBody>
          <a:bodyPr/>
          <a:lstStyle/>
          <a:p>
            <a:r>
              <a:rPr lang="en-US" dirty="0"/>
              <a:t>Scope for improvement and further study</a:t>
            </a:r>
            <a:endParaRPr lang="en-IN" dirty="0"/>
          </a:p>
        </p:txBody>
      </p:sp>
      <p:sp>
        <p:nvSpPr>
          <p:cNvPr id="3" name="Content Placeholder 2">
            <a:extLst>
              <a:ext uri="{FF2B5EF4-FFF2-40B4-BE49-F238E27FC236}">
                <a16:creationId xmlns:a16="http://schemas.microsoft.com/office/drawing/2014/main" id="{4594AE04-0400-69A1-0309-28C511CFC324}"/>
              </a:ext>
            </a:extLst>
          </p:cNvPr>
          <p:cNvSpPr>
            <a:spLocks noGrp="1"/>
          </p:cNvSpPr>
          <p:nvPr>
            <p:ph idx="1"/>
          </p:nvPr>
        </p:nvSpPr>
        <p:spPr/>
        <p:txBody>
          <a:bodyPr/>
          <a:lstStyle/>
          <a:p>
            <a:r>
              <a:rPr lang="en-US" dirty="0"/>
              <a:t>Scoring method</a:t>
            </a:r>
          </a:p>
          <a:p>
            <a:r>
              <a:rPr lang="en-US" dirty="0"/>
              <a:t>Insufficient data of different methods of conception</a:t>
            </a:r>
            <a:endParaRPr lang="en-IN" dirty="0"/>
          </a:p>
          <a:p>
            <a:r>
              <a:rPr lang="en-IN" dirty="0"/>
              <a:t>Study effect of lifestyle on the necessity for the treatment</a:t>
            </a:r>
          </a:p>
          <a:p>
            <a:r>
              <a:rPr lang="en-IN" dirty="0"/>
              <a:t>Review on how the treatment felt might be helpful</a:t>
            </a:r>
            <a:endParaRPr lang="en-US" dirty="0"/>
          </a:p>
        </p:txBody>
      </p:sp>
    </p:spTree>
    <p:extLst>
      <p:ext uri="{BB962C8B-B14F-4D97-AF65-F5344CB8AC3E}">
        <p14:creationId xmlns:p14="http://schemas.microsoft.com/office/powerpoint/2010/main" val="42524271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B4C56-244B-6E40-165A-713921236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262" y="2266950"/>
            <a:ext cx="7991475" cy="2324100"/>
          </a:xfrm>
          <a:prstGeom prst="rect">
            <a:avLst/>
          </a:prstGeom>
        </p:spPr>
      </p:pic>
    </p:spTree>
    <p:extLst>
      <p:ext uri="{BB962C8B-B14F-4D97-AF65-F5344CB8AC3E}">
        <p14:creationId xmlns:p14="http://schemas.microsoft.com/office/powerpoint/2010/main" val="3789723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4EA7-CEBB-7227-5A65-4A2E6365D378}"/>
              </a:ext>
            </a:extLst>
          </p:cNvPr>
          <p:cNvSpPr>
            <a:spLocks noGrp="1"/>
          </p:cNvSpPr>
          <p:nvPr>
            <p:ph type="title"/>
          </p:nvPr>
        </p:nvSpPr>
        <p:spPr/>
        <p:txBody>
          <a:bodyPr/>
          <a:lstStyle/>
          <a:p>
            <a:r>
              <a:rPr lang="en-US" dirty="0"/>
              <a:t>introduction</a:t>
            </a:r>
            <a:endParaRPr lang="en-IN" dirty="0"/>
          </a:p>
        </p:txBody>
      </p:sp>
    </p:spTree>
    <p:extLst>
      <p:ext uri="{BB962C8B-B14F-4D97-AF65-F5344CB8AC3E}">
        <p14:creationId xmlns:p14="http://schemas.microsoft.com/office/powerpoint/2010/main" val="9447054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296D-6A52-9DCC-290F-0ED1AFB03B42}"/>
              </a:ext>
            </a:extLst>
          </p:cNvPr>
          <p:cNvSpPr>
            <a:spLocks noGrp="1"/>
          </p:cNvSpPr>
          <p:nvPr>
            <p:ph type="title"/>
          </p:nvPr>
        </p:nvSpPr>
        <p:spPr>
          <a:xfrm>
            <a:off x="589935" y="501445"/>
            <a:ext cx="11061291" cy="5545394"/>
          </a:xfrm>
        </p:spPr>
        <p:txBody>
          <a:bodyPr/>
          <a:lstStyle/>
          <a:p>
            <a:r>
              <a:rPr lang="en-US" dirty="0"/>
              <a:t>Aim of the project is to assess the effectiveness of mechanical massage on perceived labor pain among </a:t>
            </a:r>
            <a:r>
              <a:rPr lang="en-US" dirty="0" err="1"/>
              <a:t>primi</a:t>
            </a:r>
            <a:r>
              <a:rPr lang="en-US" dirty="0"/>
              <a:t> </a:t>
            </a:r>
            <a:r>
              <a:rPr lang="en-US" dirty="0" err="1"/>
              <a:t>parturients</a:t>
            </a:r>
            <a:r>
              <a:rPr lang="en-US" dirty="0"/>
              <a:t> at active labor</a:t>
            </a:r>
            <a:endParaRPr lang="en-IN" dirty="0"/>
          </a:p>
        </p:txBody>
      </p:sp>
    </p:spTree>
    <p:extLst>
      <p:ext uri="{BB962C8B-B14F-4D97-AF65-F5344CB8AC3E}">
        <p14:creationId xmlns:p14="http://schemas.microsoft.com/office/powerpoint/2010/main" val="173671446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7EFA-7967-2141-5C3E-F4CB1DA0BDB4}"/>
              </a:ext>
            </a:extLst>
          </p:cNvPr>
          <p:cNvSpPr>
            <a:spLocks noGrp="1"/>
          </p:cNvSpPr>
          <p:nvPr>
            <p:ph type="title"/>
          </p:nvPr>
        </p:nvSpPr>
        <p:spPr/>
        <p:txBody>
          <a:bodyPr/>
          <a:lstStyle/>
          <a:p>
            <a:r>
              <a:rPr lang="en-US" dirty="0"/>
              <a:t>about the study</a:t>
            </a:r>
            <a:endParaRPr lang="en-IN" dirty="0"/>
          </a:p>
        </p:txBody>
      </p:sp>
      <p:sp>
        <p:nvSpPr>
          <p:cNvPr id="3" name="Content Placeholder 2">
            <a:extLst>
              <a:ext uri="{FF2B5EF4-FFF2-40B4-BE49-F238E27FC236}">
                <a16:creationId xmlns:a16="http://schemas.microsoft.com/office/drawing/2014/main" id="{E8473689-1CFD-FE3E-1FEC-31D86836E578}"/>
              </a:ext>
            </a:extLst>
          </p:cNvPr>
          <p:cNvSpPr>
            <a:spLocks noGrp="1"/>
          </p:cNvSpPr>
          <p:nvPr>
            <p:ph idx="1"/>
          </p:nvPr>
        </p:nvSpPr>
        <p:spPr/>
        <p:txBody>
          <a:bodyPr/>
          <a:lstStyle/>
          <a:p>
            <a:pPr marL="0" indent="0">
              <a:buNone/>
            </a:pPr>
            <a:r>
              <a:rPr lang="en-US" sz="2800" kern="100" dirty="0">
                <a:solidFill>
                  <a:srgbClr val="000000"/>
                </a:solidFill>
                <a:effectLst/>
                <a:latin typeface="Gill Sans MT" panose="020B0502020104020203" pitchFamily="34" charset="0"/>
                <a:ea typeface="Calibri" panose="020F0502020204030204" pitchFamily="34" charset="0"/>
                <a:cs typeface="Arial" panose="020B0604020202020204" pitchFamily="34" charset="0"/>
              </a:rPr>
              <a:t>The research design adopted for the present study was a randomized controlled trial. Data was collected at the clean labor room, WCH, JIPMER hospital, Puducherry for 6 weeks.</a:t>
            </a:r>
            <a:endParaRPr lang="en-IN" sz="2800" kern="100" dirty="0">
              <a:effectLst/>
              <a:latin typeface="Gill Sans MT" panose="020B0502020104020203"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8539420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1F980-FE5A-F938-328D-EABA831815DC}"/>
              </a:ext>
            </a:extLst>
          </p:cNvPr>
          <p:cNvSpPr>
            <a:spLocks noGrp="1"/>
          </p:cNvSpPr>
          <p:nvPr>
            <p:ph idx="1"/>
          </p:nvPr>
        </p:nvSpPr>
        <p:spPr>
          <a:xfrm>
            <a:off x="2231136" y="970466"/>
            <a:ext cx="7729728" cy="4917067"/>
          </a:xfrm>
        </p:spPr>
        <p:txBody>
          <a:bodyPr>
            <a:noAutofit/>
          </a:bodyPr>
          <a:lstStyle/>
          <a:p>
            <a:r>
              <a:rPr lang="en-US" dirty="0">
                <a:solidFill>
                  <a:srgbClr val="000000"/>
                </a:solidFill>
                <a:effectLst/>
                <a:ea typeface="Calibri" panose="020F0502020204030204" pitchFamily="34" charset="0"/>
              </a:rPr>
              <a:t>In this study, the target population refers to all the </a:t>
            </a:r>
            <a:r>
              <a:rPr lang="en-US" dirty="0" err="1">
                <a:solidFill>
                  <a:srgbClr val="000000"/>
                </a:solidFill>
                <a:effectLst/>
                <a:ea typeface="Calibri" panose="020F0502020204030204" pitchFamily="34" charset="0"/>
              </a:rPr>
              <a:t>primi</a:t>
            </a:r>
            <a:r>
              <a:rPr lang="en-US" dirty="0">
                <a:solidFill>
                  <a:srgbClr val="000000"/>
                </a:solidFill>
                <a:effectLst/>
                <a:ea typeface="Calibri" panose="020F0502020204030204" pitchFamily="34" charset="0"/>
              </a:rPr>
              <a:t> </a:t>
            </a:r>
            <a:r>
              <a:rPr lang="en-US" dirty="0" err="1">
                <a:solidFill>
                  <a:srgbClr val="000000"/>
                </a:solidFill>
                <a:effectLst/>
                <a:ea typeface="Calibri" panose="020F0502020204030204" pitchFamily="34" charset="0"/>
              </a:rPr>
              <a:t>parturients</a:t>
            </a:r>
            <a:r>
              <a:rPr lang="en-US" dirty="0">
                <a:solidFill>
                  <a:srgbClr val="000000"/>
                </a:solidFill>
                <a:effectLst/>
                <a:ea typeface="Calibri" panose="020F0502020204030204" pitchFamily="34" charset="0"/>
              </a:rPr>
              <a:t> mothers.</a:t>
            </a:r>
          </a:p>
          <a:p>
            <a:r>
              <a:rPr lang="en-US" kern="100" dirty="0">
                <a:solidFill>
                  <a:srgbClr val="000000"/>
                </a:solidFill>
                <a:effectLst/>
                <a:ea typeface="Calibri" panose="020F0502020204030204" pitchFamily="34" charset="0"/>
                <a:cs typeface="Arial" panose="020B0604020202020204" pitchFamily="34" charset="0"/>
              </a:rPr>
              <a:t>The accessible population in this study refers to all the </a:t>
            </a:r>
            <a:r>
              <a:rPr lang="en-US" kern="100" dirty="0" err="1">
                <a:solidFill>
                  <a:srgbClr val="000000"/>
                </a:solidFill>
                <a:effectLst/>
                <a:ea typeface="Calibri" panose="020F0502020204030204" pitchFamily="34" charset="0"/>
                <a:cs typeface="Arial" panose="020B0604020202020204" pitchFamily="34" charset="0"/>
              </a:rPr>
              <a:t>primi</a:t>
            </a:r>
            <a:r>
              <a:rPr lang="en-US" kern="100" dirty="0">
                <a:solidFill>
                  <a:srgbClr val="000000"/>
                </a:solidFill>
                <a:effectLst/>
                <a:ea typeface="Calibri" panose="020F0502020204030204" pitchFamily="34" charset="0"/>
                <a:cs typeface="Arial" panose="020B0604020202020204" pitchFamily="34" charset="0"/>
              </a:rPr>
              <a:t> </a:t>
            </a:r>
            <a:r>
              <a:rPr lang="en-US" kern="100" dirty="0" err="1">
                <a:solidFill>
                  <a:srgbClr val="000000"/>
                </a:solidFill>
                <a:effectLst/>
                <a:ea typeface="Calibri" panose="020F0502020204030204" pitchFamily="34" charset="0"/>
                <a:cs typeface="Arial" panose="020B0604020202020204" pitchFamily="34" charset="0"/>
              </a:rPr>
              <a:t>parturients</a:t>
            </a:r>
            <a:r>
              <a:rPr lang="en-US" kern="100" dirty="0">
                <a:solidFill>
                  <a:srgbClr val="000000"/>
                </a:solidFill>
                <a:effectLst/>
                <a:ea typeface="Calibri" panose="020F0502020204030204" pitchFamily="34" charset="0"/>
                <a:cs typeface="Arial" panose="020B0604020202020204" pitchFamily="34" charset="0"/>
              </a:rPr>
              <a:t> mothers in an active stage of labor who are admitted to CLR for normal vaginal delivery at WCH, JIPMER.</a:t>
            </a:r>
            <a:endParaRPr lang="en-IN" kern="100" dirty="0">
              <a:effectLst/>
              <a:ea typeface="Calibri" panose="020F0502020204030204" pitchFamily="34" charset="0"/>
              <a:cs typeface="Arial" panose="020B0604020202020204" pitchFamily="34" charset="0"/>
            </a:endParaRPr>
          </a:p>
          <a:p>
            <a:r>
              <a:rPr lang="en-US" dirty="0">
                <a:ln>
                  <a:noFill/>
                </a:ln>
                <a:solidFill>
                  <a:srgbClr val="000000"/>
                </a:solidFill>
                <a:effectLst/>
                <a:uFill>
                  <a:solidFill>
                    <a:srgbClr val="000000"/>
                  </a:solidFill>
                </a:uFill>
                <a:ea typeface="Arial Unicode MS"/>
                <a:cs typeface="Times New Roman" panose="02020603050405020304" pitchFamily="18" charset="0"/>
              </a:rPr>
              <a:t>It includes two study sample groups of </a:t>
            </a:r>
            <a:r>
              <a:rPr lang="en-US" dirty="0" err="1">
                <a:ln>
                  <a:noFill/>
                </a:ln>
                <a:solidFill>
                  <a:srgbClr val="000000"/>
                </a:solidFill>
                <a:effectLst/>
                <a:uFill>
                  <a:solidFill>
                    <a:srgbClr val="000000"/>
                  </a:solidFill>
                </a:uFill>
                <a:ea typeface="Arial Unicode MS"/>
                <a:cs typeface="Times New Roman" panose="02020603050405020304" pitchFamily="18" charset="0"/>
              </a:rPr>
              <a:t>primi</a:t>
            </a:r>
            <a:r>
              <a:rPr lang="en-US" dirty="0">
                <a:ln>
                  <a:noFill/>
                </a:ln>
                <a:solidFill>
                  <a:srgbClr val="000000"/>
                </a:solidFill>
                <a:effectLst/>
                <a:uFill>
                  <a:solidFill>
                    <a:srgbClr val="000000"/>
                  </a:solidFill>
                </a:uFill>
                <a:ea typeface="Arial Unicode MS"/>
                <a:cs typeface="Times New Roman" panose="02020603050405020304" pitchFamily="18" charset="0"/>
              </a:rPr>
              <a:t> gravida women at term in active labor who are undergone vaginal delivery in CLR, WCH, and JIPMER during data collection:</a:t>
            </a:r>
            <a:endParaRPr lang="en-IN" dirty="0">
              <a:ln>
                <a:noFill/>
              </a:ln>
              <a:solidFill>
                <a:srgbClr val="000000"/>
              </a:solidFill>
              <a:effectLst/>
              <a:uFill>
                <a:solidFill>
                  <a:srgbClr val="000000"/>
                </a:solidFill>
              </a:uFill>
              <a:ea typeface="Arial Unicode MS"/>
              <a:cs typeface="Times New Roman" panose="02020603050405020304" pitchFamily="18" charset="0"/>
            </a:endParaRPr>
          </a:p>
          <a:p>
            <a:pPr marL="0" indent="0">
              <a:buNone/>
            </a:pPr>
            <a:r>
              <a:rPr lang="en-IN" b="1" dirty="0">
                <a:ln>
                  <a:noFill/>
                </a:ln>
                <a:solidFill>
                  <a:srgbClr val="000000"/>
                </a:solidFill>
                <a:effectLst/>
                <a:uFill>
                  <a:solidFill>
                    <a:srgbClr val="000000"/>
                  </a:solidFill>
                </a:uFill>
                <a:ea typeface="Arial Unicode MS"/>
                <a:cs typeface="Times New Roman" panose="02020603050405020304" pitchFamily="18" charset="0"/>
              </a:rPr>
              <a:t>Control group :</a:t>
            </a:r>
            <a:r>
              <a:rPr lang="en-IN" dirty="0">
                <a:ln>
                  <a:noFill/>
                </a:ln>
                <a:solidFill>
                  <a:srgbClr val="000000"/>
                </a:solidFill>
                <a:effectLst/>
                <a:uFill>
                  <a:solidFill>
                    <a:srgbClr val="000000"/>
                  </a:solidFill>
                </a:uFill>
                <a:ea typeface="Arial Unicode MS"/>
                <a:cs typeface="Times New Roman" panose="02020603050405020304" pitchFamily="18" charset="0"/>
              </a:rPr>
              <a:t> The mother in the control group will receive routine care of </a:t>
            </a:r>
            <a:r>
              <a:rPr lang="en-IN" dirty="0" err="1">
                <a:ln>
                  <a:noFill/>
                </a:ln>
                <a:solidFill>
                  <a:srgbClr val="000000"/>
                </a:solidFill>
                <a:effectLst/>
                <a:uFill>
                  <a:solidFill>
                    <a:srgbClr val="000000"/>
                  </a:solidFill>
                </a:uFill>
                <a:ea typeface="Arial Unicode MS"/>
                <a:cs typeface="Times New Roman" panose="02020603050405020304" pitchFamily="18" charset="0"/>
              </a:rPr>
              <a:t>Inj</a:t>
            </a:r>
            <a:r>
              <a:rPr lang="en-IN" dirty="0">
                <a:ln>
                  <a:noFill/>
                </a:ln>
                <a:solidFill>
                  <a:srgbClr val="000000"/>
                </a:solidFill>
                <a:effectLst/>
                <a:uFill>
                  <a:solidFill>
                    <a:srgbClr val="000000"/>
                  </a:solidFill>
                </a:uFill>
                <a:ea typeface="Arial Unicode MS"/>
                <a:cs typeface="Times New Roman" panose="02020603050405020304" pitchFamily="18" charset="0"/>
              </a:rPr>
              <a:t>-tramadol 50mg IM.</a:t>
            </a:r>
          </a:p>
          <a:p>
            <a:pPr marL="0" indent="0">
              <a:buNone/>
            </a:pPr>
            <a:r>
              <a:rPr lang="en-IN" b="1" dirty="0">
                <a:solidFill>
                  <a:srgbClr val="000000"/>
                </a:solidFill>
                <a:uFill>
                  <a:solidFill>
                    <a:srgbClr val="000000"/>
                  </a:solidFill>
                </a:uFill>
                <a:ea typeface="Arial Unicode MS"/>
                <a:cs typeface="Times New Roman" panose="02020603050405020304" pitchFamily="18" charset="0"/>
              </a:rPr>
              <a:t>Experimental group :</a:t>
            </a:r>
            <a:r>
              <a:rPr lang="en-IN" dirty="0">
                <a:solidFill>
                  <a:srgbClr val="000000"/>
                </a:solidFill>
                <a:uFill>
                  <a:solidFill>
                    <a:srgbClr val="000000"/>
                  </a:solidFill>
                </a:uFill>
                <a:ea typeface="Arial Unicode MS"/>
                <a:cs typeface="Times New Roman" panose="02020603050405020304" pitchFamily="18" charset="0"/>
              </a:rPr>
              <a:t> Parturient mothers in the intervention group will be receiving both routine care and mechanical massage. Mechanical massage will be provided uniformly in the lumbosacral area of </a:t>
            </a:r>
            <a:r>
              <a:rPr lang="en-IN" dirty="0" err="1">
                <a:solidFill>
                  <a:srgbClr val="000000"/>
                </a:solidFill>
                <a:uFill>
                  <a:solidFill>
                    <a:srgbClr val="000000"/>
                  </a:solidFill>
                </a:uFill>
                <a:ea typeface="Arial Unicode MS"/>
                <a:cs typeface="Times New Roman" panose="02020603050405020304" pitchFamily="18" charset="0"/>
              </a:rPr>
              <a:t>primi</a:t>
            </a:r>
            <a:r>
              <a:rPr lang="en-IN" dirty="0">
                <a:solidFill>
                  <a:srgbClr val="000000"/>
                </a:solidFill>
                <a:uFill>
                  <a:solidFill>
                    <a:srgbClr val="000000"/>
                  </a:solidFill>
                </a:uFill>
                <a:ea typeface="Arial Unicode MS"/>
                <a:cs typeface="Times New Roman" panose="02020603050405020304" pitchFamily="18" charset="0"/>
              </a:rPr>
              <a:t> </a:t>
            </a:r>
            <a:r>
              <a:rPr lang="en-IN" dirty="0" err="1">
                <a:solidFill>
                  <a:srgbClr val="000000"/>
                </a:solidFill>
                <a:uFill>
                  <a:solidFill>
                    <a:srgbClr val="000000"/>
                  </a:solidFill>
                </a:uFill>
                <a:ea typeface="Arial Unicode MS"/>
                <a:cs typeface="Times New Roman" panose="02020603050405020304" pitchFamily="18" charset="0"/>
              </a:rPr>
              <a:t>parturients</a:t>
            </a:r>
            <a:r>
              <a:rPr lang="en-IN" dirty="0">
                <a:solidFill>
                  <a:srgbClr val="000000"/>
                </a:solidFill>
                <a:uFill>
                  <a:solidFill>
                    <a:srgbClr val="000000"/>
                  </a:solidFill>
                </a:uFill>
                <a:ea typeface="Arial Unicode MS"/>
                <a:cs typeface="Times New Roman" panose="02020603050405020304" pitchFamily="18" charset="0"/>
              </a:rPr>
              <a:t> after 4-5 cm cervical dilatation for 15 minutes up to 3 times through the use of massage glove. </a:t>
            </a:r>
          </a:p>
        </p:txBody>
      </p:sp>
    </p:spTree>
    <p:extLst>
      <p:ext uri="{BB962C8B-B14F-4D97-AF65-F5344CB8AC3E}">
        <p14:creationId xmlns:p14="http://schemas.microsoft.com/office/powerpoint/2010/main" val="53572258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2501E1-3380-C74B-2307-89657BDF0CDF}"/>
              </a:ext>
            </a:extLst>
          </p:cNvPr>
          <p:cNvSpPr>
            <a:spLocks noGrp="1"/>
          </p:cNvSpPr>
          <p:nvPr>
            <p:ph idx="1"/>
          </p:nvPr>
        </p:nvSpPr>
        <p:spPr>
          <a:xfrm>
            <a:off x="2231136" y="701040"/>
            <a:ext cx="7729728" cy="5379720"/>
          </a:xfrm>
        </p:spPr>
        <p:txBody>
          <a:bodyPr>
            <a:normAutofit fontScale="77500" lnSpcReduction="20000"/>
          </a:bodyPr>
          <a:lstStyle/>
          <a:p>
            <a:pPr algn="justLow">
              <a:lnSpc>
                <a:spcPct val="150000"/>
              </a:lnSpc>
              <a:spcAft>
                <a:spcPts val="800"/>
              </a:spcAft>
            </a:pPr>
            <a:r>
              <a:rPr lang="en-US" dirty="0"/>
              <a:t>Sample size is estimated using the statistical formula for the comparison of two independent means for minimum expected difference in the mean change as 2 units, </a:t>
            </a:r>
            <a:r>
              <a:rPr lang="en-US" dirty="0" err="1"/>
              <a:t>sd</a:t>
            </a:r>
            <a:r>
              <a:rPr lang="en-US" dirty="0"/>
              <a:t> as 3 units at 5% level of significance and 90% power. N = 53 in each group with total number of samples = 106 with 10% attrition.</a:t>
            </a:r>
          </a:p>
          <a:p>
            <a:pPr algn="justLow">
              <a:lnSpc>
                <a:spcPct val="150000"/>
              </a:lnSpc>
              <a:spcAft>
                <a:spcPts val="800"/>
              </a:spcAft>
            </a:pPr>
            <a:r>
              <a:rPr lang="en-US" sz="1800" b="1" kern="100" dirty="0">
                <a:solidFill>
                  <a:srgbClr val="000000"/>
                </a:solidFill>
                <a:effectLst/>
                <a:ea typeface="Calibri" panose="020F0502020204030204" pitchFamily="34" charset="0"/>
                <a:cs typeface="Arial" panose="020B0604020202020204" pitchFamily="34" charset="0"/>
              </a:rPr>
              <a:t>Inclusion Criteria</a:t>
            </a:r>
            <a:endParaRPr lang="en-IN" sz="1800" kern="100" dirty="0">
              <a:effectLst/>
              <a:ea typeface="Calibri" panose="020F0502020204030204" pitchFamily="34" charset="0"/>
              <a:cs typeface="Arial" panose="020B0604020202020204" pitchFamily="34" charset="0"/>
            </a:endParaRPr>
          </a:p>
          <a:p>
            <a:pPr algn="justLow">
              <a:lnSpc>
                <a:spcPct val="150000"/>
              </a:lnSpc>
            </a:pPr>
            <a:r>
              <a:rPr lang="en-US" sz="1800" dirty="0" err="1">
                <a:ln>
                  <a:noFill/>
                </a:ln>
                <a:solidFill>
                  <a:srgbClr val="000000"/>
                </a:solidFill>
                <a:effectLst/>
                <a:uFill>
                  <a:solidFill>
                    <a:srgbClr val="000000"/>
                  </a:solidFill>
                </a:uFill>
                <a:ea typeface="Arial Unicode MS"/>
                <a:cs typeface="Times New Roman" panose="02020603050405020304" pitchFamily="18" charset="0"/>
              </a:rPr>
              <a:t>Primi</a:t>
            </a:r>
            <a:r>
              <a:rPr lang="en-US" sz="1800" dirty="0">
                <a:ln>
                  <a:noFill/>
                </a:ln>
                <a:solidFill>
                  <a:srgbClr val="000000"/>
                </a:solidFill>
                <a:effectLst/>
                <a:uFill>
                  <a:solidFill>
                    <a:srgbClr val="000000"/>
                  </a:solidFill>
                </a:uFill>
                <a:ea typeface="Arial Unicode MS"/>
                <a:cs typeface="Times New Roman" panose="02020603050405020304" pitchFamily="18" charset="0"/>
              </a:rPr>
              <a:t>  </a:t>
            </a:r>
            <a:r>
              <a:rPr lang="en-US" sz="1800" dirty="0" err="1">
                <a:ln>
                  <a:noFill/>
                </a:ln>
                <a:solidFill>
                  <a:srgbClr val="000000"/>
                </a:solidFill>
                <a:effectLst/>
                <a:uFill>
                  <a:solidFill>
                    <a:srgbClr val="000000"/>
                  </a:solidFill>
                </a:uFill>
                <a:ea typeface="Arial Unicode MS"/>
                <a:cs typeface="Times New Roman" panose="02020603050405020304" pitchFamily="18" charset="0"/>
              </a:rPr>
              <a:t>parturients</a:t>
            </a:r>
            <a:r>
              <a:rPr lang="en-US" sz="1800" dirty="0">
                <a:ln>
                  <a:noFill/>
                </a:ln>
                <a:solidFill>
                  <a:srgbClr val="000000"/>
                </a:solidFill>
                <a:effectLst/>
                <a:uFill>
                  <a:solidFill>
                    <a:srgbClr val="000000"/>
                  </a:solidFill>
                </a:uFill>
                <a:ea typeface="Arial Unicode MS"/>
                <a:cs typeface="Times New Roman" panose="02020603050405020304" pitchFamily="18" charset="0"/>
              </a:rPr>
              <a:t>:</a:t>
            </a:r>
            <a:endParaRPr lang="en-IN" sz="1800" dirty="0">
              <a:ln>
                <a:noFill/>
              </a:ln>
              <a:solidFill>
                <a:srgbClr val="000000"/>
              </a:solidFill>
              <a:effectLst/>
              <a:uFill>
                <a:solidFill>
                  <a:srgbClr val="000000"/>
                </a:solidFill>
              </a:uFill>
              <a:ea typeface="Arial Unicode MS"/>
              <a:cs typeface="Arial Unicode MS"/>
            </a:endParaRPr>
          </a:p>
          <a:p>
            <a:pPr marL="342900" lvl="0" indent="-342900" algn="justLow">
              <a:lnSpc>
                <a:spcPct val="150000"/>
              </a:lnSpc>
              <a:buFont typeface="+mj-lt"/>
              <a:buAutoNum type="alphaUcPeriod"/>
            </a:pPr>
            <a:r>
              <a:rPr lang="en-US" sz="1800" dirty="0">
                <a:ln>
                  <a:noFill/>
                </a:ln>
                <a:solidFill>
                  <a:srgbClr val="000000"/>
                </a:solidFill>
                <a:effectLst/>
                <a:uFill>
                  <a:solidFill>
                    <a:srgbClr val="000000"/>
                  </a:solidFill>
                </a:uFill>
                <a:ea typeface="Arial Unicode MS"/>
                <a:cs typeface="Times New Roman" panose="02020603050405020304" pitchFamily="18" charset="0"/>
              </a:rPr>
              <a:t>with a Singleton pregnancy</a:t>
            </a:r>
            <a:endParaRPr lang="en-IN" sz="1800" dirty="0">
              <a:ln>
                <a:noFill/>
              </a:ln>
              <a:solidFill>
                <a:srgbClr val="000000"/>
              </a:solidFill>
              <a:effectLst/>
              <a:uFill>
                <a:solidFill>
                  <a:srgbClr val="000000"/>
                </a:solidFill>
              </a:uFill>
              <a:ea typeface="Arial Unicode MS"/>
              <a:cs typeface="Arial Unicode MS"/>
            </a:endParaRPr>
          </a:p>
          <a:p>
            <a:pPr marL="342900" lvl="0" indent="-342900" algn="justLow">
              <a:lnSpc>
                <a:spcPct val="150000"/>
              </a:lnSpc>
              <a:buFont typeface="+mj-lt"/>
              <a:buAutoNum type="alphaUcPeriod"/>
            </a:pPr>
            <a:r>
              <a:rPr lang="en-US" sz="1800" dirty="0">
                <a:ln>
                  <a:noFill/>
                </a:ln>
                <a:solidFill>
                  <a:srgbClr val="000000"/>
                </a:solidFill>
                <a:effectLst/>
                <a:uFill>
                  <a:solidFill>
                    <a:srgbClr val="000000"/>
                  </a:solidFill>
                </a:uFill>
                <a:ea typeface="Arial Unicode MS"/>
                <a:cs typeface="Times New Roman" panose="02020603050405020304" pitchFamily="18" charset="0"/>
              </a:rPr>
              <a:t>term pregnancy with Vertex presentation</a:t>
            </a:r>
            <a:endParaRPr lang="en-IN" sz="1800" dirty="0">
              <a:ln>
                <a:noFill/>
              </a:ln>
              <a:solidFill>
                <a:srgbClr val="000000"/>
              </a:solidFill>
              <a:effectLst/>
              <a:uFill>
                <a:solidFill>
                  <a:srgbClr val="000000"/>
                </a:solidFill>
              </a:uFill>
              <a:ea typeface="Arial Unicode MS"/>
              <a:cs typeface="Arial Unicode MS"/>
            </a:endParaRPr>
          </a:p>
          <a:p>
            <a:pPr marL="342900" lvl="0" indent="-342900" algn="justLow">
              <a:lnSpc>
                <a:spcPct val="150000"/>
              </a:lnSpc>
              <a:buFont typeface="+mj-lt"/>
              <a:buAutoNum type="alphaUcPeriod"/>
            </a:pPr>
            <a:r>
              <a:rPr lang="en-US" sz="1800" dirty="0">
                <a:ln>
                  <a:noFill/>
                </a:ln>
                <a:solidFill>
                  <a:srgbClr val="000000"/>
                </a:solidFill>
                <a:effectLst/>
                <a:uFill>
                  <a:solidFill>
                    <a:srgbClr val="000000"/>
                  </a:solidFill>
                </a:uFill>
                <a:ea typeface="Arial Unicode MS"/>
                <a:cs typeface="Times New Roman" panose="02020603050405020304" pitchFamily="18" charset="0"/>
              </a:rPr>
              <a:t>in Active Stage of labor (&gt;4cm)</a:t>
            </a:r>
            <a:endParaRPr lang="en-IN" sz="1800" dirty="0">
              <a:ln>
                <a:noFill/>
              </a:ln>
              <a:solidFill>
                <a:srgbClr val="000000"/>
              </a:solidFill>
              <a:effectLst/>
              <a:uFill>
                <a:solidFill>
                  <a:srgbClr val="000000"/>
                </a:solidFill>
              </a:uFill>
              <a:ea typeface="Arial Unicode MS"/>
              <a:cs typeface="Arial Unicode MS"/>
            </a:endParaRPr>
          </a:p>
          <a:p>
            <a:pPr algn="justLow">
              <a:lnSpc>
                <a:spcPct val="150000"/>
              </a:lnSpc>
            </a:pPr>
            <a:r>
              <a:rPr lang="en-US" sz="1800" b="1" dirty="0">
                <a:ln>
                  <a:noFill/>
                </a:ln>
                <a:solidFill>
                  <a:srgbClr val="000000"/>
                </a:solidFill>
                <a:effectLst/>
                <a:uFill>
                  <a:solidFill>
                    <a:srgbClr val="000000"/>
                  </a:solidFill>
                </a:uFill>
                <a:ea typeface="Arial Unicode MS"/>
                <a:cs typeface="Times New Roman" panose="02020603050405020304" pitchFamily="18" charset="0"/>
              </a:rPr>
              <a:t>Exclusion criteria : </a:t>
            </a:r>
          </a:p>
          <a:p>
            <a:pPr marL="342900" indent="-342900" algn="justLow">
              <a:lnSpc>
                <a:spcPct val="150000"/>
              </a:lnSpc>
              <a:buFont typeface="+mj-lt"/>
              <a:buAutoNum type="alphaUcPeriod"/>
            </a:pPr>
            <a:r>
              <a:rPr lang="en-US" sz="1800" dirty="0" err="1">
                <a:ln>
                  <a:noFill/>
                </a:ln>
                <a:solidFill>
                  <a:srgbClr val="000000"/>
                </a:solidFill>
                <a:effectLst/>
                <a:uFill>
                  <a:solidFill>
                    <a:srgbClr val="000000"/>
                  </a:solidFill>
                </a:uFill>
                <a:ea typeface="Arial Unicode MS"/>
                <a:cs typeface="Times New Roman" panose="02020603050405020304" pitchFamily="18" charset="0"/>
              </a:rPr>
              <a:t>Primi</a:t>
            </a:r>
            <a:r>
              <a:rPr lang="en-US" sz="1800" dirty="0">
                <a:ln>
                  <a:noFill/>
                </a:ln>
                <a:solidFill>
                  <a:srgbClr val="000000"/>
                </a:solidFill>
                <a:effectLst/>
                <a:uFill>
                  <a:solidFill>
                    <a:srgbClr val="000000"/>
                  </a:solidFill>
                </a:uFill>
                <a:ea typeface="Arial Unicode MS"/>
                <a:cs typeface="Times New Roman" panose="02020603050405020304" pitchFamily="18" charset="0"/>
              </a:rPr>
              <a:t> </a:t>
            </a:r>
            <a:r>
              <a:rPr lang="en-US" sz="1800" dirty="0" err="1">
                <a:ln>
                  <a:noFill/>
                </a:ln>
                <a:solidFill>
                  <a:srgbClr val="000000"/>
                </a:solidFill>
                <a:effectLst/>
                <a:uFill>
                  <a:solidFill>
                    <a:srgbClr val="000000"/>
                  </a:solidFill>
                </a:uFill>
                <a:ea typeface="Arial Unicode MS"/>
                <a:cs typeface="Times New Roman" panose="02020603050405020304" pitchFamily="18" charset="0"/>
              </a:rPr>
              <a:t>parturients</a:t>
            </a:r>
            <a:r>
              <a:rPr lang="en-US" sz="1800" dirty="0">
                <a:ln>
                  <a:noFill/>
                </a:ln>
                <a:solidFill>
                  <a:srgbClr val="000000"/>
                </a:solidFill>
                <a:effectLst/>
                <a:uFill>
                  <a:solidFill>
                    <a:srgbClr val="000000"/>
                  </a:solidFill>
                </a:uFill>
                <a:ea typeface="Arial Unicode MS"/>
                <a:cs typeface="Times New Roman" panose="02020603050405020304" pitchFamily="18" charset="0"/>
              </a:rPr>
              <a:t> with medical or obstetrical co-morbidities.</a:t>
            </a:r>
          </a:p>
          <a:p>
            <a:pPr algn="justLow">
              <a:lnSpc>
                <a:spcPct val="150000"/>
              </a:lnSpc>
            </a:pPr>
            <a:r>
              <a:rPr lang="en-US" sz="1800" kern="100" dirty="0">
                <a:solidFill>
                  <a:srgbClr val="000000"/>
                </a:solidFill>
                <a:effectLst/>
                <a:ea typeface="Calibri" panose="020F0502020204030204" pitchFamily="34" charset="0"/>
                <a:cs typeface="Arial" panose="020B0604020202020204" pitchFamily="34" charset="0"/>
              </a:rPr>
              <a:t>In a Numerical Pain Rating Scale (NPRS), patients are asked to circle the number between 0 and 10. Zero usually represents 'no pain at all', whereas the upper limit represents 'the worst pain </a:t>
            </a:r>
            <a:r>
              <a:rPr lang="en-US" sz="1800" kern="100">
                <a:solidFill>
                  <a:srgbClr val="000000"/>
                </a:solidFill>
                <a:effectLst/>
                <a:ea typeface="Calibri" panose="020F0502020204030204" pitchFamily="34" charset="0"/>
                <a:cs typeface="Arial" panose="020B0604020202020204" pitchFamily="34" charset="0"/>
              </a:rPr>
              <a:t>ever possible.</a:t>
            </a:r>
            <a:endParaRPr lang="en-IN" sz="1800" kern="100" dirty="0">
              <a:effectLst/>
              <a:ea typeface="Calibri" panose="020F0502020204030204" pitchFamily="34" charset="0"/>
              <a:cs typeface="Arial" panose="020B0604020202020204" pitchFamily="34" charset="0"/>
            </a:endParaRPr>
          </a:p>
          <a:p>
            <a:pPr marL="342900" indent="-342900" algn="justLow">
              <a:lnSpc>
                <a:spcPct val="150000"/>
              </a:lnSpc>
              <a:buFont typeface="+mj-lt"/>
              <a:buAutoNum type="alphaUcPeriod"/>
            </a:pPr>
            <a:endParaRPr lang="en-IN" sz="1800" dirty="0">
              <a:solidFill>
                <a:srgbClr val="000000"/>
              </a:solidFill>
              <a:effectLst/>
              <a:uFill>
                <a:solidFill>
                  <a:srgbClr val="000000"/>
                </a:solidFill>
              </a:uFill>
              <a:ea typeface="Arial Unicode MS"/>
              <a:cs typeface="Arial Unicode MS"/>
            </a:endParaRPr>
          </a:p>
          <a:p>
            <a:pPr algn="justLow">
              <a:lnSpc>
                <a:spcPct val="150000"/>
              </a:lnSpc>
              <a:spcAft>
                <a:spcPts val="800"/>
              </a:spcAft>
            </a:pPr>
            <a:endParaRPr lang="en-IN" dirty="0"/>
          </a:p>
        </p:txBody>
      </p:sp>
    </p:spTree>
    <p:extLst>
      <p:ext uri="{BB962C8B-B14F-4D97-AF65-F5344CB8AC3E}">
        <p14:creationId xmlns:p14="http://schemas.microsoft.com/office/powerpoint/2010/main" val="293076343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3B49-6840-8484-F2B6-40A1119D2EAF}"/>
              </a:ext>
            </a:extLst>
          </p:cNvPr>
          <p:cNvSpPr>
            <a:spLocks noGrp="1"/>
          </p:cNvSpPr>
          <p:nvPr>
            <p:ph type="title"/>
          </p:nvPr>
        </p:nvSpPr>
        <p:spPr/>
        <p:txBody>
          <a:bodyPr/>
          <a:lstStyle/>
          <a:p>
            <a:r>
              <a:rPr lang="en-US" dirty="0"/>
              <a:t>About the data</a:t>
            </a:r>
            <a:endParaRPr lang="en-IN" dirty="0"/>
          </a:p>
        </p:txBody>
      </p:sp>
    </p:spTree>
    <p:extLst>
      <p:ext uri="{BB962C8B-B14F-4D97-AF65-F5344CB8AC3E}">
        <p14:creationId xmlns:p14="http://schemas.microsoft.com/office/powerpoint/2010/main" val="22006044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6E542-89D1-98AD-D99D-5B97ACF4EB42}"/>
              </a:ext>
            </a:extLst>
          </p:cNvPr>
          <p:cNvSpPr>
            <a:spLocks noGrp="1"/>
          </p:cNvSpPr>
          <p:nvPr>
            <p:ph idx="1"/>
          </p:nvPr>
        </p:nvSpPr>
        <p:spPr>
          <a:xfrm>
            <a:off x="2231136" y="2331720"/>
            <a:ext cx="7729728" cy="3408307"/>
          </a:xfrm>
        </p:spPr>
        <p:txBody>
          <a:bodyPr>
            <a:normAutofit fontScale="85000" lnSpcReduction="20000"/>
          </a:bodyPr>
          <a:lstStyle/>
          <a:p>
            <a:pPr marL="342900" lvl="0" indent="-342900">
              <a:lnSpc>
                <a:spcPct val="107000"/>
              </a:lnSpc>
              <a:buFont typeface="Symbol" panose="05050102010706020507" pitchFamily="18" charset="2"/>
              <a:buChar char=""/>
            </a:pPr>
            <a:r>
              <a:rPr lang="en-IN" sz="1800" i="1" kern="100" dirty="0" err="1">
                <a:effectLst/>
                <a:ea typeface="Calibri" panose="020F0502020204030204" pitchFamily="34" charset="0"/>
                <a:cs typeface="Times New Roman" panose="02020603050405020304" pitchFamily="18" charset="0"/>
              </a:rPr>
              <a:t>sl</a:t>
            </a:r>
            <a:r>
              <a:rPr lang="en-IN" sz="1800" i="1" kern="100" dirty="0">
                <a:effectLst/>
                <a:ea typeface="Calibri" panose="020F0502020204030204" pitchFamily="34" charset="0"/>
                <a:cs typeface="Times New Roman" panose="02020603050405020304" pitchFamily="18" charset="0"/>
              </a:rPr>
              <a:t> no</a:t>
            </a:r>
            <a:r>
              <a:rPr lang="en-IN" sz="1800" kern="100" dirty="0">
                <a:effectLst/>
                <a:ea typeface="Calibri" panose="020F0502020204030204" pitchFamily="34" charset="0"/>
                <a:cs typeface="Times New Roman" panose="02020603050405020304" pitchFamily="18" charset="0"/>
              </a:rPr>
              <a:t>: Serial Number.</a:t>
            </a:r>
          </a:p>
          <a:p>
            <a:pPr marL="342900" lvl="0" indent="-342900">
              <a:lnSpc>
                <a:spcPct val="107000"/>
              </a:lnSpc>
              <a:buFont typeface="Symbol" panose="05050102010706020507" pitchFamily="18" charset="2"/>
              <a:buChar char=""/>
            </a:pPr>
            <a:r>
              <a:rPr lang="en-IN" sz="1800" i="1" kern="100" dirty="0" err="1">
                <a:effectLst/>
                <a:ea typeface="Calibri" panose="020F0502020204030204" pitchFamily="34" charset="0"/>
                <a:cs typeface="Times New Roman" panose="02020603050405020304" pitchFamily="18" charset="0"/>
              </a:rPr>
              <a:t>unique_id</a:t>
            </a:r>
            <a:r>
              <a:rPr lang="en-IN" sz="1800" kern="100" dirty="0">
                <a:effectLst/>
                <a:ea typeface="Calibri" panose="020F0502020204030204" pitchFamily="34" charset="0"/>
                <a:cs typeface="Times New Roman" panose="02020603050405020304" pitchFamily="18" charset="0"/>
              </a:rPr>
              <a:t>: Unique id number that identifies each subject uniquely. </a:t>
            </a: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Group</a:t>
            </a:r>
            <a:r>
              <a:rPr lang="en-IN" sz="1800" kern="100" dirty="0">
                <a:effectLst/>
                <a:ea typeface="Calibri" panose="020F0502020204030204" pitchFamily="34" charset="0"/>
                <a:cs typeface="Times New Roman" panose="02020603050405020304" pitchFamily="18" charset="0"/>
              </a:rPr>
              <a:t>: Indicates whether the subject belongs to the </a:t>
            </a:r>
            <a:r>
              <a:rPr lang="en-IN" sz="1800" b="1" kern="100" dirty="0">
                <a:effectLst/>
                <a:ea typeface="Calibri" panose="020F0502020204030204" pitchFamily="34" charset="0"/>
                <a:cs typeface="Times New Roman" panose="02020603050405020304" pitchFamily="18" charset="0"/>
              </a:rPr>
              <a:t>Control Group (1)</a:t>
            </a:r>
            <a:r>
              <a:rPr lang="en-IN" sz="1800" kern="100" dirty="0">
                <a:effectLst/>
                <a:ea typeface="Calibri" panose="020F0502020204030204" pitchFamily="34" charset="0"/>
                <a:cs typeface="Times New Roman" panose="02020603050405020304" pitchFamily="18" charset="0"/>
              </a:rPr>
              <a:t> or </a:t>
            </a:r>
            <a:r>
              <a:rPr lang="en-IN" sz="1800" b="1" kern="100" dirty="0">
                <a:effectLst/>
                <a:ea typeface="Calibri" panose="020F0502020204030204" pitchFamily="34" charset="0"/>
                <a:cs typeface="Times New Roman" panose="02020603050405020304" pitchFamily="18" charset="0"/>
              </a:rPr>
              <a:t>Intervention Group (2)</a:t>
            </a:r>
            <a:r>
              <a:rPr lang="en-IN" sz="1800" kern="100" dirty="0">
                <a:effectLst/>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Age</a:t>
            </a:r>
            <a:r>
              <a:rPr lang="en-IN" sz="1800" kern="100" dirty="0">
                <a:effectLst/>
                <a:ea typeface="Calibri" panose="020F0502020204030204" pitchFamily="34" charset="0"/>
                <a:cs typeface="Times New Roman" panose="02020603050405020304" pitchFamily="18" charset="0"/>
              </a:rPr>
              <a:t>: Age of the subject</a:t>
            </a: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Area of residency</a:t>
            </a:r>
            <a:r>
              <a:rPr lang="en-IN" sz="1800" kern="100" dirty="0">
                <a:effectLst/>
                <a:ea typeface="Calibri" panose="020F0502020204030204" pitchFamily="34" charset="0"/>
                <a:cs typeface="Times New Roman" panose="02020603050405020304" pitchFamily="18" charset="0"/>
              </a:rPr>
              <a:t>: Indicates whether the subject comes from a </a:t>
            </a:r>
            <a:r>
              <a:rPr lang="en-IN" sz="1800" b="1" kern="100" dirty="0">
                <a:effectLst/>
                <a:ea typeface="Calibri" panose="020F0502020204030204" pitchFamily="34" charset="0"/>
                <a:cs typeface="Times New Roman" panose="02020603050405020304" pitchFamily="18" charset="0"/>
              </a:rPr>
              <a:t>Rural Area (1)</a:t>
            </a:r>
            <a:r>
              <a:rPr lang="en-IN" sz="1800" kern="100" dirty="0">
                <a:effectLst/>
                <a:ea typeface="Calibri" panose="020F0502020204030204" pitchFamily="34" charset="0"/>
                <a:cs typeface="Times New Roman" panose="02020603050405020304" pitchFamily="18" charset="0"/>
              </a:rPr>
              <a:t> or </a:t>
            </a:r>
            <a:r>
              <a:rPr lang="en-IN" sz="1800" b="1" kern="100" dirty="0">
                <a:effectLst/>
                <a:ea typeface="Calibri" panose="020F0502020204030204" pitchFamily="34" charset="0"/>
                <a:cs typeface="Times New Roman" panose="02020603050405020304" pitchFamily="18" charset="0"/>
              </a:rPr>
              <a:t>Urban Area (2)</a:t>
            </a:r>
            <a:r>
              <a:rPr lang="en-IN" sz="1800" kern="100" dirty="0">
                <a:effectLst/>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Education</a:t>
            </a:r>
            <a:r>
              <a:rPr lang="en-IN" sz="1800" kern="100" dirty="0">
                <a:effectLst/>
                <a:ea typeface="Calibri" panose="020F0502020204030204" pitchFamily="34" charset="0"/>
                <a:cs typeface="Times New Roman" panose="02020603050405020304" pitchFamily="18" charset="0"/>
              </a:rPr>
              <a:t>: Indicates the education status of the subject: </a:t>
            </a:r>
            <a:r>
              <a:rPr lang="en-IN" sz="1800" b="1" kern="100" dirty="0">
                <a:effectLst/>
                <a:ea typeface="Calibri" panose="020F0502020204030204" pitchFamily="34" charset="0"/>
                <a:cs typeface="Times New Roman" panose="02020603050405020304" pitchFamily="18" charset="0"/>
              </a:rPr>
              <a:t>Primary (1)</a:t>
            </a:r>
            <a:r>
              <a:rPr lang="en-IN" sz="1800" kern="100" dirty="0">
                <a:effectLst/>
                <a:ea typeface="Calibri" panose="020F0502020204030204" pitchFamily="34" charset="0"/>
                <a:cs typeface="Times New Roman" panose="02020603050405020304" pitchFamily="18" charset="0"/>
              </a:rPr>
              <a:t>, </a:t>
            </a:r>
            <a:r>
              <a:rPr lang="en-IN" sz="1800" b="1" kern="100" dirty="0">
                <a:effectLst/>
                <a:ea typeface="Calibri" panose="020F0502020204030204" pitchFamily="34" charset="0"/>
                <a:cs typeface="Times New Roman" panose="02020603050405020304" pitchFamily="18" charset="0"/>
              </a:rPr>
              <a:t>Secondary (2)</a:t>
            </a:r>
            <a:r>
              <a:rPr lang="en-IN" sz="1800" kern="100" dirty="0">
                <a:effectLst/>
                <a:ea typeface="Calibri" panose="020F0502020204030204" pitchFamily="34" charset="0"/>
                <a:cs typeface="Times New Roman" panose="02020603050405020304" pitchFamily="18" charset="0"/>
              </a:rPr>
              <a:t> or </a:t>
            </a:r>
            <a:r>
              <a:rPr lang="en-IN" sz="1800" b="1" kern="100" dirty="0">
                <a:effectLst/>
                <a:ea typeface="Calibri" panose="020F0502020204030204" pitchFamily="34" charset="0"/>
                <a:cs typeface="Times New Roman" panose="02020603050405020304" pitchFamily="18" charset="0"/>
              </a:rPr>
              <a:t>Graduated (3)</a:t>
            </a:r>
            <a:r>
              <a:rPr lang="en-IN" sz="1800" kern="100" dirty="0">
                <a:effectLst/>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Occupation</a:t>
            </a:r>
            <a:r>
              <a:rPr lang="en-IN" sz="1800" kern="100" dirty="0">
                <a:effectLst/>
                <a:ea typeface="Calibri" panose="020F0502020204030204" pitchFamily="34" charset="0"/>
                <a:cs typeface="Times New Roman" panose="02020603050405020304" pitchFamily="18" charset="0"/>
              </a:rPr>
              <a:t>: Indicates the occupation status of the subject: </a:t>
            </a:r>
            <a:r>
              <a:rPr lang="en-IN" sz="1800" b="1" kern="100" dirty="0">
                <a:effectLst/>
                <a:ea typeface="Calibri" panose="020F0502020204030204" pitchFamily="34" charset="0"/>
                <a:cs typeface="Times New Roman" panose="02020603050405020304" pitchFamily="18" charset="0"/>
              </a:rPr>
              <a:t>Housewife (0)</a:t>
            </a:r>
            <a:r>
              <a:rPr lang="en-IN" sz="1800" kern="100" dirty="0">
                <a:effectLst/>
                <a:ea typeface="Calibri" panose="020F0502020204030204" pitchFamily="34" charset="0"/>
                <a:cs typeface="Times New Roman" panose="02020603050405020304" pitchFamily="18" charset="0"/>
              </a:rPr>
              <a:t> or </a:t>
            </a:r>
            <a:r>
              <a:rPr lang="en-IN" sz="1800" b="1" kern="100" dirty="0">
                <a:effectLst/>
                <a:ea typeface="Calibri" panose="020F0502020204030204" pitchFamily="34" charset="0"/>
                <a:cs typeface="Times New Roman" panose="02020603050405020304" pitchFamily="18" charset="0"/>
              </a:rPr>
              <a:t>Working (1).</a:t>
            </a:r>
            <a:endParaRPr lang="en-IN" sz="18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i="1" kern="100" dirty="0">
                <a:effectLst/>
                <a:ea typeface="Calibri" panose="020F0502020204030204" pitchFamily="34" charset="0"/>
                <a:cs typeface="Times New Roman" panose="02020603050405020304" pitchFamily="18" charset="0"/>
              </a:rPr>
              <a:t>Family type</a:t>
            </a:r>
            <a:r>
              <a:rPr lang="en-IN" sz="1800" kern="100" dirty="0">
                <a:effectLst/>
                <a:ea typeface="Calibri" panose="020F0502020204030204" pitchFamily="34" charset="0"/>
                <a:cs typeface="Times New Roman" panose="02020603050405020304" pitchFamily="18" charset="0"/>
              </a:rPr>
              <a:t>: Indicates the family type of the subject: </a:t>
            </a:r>
            <a:r>
              <a:rPr lang="en-IN" sz="1800" b="1" kern="100" dirty="0">
                <a:effectLst/>
                <a:ea typeface="Calibri" panose="020F0502020204030204" pitchFamily="34" charset="0"/>
                <a:cs typeface="Times New Roman" panose="02020603050405020304" pitchFamily="18" charset="0"/>
              </a:rPr>
              <a:t>Nuclear family (1) </a:t>
            </a:r>
            <a:r>
              <a:rPr lang="en-IN" sz="1800" kern="100" dirty="0">
                <a:effectLst/>
                <a:ea typeface="Calibri" panose="020F0502020204030204" pitchFamily="34" charset="0"/>
                <a:cs typeface="Times New Roman" panose="02020603050405020304" pitchFamily="18" charset="0"/>
              </a:rPr>
              <a:t>or </a:t>
            </a:r>
            <a:r>
              <a:rPr lang="en-IN" sz="1800" b="1" kern="100" dirty="0">
                <a:effectLst/>
                <a:ea typeface="Calibri" panose="020F0502020204030204" pitchFamily="34" charset="0"/>
                <a:cs typeface="Times New Roman" panose="02020603050405020304" pitchFamily="18" charset="0"/>
              </a:rPr>
              <a:t>Joint family (2).</a:t>
            </a:r>
            <a:r>
              <a:rPr lang="en-IN" sz="1800" kern="100" dirty="0">
                <a:effectLst/>
                <a:ea typeface="Calibri" panose="020F0502020204030204" pitchFamily="34" charset="0"/>
                <a:cs typeface="Times New Roman" panose="02020603050405020304" pitchFamily="18" charset="0"/>
              </a:rPr>
              <a:t> </a:t>
            </a:r>
          </a:p>
          <a:p>
            <a:pPr marL="0" indent="0">
              <a:buNone/>
            </a:pPr>
            <a:endParaRPr lang="en-IN" dirty="0"/>
          </a:p>
        </p:txBody>
      </p:sp>
      <p:sp>
        <p:nvSpPr>
          <p:cNvPr id="6" name="Title 5">
            <a:extLst>
              <a:ext uri="{FF2B5EF4-FFF2-40B4-BE49-F238E27FC236}">
                <a16:creationId xmlns:a16="http://schemas.microsoft.com/office/drawing/2014/main" id="{867E6155-F958-AB3A-843F-215E988A1E0C}"/>
              </a:ext>
            </a:extLst>
          </p:cNvPr>
          <p:cNvSpPr>
            <a:spLocks noGrp="1"/>
          </p:cNvSpPr>
          <p:nvPr>
            <p:ph type="title"/>
          </p:nvPr>
        </p:nvSpPr>
        <p:spPr/>
        <p:txBody>
          <a:bodyPr/>
          <a:lstStyle/>
          <a:p>
            <a:r>
              <a:rPr lang="en-US" dirty="0"/>
              <a:t>VARIABLES</a:t>
            </a:r>
            <a:endParaRPr lang="en-IN" dirty="0"/>
          </a:p>
        </p:txBody>
      </p:sp>
    </p:spTree>
    <p:extLst>
      <p:ext uri="{BB962C8B-B14F-4D97-AF65-F5344CB8AC3E}">
        <p14:creationId xmlns:p14="http://schemas.microsoft.com/office/powerpoint/2010/main" val="3783772843"/>
      </p:ext>
    </p:extLst>
  </p:cSld>
  <p:clrMapOvr>
    <a:masterClrMapping/>
  </p:clrMapOvr>
  <p:transition spd="med">
    <p:pull/>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1494</TotalTime>
  <Words>1356</Words>
  <Application>Microsoft Office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Unicode MS</vt:lpstr>
      <vt:lpstr>Calibri</vt:lpstr>
      <vt:lpstr>Cascadia Code</vt:lpstr>
      <vt:lpstr>Gill Sans MT</vt:lpstr>
      <vt:lpstr>Symbol</vt:lpstr>
      <vt:lpstr>Parcel</vt:lpstr>
      <vt:lpstr>EFFECT OF MECHANICAL Massage on labor pain in primi parturients </vt:lpstr>
      <vt:lpstr>CONTENTS</vt:lpstr>
      <vt:lpstr>introduction</vt:lpstr>
      <vt:lpstr>Aim of the project is to assess the effectiveness of mechanical massage on perceived labor pain among primi parturients at active labor</vt:lpstr>
      <vt:lpstr>about the study</vt:lpstr>
      <vt:lpstr>PowerPoint Presentation</vt:lpstr>
      <vt:lpstr>PowerPoint Presentation</vt:lpstr>
      <vt:lpstr>About the data</vt:lpstr>
      <vt:lpstr>VARIABLES</vt:lpstr>
      <vt:lpstr>PowerPoint Presentation</vt:lpstr>
      <vt:lpstr>Specimen data</vt:lpstr>
      <vt:lpstr>PowerPoint Presentation</vt:lpstr>
      <vt:lpstr>PowerPoint Presentation</vt:lpstr>
      <vt:lpstr>PowerPoint Presentation</vt:lpstr>
      <vt:lpstr>PowerPoint Presentation</vt:lpstr>
      <vt:lpstr>Graphical representations</vt:lpstr>
      <vt:lpstr>PowerPoint Presentation</vt:lpstr>
      <vt:lpstr>PowerPoint Presentation</vt:lpstr>
      <vt:lpstr>PowerPoint Presentation</vt:lpstr>
      <vt:lpstr>ANALYSIS</vt:lpstr>
      <vt:lpstr>PowerPoint Presentation</vt:lpstr>
      <vt:lpstr>PowerPoint Presentation</vt:lpstr>
      <vt:lpstr>PowerPoint Presentation</vt:lpstr>
      <vt:lpstr>PowerPoint Presentation</vt:lpstr>
      <vt:lpstr>CONCLUSION</vt:lpstr>
      <vt:lpstr>PowerPoint Presentation</vt:lpstr>
      <vt:lpstr>Scope for improvement and further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MECHANICAL Massage on labor pain in primi parturients </dc:title>
  <dc:creator>Vidyashankar Iyer</dc:creator>
  <cp:lastModifiedBy>Vidyashankar Iyer</cp:lastModifiedBy>
  <cp:revision>1</cp:revision>
  <dcterms:created xsi:type="dcterms:W3CDTF">2024-05-22T14:04:19Z</dcterms:created>
  <dcterms:modified xsi:type="dcterms:W3CDTF">2024-12-13T16:44:46Z</dcterms:modified>
</cp:coreProperties>
</file>