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SemiBold"/>
      <p:regular r:id="rId21"/>
      <p:bold r:id="rId22"/>
    </p:embeddedFont>
    <p:embeddedFont>
      <p:font typeface="Lexend Light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exen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xendSemiBold-bold.fntdata"/><Relationship Id="rId21" Type="http://schemas.openxmlformats.org/officeDocument/2006/relationships/font" Target="fonts/LexendSemiBold-regular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d23781e8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d23781e8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d23781e8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d23781e8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23781e8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23781e8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23781e8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23781e8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23781e8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23781e8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d23781e8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d23781e8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23781e8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23781e8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23781e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23781e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d23781e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d23781e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23781e8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d23781e8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23781e8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23781e8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23781e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23781e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23781e8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d23781e8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23781e8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23781e8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CB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100">
                <a:solidFill>
                  <a:srgbClr val="5B0F00"/>
                </a:solidFill>
                <a:latin typeface="Lexend"/>
                <a:ea typeface="Lexend"/>
                <a:cs typeface="Lexend"/>
                <a:sym typeface="Lexend"/>
              </a:rPr>
              <a:t>Diagnostic</a:t>
            </a:r>
            <a:r>
              <a:rPr b="1" lang="fr" sz="6100">
                <a:solidFill>
                  <a:srgbClr val="5B0F00"/>
                </a:solidFill>
                <a:latin typeface="Lexend"/>
                <a:ea typeface="Lexend"/>
                <a:cs typeface="Lexend"/>
                <a:sym typeface="Lexend"/>
              </a:rPr>
              <a:t> égalité femmes - hommes</a:t>
            </a:r>
            <a:endParaRPr b="1" sz="6100">
              <a:solidFill>
                <a:srgbClr val="5B0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Analyse des indicateurs d’égalité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</a:t>
            </a: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Indicateur d'écart de taux de promotions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017525" y="1415238"/>
            <a:ext cx="2270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Egalité entre les genres des personnes promues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442775" y="2828550"/>
            <a:ext cx="1419900" cy="1397400"/>
          </a:xfrm>
          <a:prstGeom prst="ellipse">
            <a:avLst/>
          </a:prstGeom>
          <a:solidFill>
            <a:srgbClr val="D8F7CD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latin typeface="Lato"/>
                <a:ea typeface="Lato"/>
                <a:cs typeface="Lato"/>
                <a:sym typeface="Lato"/>
              </a:rPr>
              <a:t>Points obtenus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15/15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5" y="1017725"/>
            <a:ext cx="4892555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</a:t>
            </a: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Pourcentage de salariés ayant bénéficié d'une augmentation dans l'année suivant leur retour de congé maternité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25" y="1225625"/>
            <a:ext cx="3247575" cy="350927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1" name="Google Shape;141;p23"/>
          <p:cNvSpPr txBox="1"/>
          <p:nvPr/>
        </p:nvSpPr>
        <p:spPr>
          <a:xfrm>
            <a:off x="5781425" y="1372950"/>
            <a:ext cx="274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L’intégralité des personnes de retour de congés maternité ont été promues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442775" y="2828550"/>
            <a:ext cx="1419900" cy="1397400"/>
          </a:xfrm>
          <a:prstGeom prst="ellipse">
            <a:avLst/>
          </a:prstGeom>
          <a:solidFill>
            <a:srgbClr val="D8F7CD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latin typeface="Lato"/>
                <a:ea typeface="Lato"/>
                <a:cs typeface="Lato"/>
                <a:sym typeface="Lato"/>
              </a:rPr>
              <a:t>Points obtenus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15/15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</a:t>
            </a: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Nombre de salariés par genre parmi les 10 plus hautes rémunérations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75" y="1104800"/>
            <a:ext cx="3350832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24"/>
          <p:cNvSpPr txBox="1"/>
          <p:nvPr/>
        </p:nvSpPr>
        <p:spPr>
          <a:xfrm>
            <a:off x="5778125" y="1352875"/>
            <a:ext cx="274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On retrouve 3 femmes dans les 10 plus hautes rémunérations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6442775" y="2828550"/>
            <a:ext cx="1419900" cy="13974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latin typeface="Lato"/>
                <a:ea typeface="Lato"/>
                <a:cs typeface="Lato"/>
                <a:sym typeface="Lato"/>
              </a:rPr>
              <a:t>Points obtenus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5/10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supplémentaire - Représentation des types de contrat par genre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798200" y="1509750"/>
            <a:ext cx="274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⅔ des CDD concernent des postes occupés par des femmes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L’écart en faveur des hommes est toujours présent mais moins important pour les CDI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50" y="1017725"/>
            <a:ext cx="3367928" cy="3820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9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Conclusions et recommandations</a:t>
            </a:r>
            <a:endParaRPr sz="2900"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478500" y="1287350"/>
            <a:ext cx="8187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Lexend"/>
              <a:buChar char="●"/>
            </a:pP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Le score final est de 93/100 d’après les barèmes en vigueur</a:t>
            </a:r>
            <a:endParaRPr sz="1800">
              <a:solidFill>
                <a:srgbClr val="783F0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Lexend"/>
              <a:buChar char="●"/>
            </a:pP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Si la représentation des femmes au global est quasi équilibrée, il faudra porter attention à la répartition par service</a:t>
            </a:r>
            <a:endParaRPr sz="1800">
              <a:solidFill>
                <a:srgbClr val="783F0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Lexend"/>
              <a:buChar char="●"/>
            </a:pP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Les femmes sont </a:t>
            </a: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surreprésentées</a:t>
            </a: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 au niveau des contrats plus précaires </a:t>
            </a:r>
            <a:endParaRPr sz="1800">
              <a:solidFill>
                <a:srgbClr val="783F0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Lexend"/>
              <a:buChar char="●"/>
            </a:pP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L’ajout des CSP au fichier d’origine est à envisager pour un calcul de l’indicateur d’égalité de rémunération plus exact</a:t>
            </a:r>
            <a:endParaRPr sz="1800">
              <a:solidFill>
                <a:srgbClr val="783F0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1800"/>
              <a:buFont typeface="Lexend"/>
              <a:buChar char="●"/>
            </a:pPr>
            <a:r>
              <a:rPr lang="fr" sz="1800">
                <a:solidFill>
                  <a:srgbClr val="783F04"/>
                </a:solidFill>
                <a:latin typeface="Lexend"/>
                <a:ea typeface="Lexend"/>
                <a:cs typeface="Lexend"/>
                <a:sym typeface="Lexend"/>
              </a:rPr>
              <a:t>L’ajout des embauches et des heures de formation est également à envisager pour compléter les analyses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100">
                <a:solidFill>
                  <a:srgbClr val="5B0F00"/>
                </a:solidFill>
                <a:latin typeface="Lexend"/>
                <a:ea typeface="Lexend"/>
                <a:cs typeface="Lexend"/>
                <a:sym typeface="Lexend"/>
              </a:rPr>
              <a:t>Merci</a:t>
            </a:r>
            <a:endParaRPr b="1" sz="6100">
              <a:solidFill>
                <a:srgbClr val="5B0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320">
                <a:solidFill>
                  <a:srgbClr val="5B0F00"/>
                </a:solidFill>
                <a:latin typeface="Lexend"/>
                <a:ea typeface="Lexend"/>
                <a:cs typeface="Lexend"/>
                <a:sym typeface="Lexend"/>
              </a:rPr>
              <a:t>SOMMAIRE</a:t>
            </a:r>
            <a:endParaRPr b="1" sz="3320">
              <a:solidFill>
                <a:srgbClr val="5B0F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35350" y="1078775"/>
            <a:ext cx="56733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1 - Respect des RGPD</a:t>
            </a:r>
            <a:endParaRPr sz="2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2 - Préparation des données</a:t>
            </a:r>
            <a:endParaRPr sz="2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3 - Analyses</a:t>
            </a:r>
            <a:endParaRPr sz="2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4 - Conclusions et recommandations</a:t>
            </a:r>
            <a:endParaRPr sz="2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Respect des RGPD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232300"/>
            <a:ext cx="285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PRINCIPE DE 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FINALITÉ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Enregistrement et utilisation des données dans un but précis légal et légitime</a:t>
            </a:r>
            <a:endParaRPr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695225" y="1232300"/>
            <a:ext cx="2499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PRINCIPE DE 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PROPORTIONNALITÉ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 ET PERTINENCE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Des données pertinents et strictement nécessaires</a:t>
            </a:r>
            <a:endParaRPr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22025" y="2724550"/>
            <a:ext cx="2184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PRINCIPE DE 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DURÉE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 DE CONSERVATION 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LIMITÉE</a:t>
            </a: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Une durée de conservation précise doit être fixée</a:t>
            </a:r>
            <a:endParaRPr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2724550"/>
            <a:ext cx="2859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PRINCIPE DE SECURITE ET CONFIDENTIALITE 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Garantir la sécurité de informations détenues, les données ne doivent être accessibles qu’aux personnes autorisées</a:t>
            </a:r>
            <a:endParaRPr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554925" y="1232300"/>
            <a:ext cx="2859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LE DROIT DES PERSONNES</a:t>
            </a:r>
            <a:endParaRPr b="1" sz="18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Préparation des données</a:t>
            </a:r>
            <a:endParaRPr sz="3000"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68463" y="2250300"/>
            <a:ext cx="144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Consolidation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des données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727738" y="2250300"/>
            <a:ext cx="144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Sanity check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387013" y="2250300"/>
            <a:ext cx="144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Traitement des données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628938" y="1607400"/>
            <a:ext cx="144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Export anonymisé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28938" y="2893200"/>
            <a:ext cx="1446600" cy="6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Analyses et explorations graphiques</a:t>
            </a:r>
            <a:endParaRPr sz="12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82" name="Google Shape;82;p16"/>
          <p:cNvCxnSpPr>
            <a:stCxn id="77" idx="3"/>
            <a:endCxn id="78" idx="1"/>
          </p:cNvCxnSpPr>
          <p:nvPr/>
        </p:nvCxnSpPr>
        <p:spPr>
          <a:xfrm>
            <a:off x="2515063" y="2571750"/>
            <a:ext cx="212700" cy="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8" idx="3"/>
            <a:endCxn id="79" idx="1"/>
          </p:cNvCxnSpPr>
          <p:nvPr/>
        </p:nvCxnSpPr>
        <p:spPr>
          <a:xfrm>
            <a:off x="4174338" y="2571750"/>
            <a:ext cx="212700" cy="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9" idx="3"/>
            <a:endCxn id="80" idx="1"/>
          </p:cNvCxnSpPr>
          <p:nvPr/>
        </p:nvCxnSpPr>
        <p:spPr>
          <a:xfrm flipH="1" rot="10800000">
            <a:off x="5833613" y="1928850"/>
            <a:ext cx="795300" cy="6429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9" idx="3"/>
            <a:endCxn id="81" idx="1"/>
          </p:cNvCxnSpPr>
          <p:nvPr/>
        </p:nvCxnSpPr>
        <p:spPr>
          <a:xfrm>
            <a:off x="5833613" y="2571750"/>
            <a:ext cx="795300" cy="642900"/>
          </a:xfrm>
          <a:prstGeom prst="straightConnector1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Préparation des données</a:t>
            </a:r>
            <a:endParaRPr sz="3000"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61350" y="1513600"/>
            <a:ext cx="3959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Regroupement de l’âge, l’ancienneté et le salaire par tranches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8000" y="3085825"/>
            <a:ext cx="398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Retrait des colonnes non pertinentes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251375" y="3245025"/>
            <a:ext cx="366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Le salarié n’est plus identifiable et le fichier respecte les principes RGPD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23" y="1411375"/>
            <a:ext cx="2122000" cy="16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4572000" y="1479925"/>
            <a:ext cx="107100" cy="2344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Représentation des effectifs par genre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6030" l="0" r="0" t="14452"/>
          <a:stretch/>
        </p:blipFill>
        <p:spPr>
          <a:xfrm>
            <a:off x="2543113" y="1222250"/>
            <a:ext cx="4057774" cy="2216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8"/>
          <p:cNvSpPr txBox="1"/>
          <p:nvPr/>
        </p:nvSpPr>
        <p:spPr>
          <a:xfrm>
            <a:off x="1678050" y="3884150"/>
            <a:ext cx="57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3% d’hommes en plus dans l’effectif global mais…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Représentation des effectifs par service par genre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75" y="962525"/>
            <a:ext cx="4982046" cy="3820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9" name="Google Shape;109;p19"/>
          <p:cNvSpPr txBox="1"/>
          <p:nvPr/>
        </p:nvSpPr>
        <p:spPr>
          <a:xfrm>
            <a:off x="5980675" y="2063850"/>
            <a:ext cx="275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Une 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représentation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 des genres par 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service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 inégale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Indicateur d’écart de rémunération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450" y="929325"/>
            <a:ext cx="3135724" cy="39599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50" y="929325"/>
            <a:ext cx="3408525" cy="395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20"/>
          <p:cNvSpPr txBox="1"/>
          <p:nvPr/>
        </p:nvSpPr>
        <p:spPr>
          <a:xfrm>
            <a:off x="7148550" y="1017725"/>
            <a:ext cx="180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Un écart de rémunération moyenne de 1.7%</a:t>
            </a: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342050" y="2614225"/>
            <a:ext cx="1419900" cy="1397400"/>
          </a:xfrm>
          <a:prstGeom prst="ellipse">
            <a:avLst/>
          </a:prstGeom>
          <a:solidFill>
            <a:srgbClr val="D8F7C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latin typeface="Lato"/>
                <a:ea typeface="Lato"/>
                <a:cs typeface="Lato"/>
                <a:sym typeface="Lato"/>
              </a:rPr>
              <a:t>Points obtenus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38/40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Analyses - </a:t>
            </a:r>
            <a:r>
              <a:rPr lang="fr" sz="1800">
                <a:solidFill>
                  <a:srgbClr val="5B0F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Indicateur d'écart de taux d'augmentations individuelles</a:t>
            </a:r>
            <a:endParaRPr>
              <a:solidFill>
                <a:srgbClr val="5B0F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690975" y="1379675"/>
            <a:ext cx="292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783F04"/>
                </a:solidFill>
                <a:latin typeface="Lexend Light"/>
                <a:ea typeface="Lexend Light"/>
                <a:cs typeface="Lexend Light"/>
                <a:sym typeface="Lexend Light"/>
              </a:rPr>
              <a:t>Presque 8% d’écart de taux d’augmentation en faveur des femmes </a:t>
            </a:r>
            <a:endParaRPr sz="1800">
              <a:solidFill>
                <a:srgbClr val="783F04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6442775" y="2828550"/>
            <a:ext cx="1419900" cy="1397400"/>
          </a:xfrm>
          <a:prstGeom prst="ellipse">
            <a:avLst/>
          </a:prstGeom>
          <a:solidFill>
            <a:srgbClr val="D8F7CD"/>
          </a:solidFill>
          <a:ln cap="flat" cmpd="sng" w="9525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latin typeface="Lato"/>
                <a:ea typeface="Lato"/>
                <a:cs typeface="Lato"/>
                <a:sym typeface="Lato"/>
              </a:rPr>
              <a:t>Points obtenus</a:t>
            </a:r>
            <a:endParaRPr i="1"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20/20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25" y="1017725"/>
            <a:ext cx="3234440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