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fair Display Medium"/>
      <p:regular r:id="rId25"/>
      <p:bold r:id="rId26"/>
      <p:italic r:id="rId27"/>
      <p:boldItalic r:id="rId28"/>
    </p:embeddedFont>
    <p:embeddedFont>
      <p:font typeface="Playfair Display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Oswald Light"/>
      <p:regular r:id="rId37"/>
      <p:bold r:id="rId38"/>
    </p:embeddedFont>
    <p:embeddedFont>
      <p:font typeface="Oswald"/>
      <p:regular r:id="rId39"/>
      <p:bold r:id="rId40"/>
    </p:embeddedFont>
    <p:embeddedFont>
      <p:font typeface="Playfair Display SemiBold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42" Type="http://schemas.openxmlformats.org/officeDocument/2006/relationships/font" Target="fonts/PlayfairDisplaySemiBold-bold.fntdata"/><Relationship Id="rId41" Type="http://schemas.openxmlformats.org/officeDocument/2006/relationships/font" Target="fonts/PlayfairDisplaySemiBold-regular.fntdata"/><Relationship Id="rId22" Type="http://schemas.openxmlformats.org/officeDocument/2006/relationships/slide" Target="slides/slide17.xml"/><Relationship Id="rId44" Type="http://schemas.openxmlformats.org/officeDocument/2006/relationships/font" Target="fonts/PlayfairDisplaySemiBold-boldItalic.fntdata"/><Relationship Id="rId21" Type="http://schemas.openxmlformats.org/officeDocument/2006/relationships/slide" Target="slides/slide16.xml"/><Relationship Id="rId43" Type="http://schemas.openxmlformats.org/officeDocument/2006/relationships/font" Target="fonts/PlayfairDisplaySemiBold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Medium-bold.fntdata"/><Relationship Id="rId25" Type="http://schemas.openxmlformats.org/officeDocument/2006/relationships/font" Target="fonts/PlayfairDisplayMedium-regular.fntdata"/><Relationship Id="rId28" Type="http://schemas.openxmlformats.org/officeDocument/2006/relationships/font" Target="fonts/PlayfairDisplayMedium-boldItalic.fntdata"/><Relationship Id="rId27" Type="http://schemas.openxmlformats.org/officeDocument/2006/relationships/font" Target="fonts/PlayfairDisplay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OswaldLight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Oswald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98b3a9459_1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98b3a9459_1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98b3a9459_1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98b3a9459_1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98b3a9459_1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98b3a9459_1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98b3a9459_1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98b3a9459_1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98b3a9459_1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98b3a9459_1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98b3a9459_1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98b3a9459_1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98b3a9459_1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98b3a9459_1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98b3a9459_1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98b3a9459_1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98b3a9459_1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98b3a9459_1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98b3a9459_1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98b3a9459_1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98b3a9459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98b3a9459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98b3a9459_1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98b3a9459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98b3a9459_1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98b3a9459_1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98b3a9459_1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98b3a9459_1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98b3a9459_1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98b3a9459_1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98b3a9459_1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98b3a9459_1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98b3a9459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98b3a9459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98b3a9459_1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98b3a9459_1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 1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12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ventes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Librairie Lapage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E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clients - B2B &amp; B2C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875" y="1101525"/>
            <a:ext cx="5455412" cy="382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6" name="Google Shape;126;p23"/>
          <p:cNvSpPr txBox="1"/>
          <p:nvPr/>
        </p:nvSpPr>
        <p:spPr>
          <a:xfrm>
            <a:off x="355450" y="1187900"/>
            <a:ext cx="28833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Le B2B représente </a:t>
            </a:r>
            <a:r>
              <a:rPr b="1" lang="fr" sz="2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7.4% </a:t>
            </a: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du chiffre d’affaire</a:t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Le niveau d’inégalité est </a:t>
            </a:r>
            <a:r>
              <a:rPr b="1" lang="fr" sz="1800">
                <a:solidFill>
                  <a:schemeClr val="dk2"/>
                </a:solidFill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modéré</a:t>
            </a: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dans la distributions des achats (indice de Gini: 0.39)</a:t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E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clients - B2B &amp; B2C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13" y="1300475"/>
            <a:ext cx="3102242" cy="307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443" y="1300475"/>
            <a:ext cx="3251544" cy="307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4" name="Google Shape;134;p24"/>
          <p:cNvSpPr txBox="1"/>
          <p:nvPr/>
        </p:nvSpPr>
        <p:spPr>
          <a:xfrm>
            <a:off x="755400" y="4452575"/>
            <a:ext cx="77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Les genres sont représentés de manière </a:t>
            </a:r>
            <a:r>
              <a:rPr b="1" lang="fr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équitable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E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comportements - Genre &amp; Catégorie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50" y="1309800"/>
            <a:ext cx="4523899" cy="32938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1" name="Google Shape;141;p25"/>
          <p:cNvSpPr txBox="1"/>
          <p:nvPr/>
        </p:nvSpPr>
        <p:spPr>
          <a:xfrm>
            <a:off x="5733925" y="1740700"/>
            <a:ext cx="2883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On </a:t>
            </a:r>
            <a:r>
              <a:rPr b="1" lang="fr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rejette</a:t>
            </a: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l’hypothèse d’indépendance entre le genre du client et la catégorie achetée</a:t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Un lien </a:t>
            </a:r>
            <a:r>
              <a:rPr b="1" lang="fr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significatif</a:t>
            </a: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entre le genre du client et la catégorie achetée n’est pas rejeté</a:t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5733913" y="4374550"/>
            <a:ext cx="53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p value : 1.19^-5</a:t>
            </a:r>
            <a:endParaRPr sz="12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E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comportements - </a:t>
            </a:r>
            <a:r>
              <a:rPr lang="fr"/>
              <a:t>Âge</a:t>
            </a:r>
            <a:r>
              <a:rPr lang="fr"/>
              <a:t> &amp; Montant dépensé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688" y="1309800"/>
            <a:ext cx="5139213" cy="3293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9" name="Google Shape;149;p26"/>
          <p:cNvSpPr txBox="1"/>
          <p:nvPr/>
        </p:nvSpPr>
        <p:spPr>
          <a:xfrm>
            <a:off x="560100" y="2171800"/>
            <a:ext cx="2883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L'hypothèse</a:t>
            </a: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d’indépendance entre l’âge et le montant dépensé est </a:t>
            </a:r>
            <a:r>
              <a:rPr b="1" lang="fr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rejetée</a:t>
            </a: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, mais la corrélation est </a:t>
            </a:r>
            <a:r>
              <a:rPr b="1" lang="fr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très faible</a:t>
            </a:r>
            <a:endParaRPr b="1" sz="2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3753325" y="4603700"/>
            <a:ext cx="53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coef. de corrélation de Spearman: -0.18</a:t>
            </a:r>
            <a:endParaRPr sz="12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E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comportements - Âge &amp; Fréquence d’achat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50" y="1309800"/>
            <a:ext cx="5028483" cy="32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7" name="Google Shape;157;p27"/>
          <p:cNvSpPr txBox="1"/>
          <p:nvPr/>
        </p:nvSpPr>
        <p:spPr>
          <a:xfrm>
            <a:off x="5778000" y="2140900"/>
            <a:ext cx="2883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L'hypothèse d’indépendance entre l’âge et la fréquence d’achat est </a:t>
            </a:r>
            <a:r>
              <a:rPr b="1" lang="fr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rejetée</a:t>
            </a: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, mais la corrélation est </a:t>
            </a:r>
            <a:r>
              <a:rPr b="1" lang="fr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faible</a:t>
            </a:r>
            <a:endParaRPr b="1" sz="2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15888" y="4603700"/>
            <a:ext cx="53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coef. de corrélation de Spearman: 0.21</a:t>
            </a:r>
            <a:endParaRPr sz="12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E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comportements - Âge &amp; Panier moyen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444" y="1309800"/>
            <a:ext cx="5119156" cy="32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5" name="Google Shape;165;p28"/>
          <p:cNvSpPr txBox="1"/>
          <p:nvPr/>
        </p:nvSpPr>
        <p:spPr>
          <a:xfrm>
            <a:off x="522875" y="2140900"/>
            <a:ext cx="2883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L'hypothèse d’indépendance entre l’âge et le panier moyen est </a:t>
            </a:r>
            <a:r>
              <a:rPr b="1" lang="fr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rejetée</a:t>
            </a: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, mais la corrélation est </a:t>
            </a:r>
            <a:r>
              <a:rPr b="1" lang="fr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faible</a:t>
            </a:r>
            <a:endParaRPr b="1" sz="2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753325" y="4603700"/>
            <a:ext cx="53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coef. de corrélation de Spearman: -0.32</a:t>
            </a:r>
            <a:endParaRPr sz="12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E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comportements - Âge &amp; Catégorie achetée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75" y="1309800"/>
            <a:ext cx="5070813" cy="32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3" name="Google Shape;173;p29"/>
          <p:cNvSpPr txBox="1"/>
          <p:nvPr/>
        </p:nvSpPr>
        <p:spPr>
          <a:xfrm>
            <a:off x="5740775" y="1725400"/>
            <a:ext cx="2883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L'hypothèse disant que la médiane des âges est la même pour toutes les catégories achetées est </a:t>
            </a:r>
            <a:r>
              <a:rPr b="1" lang="fr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rejetée</a:t>
            </a: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.</a:t>
            </a: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L’âge et la </a:t>
            </a: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catégorie</a:t>
            </a: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achetée sont associés de manière </a:t>
            </a:r>
            <a:r>
              <a:rPr b="1" lang="fr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significative*</a:t>
            </a:r>
            <a:endParaRPr b="1" sz="2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5740763" y="4603700"/>
            <a:ext cx="53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*</a:t>
            </a:r>
            <a:r>
              <a:rPr lang="fr" sz="12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p value</a:t>
            </a:r>
            <a:r>
              <a:rPr lang="fr" sz="12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 ~0</a:t>
            </a:r>
            <a:endParaRPr sz="12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E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comportements - Genre &amp; Chiffre d’affaire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131" y="1309800"/>
            <a:ext cx="5167470" cy="32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1" name="Google Shape;181;p30"/>
          <p:cNvSpPr txBox="1"/>
          <p:nvPr/>
        </p:nvSpPr>
        <p:spPr>
          <a:xfrm>
            <a:off x="486950" y="1725400"/>
            <a:ext cx="2883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L'hypothèse disant qu’il n’y a </a:t>
            </a:r>
            <a:r>
              <a:rPr b="1" lang="fr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pas de différence </a:t>
            </a: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significative de chiffre d’affaire entre les femmes et les hommes est </a:t>
            </a:r>
            <a:r>
              <a:rPr b="1" lang="fr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validée</a:t>
            </a:r>
            <a:endParaRPr b="1" sz="24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486938" y="4349075"/>
            <a:ext cx="535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p value : 0.85</a:t>
            </a:r>
            <a:endParaRPr sz="12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t statistic : -0.18</a:t>
            </a:r>
            <a:endParaRPr sz="12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E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Stratégies à envisager</a:t>
            </a:r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905100" y="1671300"/>
            <a:ext cx="7626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layfair Display SemiBold"/>
              <a:buChar char="●"/>
            </a:pPr>
            <a:r>
              <a:rPr lang="fr" sz="21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Augmentation des prix des articles des catégories 0 et 1, qui semble plaire </a:t>
            </a:r>
            <a:r>
              <a:rPr lang="fr" sz="21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davantage</a:t>
            </a:r>
            <a:r>
              <a:rPr lang="fr" sz="21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à la population qui achète plus souvent</a:t>
            </a:r>
            <a:endParaRPr sz="2100">
              <a:solidFill>
                <a:schemeClr val="dk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layfair Display SemiBold"/>
              <a:buChar char="●"/>
            </a:pPr>
            <a:r>
              <a:rPr lang="fr" sz="21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Augmentation du volume des articles de catégorie 2 qui touche une population qui dépense plus</a:t>
            </a:r>
            <a:endParaRPr sz="2100">
              <a:solidFill>
                <a:schemeClr val="dk2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ctrTitle"/>
          </p:nvPr>
        </p:nvSpPr>
        <p:spPr>
          <a:xfrm>
            <a:off x="311708" y="12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E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495800" y="1481525"/>
            <a:ext cx="6152400" cy="24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 SemiBold"/>
              <a:buAutoNum type="arabicPeriod"/>
            </a:pPr>
            <a:r>
              <a:rPr lang="fr" sz="20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Analyse des indicateurs clés</a:t>
            </a:r>
            <a:endParaRPr sz="20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 SemiBold"/>
              <a:buAutoNum type="arabicPeriod"/>
            </a:pPr>
            <a:r>
              <a:rPr lang="fr" sz="20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Analyse des clients</a:t>
            </a:r>
            <a:endParaRPr sz="20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 SemiBold"/>
              <a:buAutoNum type="arabicPeriod"/>
            </a:pPr>
            <a:r>
              <a:rPr lang="fr" sz="20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Analyse du comportement des clients</a:t>
            </a:r>
            <a:endParaRPr sz="20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 SemiBold"/>
              <a:buAutoNum type="arabicPeriod"/>
            </a:pPr>
            <a:r>
              <a:rPr lang="fr" sz="20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Stratégies à envisager</a:t>
            </a:r>
            <a:endParaRPr sz="20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E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indicateurs clé - Chiffre d’affaire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900" y="1477400"/>
            <a:ext cx="7252199" cy="2871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E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indicateurs clé - Chiffre d’affaire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49862" l="0" r="0" t="0"/>
          <a:stretch/>
        </p:blipFill>
        <p:spPr>
          <a:xfrm>
            <a:off x="22863" y="1055675"/>
            <a:ext cx="4526275" cy="30321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680" r="-679" t="49862"/>
          <a:stretch/>
        </p:blipFill>
        <p:spPr>
          <a:xfrm>
            <a:off x="4594862" y="1055675"/>
            <a:ext cx="4526275" cy="30321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2" name="Google Shape;82;p17"/>
          <p:cNvSpPr txBox="1"/>
          <p:nvPr/>
        </p:nvSpPr>
        <p:spPr>
          <a:xfrm>
            <a:off x="1893300" y="4179925"/>
            <a:ext cx="535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Baisse temporaire en octobre 2021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Saisonnalité stable et forte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Anomalies à explorer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E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indicateurs clé - Chiffre d’affaire par catégorie 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750" y="1194450"/>
            <a:ext cx="6585200" cy="3491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9" name="Google Shape;89;p18"/>
          <p:cNvSpPr txBox="1"/>
          <p:nvPr/>
        </p:nvSpPr>
        <p:spPr>
          <a:xfrm>
            <a:off x="311700" y="1194450"/>
            <a:ext cx="19533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Les catégories 0 et 1 représentent </a:t>
            </a:r>
            <a:r>
              <a:rPr b="1" lang="fr" sz="2300">
                <a:solidFill>
                  <a:schemeClr val="dk2"/>
                </a:solidFill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75%</a:t>
            </a: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du CA</a:t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Chute notable du CA de la catégorie 2 et bond de la catégorie 1 à explorer</a:t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E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indicateurs clé - Clients et transactions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587" y="1017725"/>
            <a:ext cx="6826827" cy="3186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6" name="Google Shape;96;p19"/>
          <p:cNvSpPr txBox="1"/>
          <p:nvPr/>
        </p:nvSpPr>
        <p:spPr>
          <a:xfrm>
            <a:off x="708900" y="4282425"/>
            <a:ext cx="772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Transactions constantes mais pic de clients enregistrés en octobre 2021</a:t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Contrôler l’outil de recensement ?</a:t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E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indicateurs clé - Catégories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000" y="1090751"/>
            <a:ext cx="2758650" cy="2758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350" y="1090738"/>
            <a:ext cx="2683525" cy="2758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2675" y="1094763"/>
            <a:ext cx="2683525" cy="2750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5" name="Google Shape;105;p20"/>
          <p:cNvSpPr txBox="1"/>
          <p:nvPr/>
        </p:nvSpPr>
        <p:spPr>
          <a:xfrm>
            <a:off x="708900" y="3922425"/>
            <a:ext cx="772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Répartition logique entre le nombre de produits uniques par catégorie et leurs vente</a:t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Cette répartition ne se retrouve pas dans le chiffre d’affaire</a:t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E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indicateurs clé - Catégories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948" y="1287450"/>
            <a:ext cx="6636124" cy="3292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E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indicateurs clé - Top et Flop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463" y="1253925"/>
            <a:ext cx="3143200" cy="2409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338" y="1253925"/>
            <a:ext cx="3143200" cy="24092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9" name="Google Shape;119;p22"/>
          <p:cNvSpPr txBox="1"/>
          <p:nvPr/>
        </p:nvSpPr>
        <p:spPr>
          <a:xfrm>
            <a:off x="708900" y="3922425"/>
            <a:ext cx="772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2"/>
                </a:solidFill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18</a:t>
            </a: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articles ont enregistré </a:t>
            </a:r>
            <a:r>
              <a:rPr b="1" lang="fr" sz="2500">
                <a:solidFill>
                  <a:schemeClr val="dk2"/>
                </a:solidFill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r>
              <a:rPr lang="fr" sz="23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r>
              <a:rPr lang="fr" sz="1800">
                <a:solidFill>
                  <a:schemeClr val="dk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vente</a:t>
            </a:r>
            <a:endParaRPr sz="1800">
              <a:solidFill>
                <a:schemeClr val="dk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