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  <p:embeddedFont>
      <p:font typeface="Lato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C60A21-9DF1-4A7E-AA6A-92F4F229F6BD}">
  <a:tblStyle styleId="{0FC60A21-9DF1-4A7E-AA6A-92F4F229F6B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37" Type="http://schemas.openxmlformats.org/officeDocument/2006/relationships/font" Target="fonts/LatoLight-bold.fntdata"/><Relationship Id="rId14" Type="http://schemas.openxmlformats.org/officeDocument/2006/relationships/slide" Target="slides/slide8.xml"/><Relationship Id="rId36" Type="http://schemas.openxmlformats.org/officeDocument/2006/relationships/font" Target="fonts/LatoLight-regular.fntdata"/><Relationship Id="rId17" Type="http://schemas.openxmlformats.org/officeDocument/2006/relationships/slide" Target="slides/slide11.xml"/><Relationship Id="rId39" Type="http://schemas.openxmlformats.org/officeDocument/2006/relationships/font" Target="fonts/Lato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Lato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cd3072cb3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cd3072cb3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cd3072cb3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cd3072cb3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cd3072cb3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cd3072cb3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cd3072cb3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cd3072cb3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cd3072cb3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cd3072cb3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cd3072cb3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cd3072cb3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cd3072cb3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cd3072cb3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cd3072cb3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cd3072cb3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cd3072cb3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cd3072cb3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cd3072cb3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cd3072cb3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cd3072cb3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cd3072cb3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cd3072cb3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cd3072cb3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cd3072cb3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cd3072cb3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cd3072cb3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cd3072cb3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cd3072cb3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cd3072cb3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cd3072cb3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cd3072cb3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cd3072cb3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cd3072cb3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cd3072cb3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cd3072cb3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cd3072cb3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cd3072cb3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cd3072cb3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cd3072cb3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94C"/>
              </a:buClr>
              <a:buSzPts val="3200"/>
              <a:buFont typeface="Calibri"/>
              <a:buNone/>
            </a:pPr>
            <a:r>
              <a:rPr b="1" lang="fr" sz="3200">
                <a:latin typeface="Calibri"/>
                <a:ea typeface="Calibri"/>
                <a:cs typeface="Calibri"/>
                <a:sym typeface="Calibri"/>
              </a:rPr>
              <a:t>Création et utilisation de la base de données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Maxime Dambry</a:t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3725" y="4515500"/>
            <a:ext cx="1890276" cy="6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5437800" y="3433675"/>
            <a:ext cx="3706200" cy="14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150" name="Google Shape;150;p22"/>
          <p:cNvPicPr preferRelativeResize="0"/>
          <p:nvPr/>
        </p:nvPicPr>
        <p:blipFill rotWithShape="1">
          <a:blip r:embed="rId3">
            <a:alphaModFix/>
          </a:blip>
          <a:srcRect b="13968" l="11386" r="63940" t="12669"/>
          <a:stretch/>
        </p:blipFill>
        <p:spPr>
          <a:xfrm>
            <a:off x="4368775" y="4804500"/>
            <a:ext cx="406451" cy="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0" y="4835888"/>
            <a:ext cx="4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FE2F3"/>
                </a:solidFill>
                <a:latin typeface="Lato Light"/>
                <a:ea typeface="Lato Light"/>
                <a:cs typeface="Lato Light"/>
                <a:sym typeface="Lato Light"/>
              </a:rPr>
              <a:t>3</a:t>
            </a:r>
            <a:endParaRPr sz="300">
              <a:solidFill>
                <a:srgbClr val="CFE2F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2" name="Google Shape;152;p22"/>
          <p:cNvSpPr txBox="1"/>
          <p:nvPr>
            <p:ph type="title"/>
          </p:nvPr>
        </p:nvSpPr>
        <p:spPr>
          <a:xfrm>
            <a:off x="388998" y="156775"/>
            <a:ext cx="7928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9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Proportion de ventes d’appartement par rapport au nombre de pièces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4">
            <a:alphaModFix/>
          </a:blip>
          <a:srcRect b="79335" l="0" r="0" t="0"/>
          <a:stretch/>
        </p:blipFill>
        <p:spPr>
          <a:xfrm>
            <a:off x="1504950" y="1017775"/>
            <a:ext cx="6134100" cy="10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 b="1496" l="0" r="73012" t="51890"/>
          <a:stretch/>
        </p:blipFill>
        <p:spPr>
          <a:xfrm>
            <a:off x="3430250" y="2162150"/>
            <a:ext cx="1846200" cy="267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5437800" y="3433675"/>
            <a:ext cx="3706200" cy="14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160" name="Google Shape;160;p23"/>
          <p:cNvPicPr preferRelativeResize="0"/>
          <p:nvPr/>
        </p:nvPicPr>
        <p:blipFill rotWithShape="1">
          <a:blip r:embed="rId3">
            <a:alphaModFix/>
          </a:blip>
          <a:srcRect b="13968" l="11386" r="63940" t="12669"/>
          <a:stretch/>
        </p:blipFill>
        <p:spPr>
          <a:xfrm>
            <a:off x="4368775" y="4804500"/>
            <a:ext cx="406451" cy="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0" y="4835888"/>
            <a:ext cx="4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FE2F3"/>
                </a:solidFill>
                <a:latin typeface="Lato Light"/>
                <a:ea typeface="Lato Light"/>
                <a:cs typeface="Lato Light"/>
                <a:sym typeface="Lato Light"/>
              </a:rPr>
              <a:t>4</a:t>
            </a:r>
            <a:endParaRPr sz="300">
              <a:solidFill>
                <a:srgbClr val="CFE2F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388998" y="156775"/>
            <a:ext cx="7928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9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Les 10 départements au prix moyen/m² le plus élevé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2225" y="805100"/>
            <a:ext cx="4879535" cy="392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>
            <a:off x="5437800" y="3433675"/>
            <a:ext cx="3706200" cy="14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169" name="Google Shape;169;p24"/>
          <p:cNvPicPr preferRelativeResize="0"/>
          <p:nvPr/>
        </p:nvPicPr>
        <p:blipFill rotWithShape="1">
          <a:blip r:embed="rId3">
            <a:alphaModFix/>
          </a:blip>
          <a:srcRect b="13968" l="11386" r="63940" t="12669"/>
          <a:stretch/>
        </p:blipFill>
        <p:spPr>
          <a:xfrm>
            <a:off x="4368775" y="4804500"/>
            <a:ext cx="406451" cy="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0" y="4835888"/>
            <a:ext cx="4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FE2F3"/>
                </a:solidFill>
                <a:latin typeface="Lato Light"/>
                <a:ea typeface="Lato Light"/>
                <a:cs typeface="Lato Light"/>
                <a:sym typeface="Lato Light"/>
              </a:rPr>
              <a:t>5</a:t>
            </a:r>
            <a:endParaRPr sz="300">
              <a:solidFill>
                <a:srgbClr val="CFE2F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388998" y="156775"/>
            <a:ext cx="7928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9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Prix moyen au m² pour une maison en Ile-de-France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813" y="1189425"/>
            <a:ext cx="7327075" cy="26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>
            <a:off x="5437800" y="3433675"/>
            <a:ext cx="3706200" cy="14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178" name="Google Shape;178;p25"/>
          <p:cNvPicPr preferRelativeResize="0"/>
          <p:nvPr/>
        </p:nvPicPr>
        <p:blipFill rotWithShape="1">
          <a:blip r:embed="rId3">
            <a:alphaModFix/>
          </a:blip>
          <a:srcRect b="13968" l="11386" r="63940" t="12669"/>
          <a:stretch/>
        </p:blipFill>
        <p:spPr>
          <a:xfrm>
            <a:off x="4368775" y="4804500"/>
            <a:ext cx="406451" cy="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0" y="4835888"/>
            <a:ext cx="4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FE2F3"/>
                </a:solidFill>
                <a:latin typeface="Lato Light"/>
                <a:ea typeface="Lato Light"/>
                <a:cs typeface="Lato Light"/>
                <a:sym typeface="Lato Light"/>
              </a:rPr>
              <a:t>6</a:t>
            </a:r>
            <a:endParaRPr sz="300">
              <a:solidFill>
                <a:srgbClr val="CFE2F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0" name="Google Shape;180;p25"/>
          <p:cNvSpPr txBox="1"/>
          <p:nvPr>
            <p:ph type="title"/>
          </p:nvPr>
        </p:nvSpPr>
        <p:spPr>
          <a:xfrm>
            <a:off x="388998" y="156775"/>
            <a:ext cx="7928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9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Les 10 appartements les plus chers, avec la région et surface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9863" y="1017775"/>
            <a:ext cx="6164282" cy="36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>
            <a:off x="5437800" y="3433675"/>
            <a:ext cx="3706200" cy="14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187" name="Google Shape;187;p26"/>
          <p:cNvPicPr preferRelativeResize="0"/>
          <p:nvPr/>
        </p:nvPicPr>
        <p:blipFill rotWithShape="1">
          <a:blip r:embed="rId3">
            <a:alphaModFix/>
          </a:blip>
          <a:srcRect b="13968" l="11386" r="63940" t="12669"/>
          <a:stretch/>
        </p:blipFill>
        <p:spPr>
          <a:xfrm>
            <a:off x="4368775" y="4804500"/>
            <a:ext cx="406451" cy="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0" y="4835888"/>
            <a:ext cx="4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FE2F3"/>
                </a:solidFill>
                <a:latin typeface="Lato Light"/>
                <a:ea typeface="Lato Light"/>
                <a:cs typeface="Lato Light"/>
                <a:sym typeface="Lato Light"/>
              </a:rPr>
              <a:t>7</a:t>
            </a:r>
            <a:endParaRPr sz="300">
              <a:solidFill>
                <a:srgbClr val="CFE2F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388998" y="156775"/>
            <a:ext cx="7928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9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Taux d’évolution du nombre de vente entre T1 et T2 - 2020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650" y="1019050"/>
            <a:ext cx="7928700" cy="3105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5437800" y="3433675"/>
            <a:ext cx="3706200" cy="14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196" name="Google Shape;196;p27"/>
          <p:cNvPicPr preferRelativeResize="0"/>
          <p:nvPr/>
        </p:nvPicPr>
        <p:blipFill rotWithShape="1">
          <a:blip r:embed="rId3">
            <a:alphaModFix/>
          </a:blip>
          <a:srcRect b="13968" l="11386" r="63940" t="12669"/>
          <a:stretch/>
        </p:blipFill>
        <p:spPr>
          <a:xfrm>
            <a:off x="4368775" y="4804500"/>
            <a:ext cx="406451" cy="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0" y="4835888"/>
            <a:ext cx="4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FE2F3"/>
                </a:solidFill>
                <a:latin typeface="Lato Light"/>
                <a:ea typeface="Lato Light"/>
                <a:cs typeface="Lato Light"/>
                <a:sym typeface="Lato Light"/>
              </a:rPr>
              <a:t>8</a:t>
            </a:r>
            <a:endParaRPr sz="300">
              <a:solidFill>
                <a:srgbClr val="CFE2F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8" name="Google Shape;198;p27"/>
          <p:cNvSpPr txBox="1"/>
          <p:nvPr>
            <p:ph type="title"/>
          </p:nvPr>
        </p:nvSpPr>
        <p:spPr>
          <a:xfrm>
            <a:off x="388998" y="156775"/>
            <a:ext cx="7928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9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Classement des régions par rapport au prix/m² pour les appartements de plus de 4 pièces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900" y="1017775"/>
            <a:ext cx="4589098" cy="38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>
            <a:off x="5437800" y="3433675"/>
            <a:ext cx="3706200" cy="14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205" name="Google Shape;205;p28"/>
          <p:cNvPicPr preferRelativeResize="0"/>
          <p:nvPr/>
        </p:nvPicPr>
        <p:blipFill rotWithShape="1">
          <a:blip r:embed="rId3">
            <a:alphaModFix/>
          </a:blip>
          <a:srcRect b="13968" l="11386" r="63940" t="12669"/>
          <a:stretch/>
        </p:blipFill>
        <p:spPr>
          <a:xfrm>
            <a:off x="4368775" y="4804500"/>
            <a:ext cx="406451" cy="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0" y="4835888"/>
            <a:ext cx="4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FE2F3"/>
                </a:solidFill>
                <a:latin typeface="Lato Light"/>
                <a:ea typeface="Lato Light"/>
                <a:cs typeface="Lato Light"/>
                <a:sym typeface="Lato Light"/>
              </a:rPr>
              <a:t>9</a:t>
            </a:r>
            <a:endParaRPr sz="300">
              <a:solidFill>
                <a:srgbClr val="CFE2F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07" name="Google Shape;207;p28"/>
          <p:cNvSpPr txBox="1"/>
          <p:nvPr>
            <p:ph type="title"/>
          </p:nvPr>
        </p:nvSpPr>
        <p:spPr>
          <a:xfrm>
            <a:off x="388998" y="156775"/>
            <a:ext cx="7928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9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Liste des communes ayant eu au moins 50 transactions au T1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00" y="826375"/>
            <a:ext cx="4159406" cy="1592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28"/>
          <p:cNvGraphicFramePr/>
          <p:nvPr/>
        </p:nvGraphicFramePr>
        <p:xfrm>
          <a:off x="389000" y="24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{0FC60A21-9DF1-4A7E-AA6A-92F4F229F6BD}</a:tableStyleId>
              </a:tblPr>
              <a:tblGrid>
                <a:gridCol w="1372475"/>
                <a:gridCol w="762475"/>
              </a:tblGrid>
              <a:tr h="16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17e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228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15e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215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18e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209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11e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169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16e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165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Bordeaux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157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14e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146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20e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127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Nantes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119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19e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116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12e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110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10e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109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Grenoble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106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0" name="Google Shape;210;p28"/>
          <p:cNvGraphicFramePr/>
          <p:nvPr/>
        </p:nvGraphicFramePr>
        <p:xfrm>
          <a:off x="2561275" y="24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{0FC60A21-9DF1-4A7E-AA6A-92F4F229F6BD}</a:tableStyleId>
              </a:tblPr>
              <a:tblGrid>
                <a:gridCol w="1512250"/>
                <a:gridCol w="8401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9e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106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Boulogne-Billancourt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99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13e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94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7e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87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6e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86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Marseille 8e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81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Asnieres-sur-Seine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81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Courbevoie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80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5e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79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3e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79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Toulouse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78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Marseille 4e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72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Marseille 1er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71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Google Shape;211;p28"/>
          <p:cNvGraphicFramePr/>
          <p:nvPr/>
        </p:nvGraphicFramePr>
        <p:xfrm>
          <a:off x="4950975" y="24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{0FC60A21-9DF1-4A7E-AA6A-92F4F229F6BD}</a:tableStyleId>
              </a:tblPr>
              <a:tblGrid>
                <a:gridCol w="1372475"/>
                <a:gridCol w="762475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Rueil-Malmaison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68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Vincennes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68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Lille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67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Marseille 9e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66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Montreuil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65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Angers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64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Nimes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63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Sete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62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8e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62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La Ciotat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62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2e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61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Rennes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61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Paris 4e Arrondissement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60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28"/>
          <p:cNvGraphicFramePr/>
          <p:nvPr/>
        </p:nvGraphicFramePr>
        <p:xfrm>
          <a:off x="7123250" y="241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{0FC60A21-9DF1-4A7E-AA6A-92F4F229F6BD}</a:tableStyleId>
              </a:tblPr>
              <a:tblGrid>
                <a:gridCol w="1175375"/>
                <a:gridCol w="652975"/>
              </a:tblGrid>
              <a:tr h="12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Toulon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59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Levallois-Perret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59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Saint-Maur-des-Fosses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56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Versailles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54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Ajaccio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54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Puteaux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53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Issy-les-Moulineaux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>
                          <a:latin typeface="Lato"/>
                          <a:ea typeface="Lato"/>
                          <a:cs typeface="Lato"/>
                          <a:sym typeface="Lato"/>
                        </a:rPr>
                        <a:t>50</a:t>
                      </a:r>
                      <a:endParaRPr sz="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19050" marB="19050" marR="28575" marL="28575" anchor="b">
                    <a:lnL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9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>
            <a:off x="5437800" y="3433675"/>
            <a:ext cx="3706200" cy="14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218" name="Google Shape;218;p29"/>
          <p:cNvPicPr preferRelativeResize="0"/>
          <p:nvPr/>
        </p:nvPicPr>
        <p:blipFill rotWithShape="1">
          <a:blip r:embed="rId3">
            <a:alphaModFix/>
          </a:blip>
          <a:srcRect b="13968" l="11386" r="63940" t="12669"/>
          <a:stretch/>
        </p:blipFill>
        <p:spPr>
          <a:xfrm>
            <a:off x="4368775" y="4804500"/>
            <a:ext cx="406451" cy="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/>
        </p:nvSpPr>
        <p:spPr>
          <a:xfrm>
            <a:off x="0" y="4835888"/>
            <a:ext cx="4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FE2F3"/>
                </a:solidFill>
                <a:latin typeface="Lato Light"/>
                <a:ea typeface="Lato Light"/>
                <a:cs typeface="Lato Light"/>
                <a:sym typeface="Lato Light"/>
              </a:rPr>
              <a:t>10</a:t>
            </a:r>
            <a:endParaRPr sz="300">
              <a:solidFill>
                <a:srgbClr val="CFE2F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388998" y="156775"/>
            <a:ext cx="7928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9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Différence en pourcentage du prix/m² entre un appartement 2 vs. 3 pièces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9"/>
          <p:cNvPicPr preferRelativeResize="0"/>
          <p:nvPr/>
        </p:nvPicPr>
        <p:blipFill rotWithShape="1">
          <a:blip r:embed="rId4">
            <a:alphaModFix/>
          </a:blip>
          <a:srcRect b="21488" l="0" r="0" t="0"/>
          <a:stretch/>
        </p:blipFill>
        <p:spPr>
          <a:xfrm>
            <a:off x="275000" y="808138"/>
            <a:ext cx="8156700" cy="33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4">
            <a:alphaModFix/>
          </a:blip>
          <a:srcRect b="0" l="1180" r="63888" t="91553"/>
          <a:stretch/>
        </p:blipFill>
        <p:spPr>
          <a:xfrm>
            <a:off x="2404713" y="4136975"/>
            <a:ext cx="4334575" cy="54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5263762" y="3364850"/>
            <a:ext cx="3870000" cy="1520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228" name="Google Shape;228;p30"/>
          <p:cNvPicPr preferRelativeResize="0"/>
          <p:nvPr/>
        </p:nvPicPr>
        <p:blipFill rotWithShape="1">
          <a:blip r:embed="rId3">
            <a:alphaModFix/>
          </a:blip>
          <a:srcRect b="13968" l="11386" r="63940" t="12669"/>
          <a:stretch/>
        </p:blipFill>
        <p:spPr>
          <a:xfrm>
            <a:off x="4368775" y="4804500"/>
            <a:ext cx="406451" cy="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0" y="4835888"/>
            <a:ext cx="4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FE2F3"/>
                </a:solidFill>
                <a:latin typeface="Lato Light"/>
                <a:ea typeface="Lato Light"/>
                <a:cs typeface="Lato Light"/>
                <a:sym typeface="Lato Light"/>
              </a:rPr>
              <a:t>11</a:t>
            </a:r>
            <a:endParaRPr sz="300">
              <a:solidFill>
                <a:srgbClr val="CFE2F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388999" y="0"/>
            <a:ext cx="4182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73684"/>
              <a:buFont typeface="Calibri"/>
              <a:buNone/>
            </a:pPr>
            <a:r>
              <a:rPr lang="fr" sz="19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Moyenne des valeurs foncières pour le top 3 des communes des départements 6, 13, 33, 59, 69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646" y="0"/>
            <a:ext cx="4755529" cy="347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00" y="3478546"/>
            <a:ext cx="2117066" cy="140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 rotWithShape="1">
          <a:blip r:embed="rId6">
            <a:alphaModFix/>
          </a:blip>
          <a:srcRect b="0" l="0" r="23318" t="0"/>
          <a:stretch/>
        </p:blipFill>
        <p:spPr>
          <a:xfrm>
            <a:off x="675950" y="1339275"/>
            <a:ext cx="34035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5437800" y="3433675"/>
            <a:ext cx="3706200" cy="14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239" name="Google Shape;239;p31"/>
          <p:cNvPicPr preferRelativeResize="0"/>
          <p:nvPr/>
        </p:nvPicPr>
        <p:blipFill rotWithShape="1">
          <a:blip r:embed="rId3">
            <a:alphaModFix/>
          </a:blip>
          <a:srcRect b="13968" l="11386" r="63940" t="12669"/>
          <a:stretch/>
        </p:blipFill>
        <p:spPr>
          <a:xfrm>
            <a:off x="4368775" y="4804500"/>
            <a:ext cx="406451" cy="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0" y="4835888"/>
            <a:ext cx="4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FE2F3"/>
                </a:solidFill>
                <a:latin typeface="Lato Light"/>
                <a:ea typeface="Lato Light"/>
                <a:cs typeface="Lato Light"/>
                <a:sym typeface="Lato Light"/>
              </a:rPr>
              <a:t>12</a:t>
            </a:r>
            <a:endParaRPr sz="300">
              <a:solidFill>
                <a:srgbClr val="CFE2F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388998" y="156775"/>
            <a:ext cx="7928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9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Les 20 communes avec le plus de transactions pour 1000 habitants, pour les communes de plus de 10 000 habitants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00" y="1376363"/>
            <a:ext cx="91440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 du projet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Objectif : Permettre aux agences régionales d’accompagner leurs clients plus efficacement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1800"/>
              <a:buFont typeface="Arial"/>
              <a:buChar char="•"/>
            </a:pPr>
            <a:r>
              <a:rPr lang="fr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Modification de la base de données des collectes de transactions foncières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AB200"/>
              </a:buClr>
              <a:buSzPts val="1800"/>
              <a:buFont typeface="Arial"/>
              <a:buChar char="•"/>
            </a:pPr>
            <a:r>
              <a:rPr lang="fr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du marché</a:t>
            </a:r>
            <a:endParaRPr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5437800" y="3433675"/>
            <a:ext cx="3706200" cy="14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248" name="Google Shape;248;p32"/>
          <p:cNvPicPr preferRelativeResize="0"/>
          <p:nvPr/>
        </p:nvPicPr>
        <p:blipFill rotWithShape="1">
          <a:blip r:embed="rId3">
            <a:alphaModFix/>
          </a:blip>
          <a:srcRect b="13968" l="11386" r="63940" t="12669"/>
          <a:stretch/>
        </p:blipFill>
        <p:spPr>
          <a:xfrm>
            <a:off x="4368775" y="4804500"/>
            <a:ext cx="406451" cy="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 txBox="1"/>
          <p:nvPr/>
        </p:nvSpPr>
        <p:spPr>
          <a:xfrm>
            <a:off x="0" y="4835888"/>
            <a:ext cx="4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FE2F3"/>
                </a:solidFill>
                <a:latin typeface="Lato Light"/>
                <a:ea typeface="Lato Light"/>
                <a:cs typeface="Lato Light"/>
                <a:sym typeface="Lato Light"/>
              </a:rPr>
              <a:t>12</a:t>
            </a:r>
            <a:endParaRPr sz="300">
              <a:solidFill>
                <a:srgbClr val="CFE2F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388998" y="156775"/>
            <a:ext cx="7928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9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Les 20 communes avec le plus de transactions pour 1000 habitants, pour les communes de plus de 10 000 habitants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1150" y="1258299"/>
            <a:ext cx="4984400" cy="31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ctrTitle"/>
          </p:nvPr>
        </p:nvSpPr>
        <p:spPr>
          <a:xfrm>
            <a:off x="3678900" y="2956550"/>
            <a:ext cx="17862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Lato"/>
                <a:ea typeface="Lato"/>
                <a:cs typeface="Lato"/>
                <a:sym typeface="Lato"/>
              </a:rPr>
              <a:t>Merci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257" name="Google Shape;257;p33"/>
          <p:cNvPicPr preferRelativeResize="0"/>
          <p:nvPr/>
        </p:nvPicPr>
        <p:blipFill rotWithShape="1">
          <a:blip r:embed="rId3">
            <a:alphaModFix/>
          </a:blip>
          <a:srcRect b="13968" l="11386" r="63940" t="12669"/>
          <a:stretch/>
        </p:blipFill>
        <p:spPr>
          <a:xfrm>
            <a:off x="3369724" y="1069511"/>
            <a:ext cx="2296374" cy="22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89008" y="156771"/>
            <a:ext cx="4689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b="0" lang="fr"/>
              <a:t>Les données initiales</a:t>
            </a:r>
            <a:endParaRPr b="0"/>
          </a:p>
        </p:txBody>
      </p:sp>
      <p:sp>
        <p:nvSpPr>
          <p:cNvPr id="99" name="Google Shape;99;p15"/>
          <p:cNvSpPr txBox="1"/>
          <p:nvPr>
            <p:ph idx="4294967295" type="body"/>
          </p:nvPr>
        </p:nvSpPr>
        <p:spPr>
          <a:xfrm>
            <a:off x="721050" y="1861200"/>
            <a:ext cx="7701900" cy="27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Données liées aux transactions foncières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Données de l’INSEE recensant les informations liées aux communes et leurs populations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Référentiel géographique régionaux (communes, départements, codes régionaux…)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/>
              <a:t>L’extrait du dictionnaire des données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200" y="943025"/>
            <a:ext cx="587559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860" y="1017748"/>
            <a:ext cx="4220266" cy="382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schéma relationnel normalisé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2900"/>
              <a:t>Contrôle de l’intégrité de la base de données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75" y="1619613"/>
            <a:ext cx="4486250" cy="22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3675161" y="3946276"/>
            <a:ext cx="179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9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Utilisation de MySQL Workbench</a:t>
            </a:r>
            <a:endParaRPr i="1" sz="9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925398" y="408483"/>
            <a:ext cx="4488600" cy="24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b="0" lang="fr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/>
          </a:p>
        </p:txBody>
      </p:sp>
      <p:sp>
        <p:nvSpPr>
          <p:cNvPr id="124" name="Google Shape;124;p19"/>
          <p:cNvSpPr txBox="1"/>
          <p:nvPr>
            <p:ph idx="4294967295" type="body"/>
          </p:nvPr>
        </p:nvSpPr>
        <p:spPr>
          <a:xfrm>
            <a:off x="925398" y="2856852"/>
            <a:ext cx="4488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>
                <a:solidFill>
                  <a:schemeClr val="lt1"/>
                </a:solidFill>
              </a:rPr>
              <a:t>Exploration de la base de données et analyses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125" name="Google Shape;125;p19"/>
          <p:cNvPicPr preferRelativeResize="0"/>
          <p:nvPr/>
        </p:nvPicPr>
        <p:blipFill rotWithShape="1">
          <a:blip r:embed="rId3">
            <a:alphaModFix/>
          </a:blip>
          <a:srcRect b="13968" l="11386" r="63940" t="12669"/>
          <a:stretch/>
        </p:blipFill>
        <p:spPr>
          <a:xfrm>
            <a:off x="5594478" y="1476261"/>
            <a:ext cx="2218026" cy="21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5437800" y="3433675"/>
            <a:ext cx="3706200" cy="14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475" y="1007525"/>
            <a:ext cx="6302801" cy="3128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TcdnvzxQ7ulQo8GiFwfIKujloK6EfAJv7ikP-EvnfdTVQnROS3WXw6XSx9Cpd73e_l7GCUAnbxroB-qlzG2fvYdCyl-Y5QZ95MpiD-GfDN-4taJyHRqsr3vOZzc3ONTBu52b0HIdUOMeHvdHiA_5tD0" id="132" name="Google Shape;132;p20"/>
          <p:cNvPicPr preferRelativeResize="0"/>
          <p:nvPr/>
        </p:nvPicPr>
        <p:blipFill rotWithShape="1">
          <a:blip r:embed="rId4">
            <a:alphaModFix/>
          </a:blip>
          <a:srcRect b="13968" l="11386" r="63940" t="12669"/>
          <a:stretch/>
        </p:blipFill>
        <p:spPr>
          <a:xfrm>
            <a:off x="4368775" y="4804500"/>
            <a:ext cx="406451" cy="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type="title"/>
          </p:nvPr>
        </p:nvSpPr>
        <p:spPr>
          <a:xfrm>
            <a:off x="388998" y="156775"/>
            <a:ext cx="7928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9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Nombre total d’appartements vendus au 1er semestre 2020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0" y="4835888"/>
            <a:ext cx="4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FE2F3"/>
                </a:solidFill>
                <a:latin typeface="Lato Light"/>
                <a:ea typeface="Lato Light"/>
                <a:cs typeface="Lato Light"/>
                <a:sym typeface="Lato Light"/>
              </a:rPr>
              <a:t>1</a:t>
            </a:r>
            <a:endParaRPr sz="300">
              <a:solidFill>
                <a:srgbClr val="CFE2F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5437800" y="3433675"/>
            <a:ext cx="3706200" cy="14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https://lh5.googleusercontent.com/TcdnvzxQ7ulQo8GiFwfIKujloK6EfAJv7ikP-EvnfdTVQnROS3WXw6XSx9Cpd73e_l7GCUAnbxroB-qlzG2fvYdCyl-Y5QZ95MpiD-GfDN-4taJyHRqsr3vOZzc3ONTBu52b0HIdUOMeHvdHiA_5tD0" id="140" name="Google Shape;140;p21"/>
          <p:cNvPicPr preferRelativeResize="0"/>
          <p:nvPr/>
        </p:nvPicPr>
        <p:blipFill rotWithShape="1">
          <a:blip r:embed="rId3">
            <a:alphaModFix/>
          </a:blip>
          <a:srcRect b="13968" l="11386" r="63940" t="12669"/>
          <a:stretch/>
        </p:blipFill>
        <p:spPr>
          <a:xfrm>
            <a:off x="4368775" y="4804500"/>
            <a:ext cx="406451" cy="40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0" y="4835888"/>
            <a:ext cx="46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CFE2F3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endParaRPr sz="300">
              <a:solidFill>
                <a:srgbClr val="CFE2F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1"/>
          <p:cNvSpPr txBox="1"/>
          <p:nvPr>
            <p:ph type="title"/>
          </p:nvPr>
        </p:nvSpPr>
        <p:spPr>
          <a:xfrm>
            <a:off x="388998" y="156775"/>
            <a:ext cx="7928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sz="19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Ventes d’appartement par région S1 2020</a:t>
            </a:r>
            <a:endParaRPr sz="3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76888" l="0" r="0" t="0"/>
          <a:stretch/>
        </p:blipFill>
        <p:spPr>
          <a:xfrm>
            <a:off x="389000" y="1931938"/>
            <a:ext cx="4593650" cy="12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0" l="0" r="0" t="48381"/>
          <a:stretch/>
        </p:blipFill>
        <p:spPr>
          <a:xfrm>
            <a:off x="5383600" y="1009225"/>
            <a:ext cx="5022875" cy="3125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