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Lato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77" orient="horz"/>
        <p:guide pos="2721"/>
        <p:guide pos="2438"/>
        <p:guide pos="416"/>
        <p:guide pos="1191"/>
        <p:guide pos="63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f7a1cc22e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ff7a1cc22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f7a1cc22e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ff7a1cc22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f7a1cc22e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ff7a1cc22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f7a1cc22e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ff7a1cc22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f9a3c4c85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2ff9a3c4c8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f9a3c4c85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ff9a3c4c8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f39b72a8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2ff39b72a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f39b72a87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ff39b72a8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f39b72a87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ff39b72a8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f7a1cc22e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ff7a1cc22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openclassrooms.com/fr/paths/804/projects/1578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80350" y="1798650"/>
            <a:ext cx="7983300" cy="154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8478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fr" sz="48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Optimisez la gestion des données d'une boutique avec Python</a:t>
            </a:r>
            <a:endParaRPr b="1" sz="4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sz="5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968964" y="3987773"/>
            <a:ext cx="38076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Maxime Dambry</a:t>
            </a:r>
            <a:endParaRPr b="0" i="0" sz="2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Septembre 2024</a:t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>
            <a:off x="0" y="0"/>
            <a:ext cx="9144000" cy="9933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1818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 - </a:t>
            </a: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Quantités vendues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4675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1090500" y="3873750"/>
            <a:ext cx="696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On retrouve logiquement les meilleurs CA dans les quantités vendues.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Cependant, l’écart entre les quantités les plus vendues est nettement moins important que le classement par CA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5600"/>
            <a:ext cx="8839202" cy="2067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2"/>
          <p:cNvPicPr preferRelativeResize="0"/>
          <p:nvPr/>
        </p:nvPicPr>
        <p:blipFill>
          <a:blip r:embed="rId4">
            <a:alphaModFix amt="38000"/>
          </a:blip>
          <a:stretch>
            <a:fillRect/>
          </a:stretch>
        </p:blipFill>
        <p:spPr>
          <a:xfrm rot="1140040">
            <a:off x="703139" y="4181905"/>
            <a:ext cx="266096" cy="307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/>
          <p:nvPr/>
        </p:nvSpPr>
        <p:spPr>
          <a:xfrm>
            <a:off x="0" y="0"/>
            <a:ext cx="9144000" cy="9933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877500" y="283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45"/>
              <a:buFont typeface="Arial"/>
              <a:buNone/>
            </a:pPr>
            <a:r>
              <a:rPr b="0" i="0" lang="fr" sz="20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 - </a:t>
            </a:r>
            <a:r>
              <a:rPr lang="fr" sz="2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Rotation des stocks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1090500" y="3873750"/>
            <a:ext cx="696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 flop 20 représente les moins bons ratios de rotation de stock.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L’analyse se déroule sur 1 mois et n’est donc pas totalement alarmante, mais cela nous donne une liste de produit à surveiller les mois prochains.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 rot="1140040">
            <a:off x="703139" y="4181905"/>
            <a:ext cx="266096" cy="307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96150"/>
            <a:ext cx="8839199" cy="2079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>
            <a:off x="0" y="0"/>
            <a:ext cx="9144000" cy="9933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877500" y="283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45"/>
              <a:buFont typeface="Arial"/>
              <a:buNone/>
            </a:pPr>
            <a:r>
              <a:rPr b="0" i="0" lang="fr" sz="20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 - </a:t>
            </a:r>
            <a:r>
              <a:rPr lang="fr" sz="2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Les chiffres clé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508" y="1720613"/>
            <a:ext cx="1290573" cy="78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504" y="3518025"/>
            <a:ext cx="955750" cy="9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3407650" y="1527100"/>
            <a:ext cx="310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100">
                <a:solidFill>
                  <a:srgbClr val="004D40"/>
                </a:solidFill>
                <a:latin typeface="Impact"/>
                <a:ea typeface="Impact"/>
                <a:cs typeface="Impact"/>
                <a:sym typeface="Impact"/>
              </a:rPr>
              <a:t>153 748 €</a:t>
            </a:r>
            <a:endParaRPr sz="5100">
              <a:solidFill>
                <a:srgbClr val="004D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 CHIFFRE D’AFFAIRE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1731500" y="3411050"/>
            <a:ext cx="310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100">
                <a:solidFill>
                  <a:srgbClr val="004D40"/>
                </a:solidFill>
                <a:latin typeface="Impact"/>
                <a:ea typeface="Impact"/>
                <a:cs typeface="Impact"/>
                <a:sym typeface="Impact"/>
              </a:rPr>
              <a:t>16740</a:t>
            </a:r>
            <a:endParaRPr sz="5100">
              <a:solidFill>
                <a:srgbClr val="004D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articles en stock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4833500" y="3328350"/>
            <a:ext cx="3102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 une valeur de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100">
                <a:solidFill>
                  <a:srgbClr val="004D40"/>
                </a:solidFill>
                <a:latin typeface="Impact"/>
                <a:ea typeface="Impact"/>
                <a:cs typeface="Impact"/>
                <a:sym typeface="Impact"/>
              </a:rPr>
              <a:t>277 328 €</a:t>
            </a:r>
            <a:endParaRPr sz="5100">
              <a:solidFill>
                <a:srgbClr val="004D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2163000" y="1392200"/>
            <a:ext cx="4346700" cy="1399800"/>
          </a:xfrm>
          <a:prstGeom prst="rect">
            <a:avLst/>
          </a:prstGeom>
          <a:noFill/>
          <a:ln cap="flat" cmpd="sng" w="9525">
            <a:solidFill>
              <a:srgbClr val="004D40"/>
            </a:solidFill>
            <a:prstDash val="solid"/>
            <a:round/>
            <a:headEnd len="sm" w="sm" type="none"/>
            <a:tailEnd len="sm" w="sm" type="none"/>
          </a:ln>
          <a:effectLst>
            <a:outerShdw blurRad="157163" rotWithShape="0" algn="bl" dir="5400000" dist="762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0" y="0"/>
            <a:ext cx="9144000" cy="9933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877500" y="283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45"/>
              <a:buFont typeface="Arial"/>
              <a:buNone/>
            </a:pPr>
            <a:r>
              <a:rPr b="0" i="0" lang="fr" sz="20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 - </a:t>
            </a:r>
            <a:r>
              <a:rPr lang="fr" sz="2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20/80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75" y="1145700"/>
            <a:ext cx="4302825" cy="393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600" y="1145700"/>
            <a:ext cx="3644719" cy="37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0" y="0"/>
            <a:ext cx="9144000" cy="9933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877500" y="283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45"/>
              <a:buFont typeface="Arial"/>
              <a:buNone/>
            </a:pPr>
            <a:r>
              <a:rPr b="0" i="0" lang="fr" sz="20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 - </a:t>
            </a:r>
            <a:r>
              <a:rPr lang="fr" sz="2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Taux de marge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950" y="1242186"/>
            <a:ext cx="4556150" cy="359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/>
        </p:nvSpPr>
        <p:spPr>
          <a:xfrm>
            <a:off x="5656663" y="2664613"/>
            <a:ext cx="2543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 taux de marge le plus bas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pour un article est de 12.65%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médiane française du commerce : 20%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6774585" y="2257713"/>
            <a:ext cx="307276" cy="3072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/>
          <p:nvPr/>
        </p:nvSpPr>
        <p:spPr>
          <a:xfrm>
            <a:off x="5663825" y="2123000"/>
            <a:ext cx="2543100" cy="1502700"/>
          </a:xfrm>
          <a:prstGeom prst="rect">
            <a:avLst/>
          </a:prstGeom>
          <a:noFill/>
          <a:ln cap="flat" cmpd="sng" w="9525">
            <a:solidFill>
              <a:srgbClr val="004D4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38100">
              <a:srgbClr val="000000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/>
          <p:nvPr/>
        </p:nvSpPr>
        <p:spPr>
          <a:xfrm>
            <a:off x="0" y="0"/>
            <a:ext cx="9144000" cy="9933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 txBox="1"/>
          <p:nvPr/>
        </p:nvSpPr>
        <p:spPr>
          <a:xfrm>
            <a:off x="877500" y="283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45"/>
              <a:buFont typeface="Arial"/>
              <a:buNone/>
            </a:pPr>
            <a:r>
              <a:rPr b="0" i="0" lang="fr" sz="20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 - </a:t>
            </a:r>
            <a:r>
              <a:rPr lang="fr" sz="2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Corrélations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 rotWithShape="1">
          <a:blip r:embed="rId3">
            <a:alphaModFix/>
          </a:blip>
          <a:srcRect b="0" l="0" r="41100" t="25389"/>
          <a:stretch/>
        </p:blipFill>
        <p:spPr>
          <a:xfrm>
            <a:off x="3188325" y="1198175"/>
            <a:ext cx="2767349" cy="27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7"/>
          <p:cNvSpPr txBox="1"/>
          <p:nvPr/>
        </p:nvSpPr>
        <p:spPr>
          <a:xfrm>
            <a:off x="1657288" y="4078625"/>
            <a:ext cx="6181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Faible corrélation entre les prix, les ventes et l’état des stocks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 on cherche un facteur influençant les ventes, nous devrions étudier les relations 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 variables précédentes et du type de produit par exemple.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4">
            <a:alphaModFix amt="38000"/>
          </a:blip>
          <a:stretch>
            <a:fillRect/>
          </a:stretch>
        </p:blipFill>
        <p:spPr>
          <a:xfrm rot="1140040">
            <a:off x="1348264" y="4285905"/>
            <a:ext cx="266096" cy="307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8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8"/>
          <p:cNvSpPr txBox="1"/>
          <p:nvPr>
            <p:ph idx="1" type="body"/>
          </p:nvPr>
        </p:nvSpPr>
        <p:spPr>
          <a:xfrm>
            <a:off x="413999" y="1537625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fr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Mise en place des recommandations précédentes pour une meilleure harmonisation des fichiers</a:t>
            </a:r>
            <a:endParaRPr i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fr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Mise en place d’un suivi de rotation des stocks mois par mois pour les produits “à risque”</a:t>
            </a:r>
            <a:endParaRPr i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fr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Mener une analyse approfondie des performances par type de produit pour adapter l’offre (optimisation des tarifs appliqués et des volumes en stock)</a:t>
            </a:r>
            <a:endParaRPr i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/>
          <p:nvPr/>
        </p:nvSpPr>
        <p:spPr>
          <a:xfrm>
            <a:off x="0" y="0"/>
            <a:ext cx="9144000" cy="9933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413999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●"/>
            </a:pPr>
            <a:r>
              <a:rPr lang="fr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Qu’est-ce qui s’est bien passé pour vous dans ce travail de nettoyage ?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Représentations graphiques des analyses, tests statistiques</a:t>
            </a:r>
            <a:endParaRPr i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●"/>
            </a:pPr>
            <a:r>
              <a:rPr lang="fr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Qu’est-ce que vous avez trouvé le plus difficile ?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Nettoyage des données en justifiant la mise à l’écart de certaines valeurs</a:t>
            </a:r>
            <a:endParaRPr i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Montserrat"/>
              <a:buChar char="●"/>
            </a:pPr>
            <a:r>
              <a:rPr lang="fr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Sur quelles tâches est-ce que vous pensez avoir besoin de plus d'entraînement ?</a:t>
            </a:r>
            <a:endParaRPr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>
                <a:solidFill>
                  <a:srgbClr val="666666"/>
                </a:solidFill>
                <a:latin typeface="Montserrat"/>
                <a:ea typeface="Montserrat"/>
                <a:cs typeface="Montserrat"/>
                <a:sym typeface="Montserrat"/>
              </a:rPr>
              <a:t>Les tâches de tri et nettoyage des données</a:t>
            </a:r>
            <a:endParaRPr i="1" sz="1600">
              <a:solidFill>
                <a:srgbClr val="6666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88550" y="1577350"/>
            <a:ext cx="8166900" cy="3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Scope de la mission</a:t>
            </a: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Établir une analyse des performances du site en termes de chiffre d’affaire et de stock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Méthodologie</a:t>
            </a: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Mise en relation des données issues du site web et de la base de données interne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05625" y="1577350"/>
            <a:ext cx="8166900" cy="3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Traitement de chaque fichier nécessaire afin de les mettre en relation pour en faire une analyse fiable 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Nettoyage de données en double et non renseignées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-"/>
            </a:pP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Mise à l’écart de données aberrantes (tarifs et stocks négatifs)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Exploratoires des Données 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05625" y="1577350"/>
            <a:ext cx="8166900" cy="31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Recommandations pour les futures analyses suite aux obstacles rencontrés 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Base interne</a:t>
            </a:r>
            <a:endParaRPr i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Contrôle de la saisie des prix de vente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Mise à jour de l’état des stocks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Données web</a:t>
            </a:r>
            <a:endParaRPr i="1"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Mise en place d’un contrôle des types de fichiers pour éviter la duplication des données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0"/>
            <a:ext cx="9144000" cy="9933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635" y="1469575"/>
            <a:ext cx="740289" cy="7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763" y="1469575"/>
            <a:ext cx="740289" cy="7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891" y="1469575"/>
            <a:ext cx="740289" cy="7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2024154" y="2305975"/>
            <a:ext cx="63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ERP</a:t>
            </a:r>
            <a:endParaRPr i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136850" y="2305975"/>
            <a:ext cx="8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Liaison</a:t>
            </a:r>
            <a:endParaRPr i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537891" y="2305975"/>
            <a:ext cx="87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Web</a:t>
            </a:r>
            <a:endParaRPr i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1644063" y="2675275"/>
            <a:ext cx="11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product_id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980191" y="2675275"/>
            <a:ext cx="11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product_id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980249" y="3106375"/>
            <a:ext cx="1183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id_web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426989" y="3106375"/>
            <a:ext cx="96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SKU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" name="Google Shape;99;p17"/>
          <p:cNvCxnSpPr>
            <a:stCxn id="95" idx="3"/>
            <a:endCxn id="96" idx="1"/>
          </p:cNvCxnSpPr>
          <p:nvPr/>
        </p:nvCxnSpPr>
        <p:spPr>
          <a:xfrm>
            <a:off x="2827563" y="2890825"/>
            <a:ext cx="115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0" name="Google Shape;100;p17"/>
          <p:cNvCxnSpPr>
            <a:stCxn id="97" idx="3"/>
            <a:endCxn id="98" idx="1"/>
          </p:cNvCxnSpPr>
          <p:nvPr/>
        </p:nvCxnSpPr>
        <p:spPr>
          <a:xfrm>
            <a:off x="5163749" y="3321925"/>
            <a:ext cx="126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1" name="Google Shape;101;p17"/>
          <p:cNvCxnSpPr>
            <a:stCxn id="95" idx="1"/>
          </p:cNvCxnSpPr>
          <p:nvPr/>
        </p:nvCxnSpPr>
        <p:spPr>
          <a:xfrm rot="10800000">
            <a:off x="1268763" y="2602225"/>
            <a:ext cx="375300" cy="2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>
            <a:off x="457871" y="2313625"/>
            <a:ext cx="81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 1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57871" y="2713825"/>
            <a:ext cx="81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 2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57871" y="3067825"/>
            <a:ext cx="81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 3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7875221" y="2767825"/>
            <a:ext cx="81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 4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7875221" y="3168025"/>
            <a:ext cx="81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 5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7875221" y="3522025"/>
            <a:ext cx="810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variable 6</a:t>
            </a:r>
            <a:endParaRPr i="1"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17"/>
          <p:cNvCxnSpPr>
            <a:stCxn id="95" idx="1"/>
            <a:endCxn id="103" idx="3"/>
          </p:cNvCxnSpPr>
          <p:nvPr/>
        </p:nvCxnSpPr>
        <p:spPr>
          <a:xfrm rot="10800000">
            <a:off x="1268763" y="2890825"/>
            <a:ext cx="37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7"/>
          <p:cNvCxnSpPr>
            <a:stCxn id="95" idx="1"/>
            <a:endCxn id="104" idx="3"/>
          </p:cNvCxnSpPr>
          <p:nvPr/>
        </p:nvCxnSpPr>
        <p:spPr>
          <a:xfrm flipH="1">
            <a:off x="1268763" y="2890825"/>
            <a:ext cx="375300" cy="3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7"/>
          <p:cNvCxnSpPr>
            <a:stCxn id="98" idx="3"/>
            <a:endCxn id="105" idx="1"/>
          </p:cNvCxnSpPr>
          <p:nvPr/>
        </p:nvCxnSpPr>
        <p:spPr>
          <a:xfrm flipH="1" rot="10800000">
            <a:off x="7389089" y="2944825"/>
            <a:ext cx="486000" cy="3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7"/>
          <p:cNvCxnSpPr>
            <a:stCxn id="98" idx="3"/>
            <a:endCxn id="106" idx="1"/>
          </p:cNvCxnSpPr>
          <p:nvPr/>
        </p:nvCxnSpPr>
        <p:spPr>
          <a:xfrm>
            <a:off x="7389089" y="3321925"/>
            <a:ext cx="486000" cy="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7"/>
          <p:cNvCxnSpPr>
            <a:stCxn id="98" idx="3"/>
            <a:endCxn id="107" idx="1"/>
          </p:cNvCxnSpPr>
          <p:nvPr/>
        </p:nvCxnSpPr>
        <p:spPr>
          <a:xfrm>
            <a:off x="7389089" y="3321925"/>
            <a:ext cx="486000" cy="3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17"/>
          <p:cNvSpPr txBox="1"/>
          <p:nvPr/>
        </p:nvSpPr>
        <p:spPr>
          <a:xfrm>
            <a:off x="725600" y="4276225"/>
            <a:ext cx="718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Après nettoyage, seules les variables pertinentes ont été conservées avant la fusion pour mener ensuite l’analyse globale</a:t>
            </a:r>
            <a:endParaRPr i="1"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9933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18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90000" y="1127150"/>
            <a:ext cx="7764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La distribution des prix ne suivant pas la loi normale, la méthode de l’écart interquartile a été envisagée pour l’étude du prix des articles et mettre de côté les valeurs </a:t>
            </a:r>
            <a:r>
              <a:rPr lang="f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aberrantes (31 produits)</a:t>
            </a:r>
            <a:r>
              <a:rPr lang="f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000" y="2227413"/>
            <a:ext cx="3045426" cy="22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0875" y="2082988"/>
            <a:ext cx="2620400" cy="25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0" y="0"/>
            <a:ext cx="9144000" cy="9933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690000" y="1863750"/>
            <a:ext cx="7764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Cependant, les articles concernés ont été conservés car leurs valeurs sont justifiées (articles haut de gamme)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 ces articles sont représentatifs, une approche segmentée serait </a:t>
            </a:r>
            <a:r>
              <a:rPr lang="f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intéressante</a:t>
            </a:r>
            <a:r>
              <a:rPr lang="f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pour les futures analyses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0" y="0"/>
            <a:ext cx="9144000" cy="9981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b="0" i="0" sz="25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9925" y="1532887"/>
            <a:ext cx="844100" cy="99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 txBox="1"/>
          <p:nvPr/>
        </p:nvSpPr>
        <p:spPr>
          <a:xfrm>
            <a:off x="3719075" y="1447050"/>
            <a:ext cx="2085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100">
                <a:solidFill>
                  <a:srgbClr val="004D40"/>
                </a:solidFill>
                <a:latin typeface="Impact"/>
                <a:ea typeface="Impact"/>
                <a:cs typeface="Impact"/>
                <a:sym typeface="Impact"/>
              </a:rPr>
              <a:t>714</a:t>
            </a:r>
            <a:endParaRPr sz="5100">
              <a:solidFill>
                <a:srgbClr val="004D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produits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3529500" y="3100725"/>
            <a:ext cx="2085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100">
                <a:solidFill>
                  <a:srgbClr val="004D40"/>
                </a:solidFill>
                <a:latin typeface="Impact"/>
                <a:ea typeface="Impact"/>
                <a:cs typeface="Impact"/>
                <a:sym typeface="Impact"/>
              </a:rPr>
              <a:t>32,33€</a:t>
            </a:r>
            <a:endParaRPr sz="5100">
              <a:solidFill>
                <a:srgbClr val="004D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prix moyen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714375" y="3100725"/>
            <a:ext cx="2085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100">
                <a:solidFill>
                  <a:srgbClr val="004D40"/>
                </a:solidFill>
                <a:latin typeface="Impact"/>
                <a:ea typeface="Impact"/>
                <a:cs typeface="Impact"/>
                <a:sym typeface="Impact"/>
              </a:rPr>
              <a:t>5,20</a:t>
            </a:r>
            <a:r>
              <a:rPr lang="fr" sz="5100">
                <a:solidFill>
                  <a:srgbClr val="004D40"/>
                </a:solidFill>
                <a:latin typeface="Impact"/>
                <a:ea typeface="Impact"/>
                <a:cs typeface="Impact"/>
                <a:sym typeface="Impact"/>
              </a:rPr>
              <a:t>€</a:t>
            </a:r>
            <a:endParaRPr sz="5100">
              <a:solidFill>
                <a:srgbClr val="004D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prix minimum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6344625" y="3100725"/>
            <a:ext cx="2085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100">
                <a:solidFill>
                  <a:srgbClr val="004D40"/>
                </a:solidFill>
                <a:latin typeface="Impact"/>
                <a:ea typeface="Impact"/>
                <a:cs typeface="Impact"/>
                <a:sym typeface="Impact"/>
              </a:rPr>
              <a:t>225</a:t>
            </a:r>
            <a:r>
              <a:rPr lang="fr" sz="5100">
                <a:solidFill>
                  <a:srgbClr val="004D40"/>
                </a:solidFill>
                <a:latin typeface="Impact"/>
                <a:ea typeface="Impact"/>
                <a:cs typeface="Impact"/>
                <a:sym typeface="Impact"/>
              </a:rPr>
              <a:t>€</a:t>
            </a:r>
            <a:endParaRPr sz="5100">
              <a:solidFill>
                <a:srgbClr val="004D40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prix maximum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0" y="0"/>
            <a:ext cx="9144000" cy="993300"/>
          </a:xfrm>
          <a:prstGeom prst="rect">
            <a:avLst/>
          </a:prstGeom>
          <a:solidFill>
            <a:srgbClr val="004D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81818"/>
              <a:buFont typeface="Arial"/>
              <a:buNone/>
            </a:pPr>
            <a:r>
              <a:rPr b="0" i="0" lang="fr" sz="25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 - CA par article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4675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526" y="1325213"/>
            <a:ext cx="7691400" cy="30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>
            <a:off x="860238" y="4117200"/>
            <a:ext cx="774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Le meilleur produit en terme de CA représente presque 3 fois le deuxième produit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3" name="Google Shape;153;p21"/>
          <p:cNvPicPr preferRelativeResize="0"/>
          <p:nvPr/>
        </p:nvPicPr>
        <p:blipFill>
          <a:blip r:embed="rId4">
            <a:alphaModFix amt="38000"/>
          </a:blip>
          <a:stretch>
            <a:fillRect/>
          </a:stretch>
        </p:blipFill>
        <p:spPr>
          <a:xfrm rot="1140040">
            <a:off x="579302" y="4179205"/>
            <a:ext cx="266096" cy="307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