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1" r:id="rId1"/>
  </p:sldMasterIdLst>
  <p:notesMasterIdLst>
    <p:notesMasterId r:id="rId25"/>
  </p:notes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8B066-E305-4D50-9887-0B818C816F6F}">
          <p14:sldIdLst>
            <p14:sldId id="256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4"/>
            <p14:sldId id="271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D8625-CE2E-4BF7-BC86-B1CD621E5291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15A70-3A08-416C-A956-D46860A41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6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5A70-3A08-416C-A956-D46860A41BB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9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2917D6-2E7D-411D-9A46-913B3F905AA9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6687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7D6-2E7D-411D-9A46-913B3F905AA9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93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7D6-2E7D-411D-9A46-913B3F905AA9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70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7D6-2E7D-411D-9A46-913B3F905AA9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3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2917D6-2E7D-411D-9A46-913B3F905AA9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1829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7D6-2E7D-411D-9A46-913B3F905AA9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281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7D6-2E7D-411D-9A46-913B3F905AA9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715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7D6-2E7D-411D-9A46-913B3F905AA9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34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7D6-2E7D-411D-9A46-913B3F905AA9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16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92917D6-2E7D-411D-9A46-913B3F905AA9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1736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92917D6-2E7D-411D-9A46-913B3F905AA9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6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2917D6-2E7D-411D-9A46-913B3F905AA9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5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???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irginia.edu/~dww4s/articles/build_systems.html" TargetMode="External"/><Relationship Id="rId2" Type="http://schemas.openxmlformats.org/officeDocument/2006/relationships/hyperlink" Target="https://softwareengineering.stackexchange.com/questions/297847/why-do-build-tools-use-a-scripting-language-different-than-underlying-programm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3209517/why-should-one-use-a-build-system-over-that-which-is-included-as-part-of-an-id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-tutorial/" TargetMode="External"/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lab.kitware.com/cmake/community/wikis/doc/cmake/Useful-Variables" TargetMode="External"/><Relationship Id="rId4" Type="http://schemas.openxmlformats.org/officeDocument/2006/relationships/hyperlink" Target="https://linux.die.net/man/1/cmakecommand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CMake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 V S Phaneendra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7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– The quintessential build TOOLs generator (contd.. 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Command-line Generators</a:t>
            </a:r>
          </a:p>
          <a:p>
            <a:pPr lvl="1"/>
            <a:r>
              <a:rPr lang="en-US" dirty="0" smtClean="0"/>
              <a:t>Borland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r>
              <a:rPr lang="en-US" dirty="0" smtClean="0"/>
              <a:t>MSYS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r>
              <a:rPr lang="en-US" dirty="0" err="1" smtClean="0"/>
              <a:t>MinGW</a:t>
            </a:r>
            <a:r>
              <a:rPr lang="en-US" dirty="0" smtClean="0"/>
              <a:t>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r>
              <a:rPr lang="en-US" dirty="0" err="1" smtClean="0"/>
              <a:t>NMake</a:t>
            </a:r>
            <a:r>
              <a:rPr lang="en-US" dirty="0" smtClean="0"/>
              <a:t>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r>
              <a:rPr lang="en-US" dirty="0" err="1" smtClean="0"/>
              <a:t>NMake</a:t>
            </a:r>
            <a:r>
              <a:rPr lang="en-US" dirty="0" smtClean="0"/>
              <a:t> </a:t>
            </a:r>
            <a:r>
              <a:rPr lang="en-US" dirty="0" err="1" smtClean="0"/>
              <a:t>Makefiles</a:t>
            </a:r>
            <a:r>
              <a:rPr lang="en-US" dirty="0" smtClean="0"/>
              <a:t> JOM</a:t>
            </a:r>
          </a:p>
          <a:p>
            <a:pPr lvl="1"/>
            <a:r>
              <a:rPr lang="en-US" dirty="0" smtClean="0"/>
              <a:t>Ninja</a:t>
            </a:r>
          </a:p>
          <a:p>
            <a:pPr lvl="1"/>
            <a:r>
              <a:rPr lang="en-US" dirty="0" smtClean="0"/>
              <a:t>Unix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r>
              <a:rPr lang="en-US" dirty="0" err="1" smtClean="0"/>
              <a:t>Watcom</a:t>
            </a:r>
            <a:r>
              <a:rPr lang="en-US" dirty="0" smtClean="0"/>
              <a:t> </a:t>
            </a:r>
            <a:r>
              <a:rPr lang="en-US" dirty="0" err="1" smtClean="0"/>
              <a:t>Wmake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1361768"/>
          </a:xfrm>
        </p:spPr>
        <p:txBody>
          <a:bodyPr>
            <a:normAutofit/>
          </a:bodyPr>
          <a:lstStyle/>
          <a:p>
            <a:r>
              <a:rPr lang="en-US" b="1" dirty="0" smtClean="0"/>
              <a:t>IDE build tool generators</a:t>
            </a:r>
          </a:p>
          <a:p>
            <a:pPr lvl="1"/>
            <a:r>
              <a:rPr lang="en-US" dirty="0" smtClean="0"/>
              <a:t>Visual Studio xx 20xx</a:t>
            </a:r>
          </a:p>
          <a:p>
            <a:pPr lvl="1"/>
            <a:r>
              <a:rPr lang="en-US" dirty="0" err="1" smtClean="0"/>
              <a:t>Xcode</a:t>
            </a:r>
            <a:endParaRPr lang="en-IN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642882" y="3549445"/>
            <a:ext cx="4800600" cy="2605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Extra build tool generators</a:t>
            </a:r>
          </a:p>
          <a:p>
            <a:pPr lvl="1"/>
            <a:r>
              <a:rPr lang="en-US" dirty="0" err="1" smtClean="0"/>
              <a:t>CodeBlocks</a:t>
            </a:r>
            <a:endParaRPr lang="en-US" dirty="0" smtClean="0"/>
          </a:p>
          <a:p>
            <a:pPr lvl="1"/>
            <a:r>
              <a:rPr lang="en-US" dirty="0" err="1" smtClean="0"/>
              <a:t>CodeLite</a:t>
            </a:r>
            <a:endParaRPr lang="en-US" dirty="0" smtClean="0"/>
          </a:p>
          <a:p>
            <a:pPr lvl="1"/>
            <a:r>
              <a:rPr lang="en-US" dirty="0" smtClean="0"/>
              <a:t>Eclipse CDT4</a:t>
            </a:r>
          </a:p>
          <a:p>
            <a:pPr lvl="1"/>
            <a:r>
              <a:rPr lang="en-US" dirty="0" smtClean="0"/>
              <a:t>KDevelop3</a:t>
            </a:r>
          </a:p>
          <a:p>
            <a:pPr lvl="1"/>
            <a:r>
              <a:rPr lang="en-US" dirty="0" smtClean="0"/>
              <a:t>Kate</a:t>
            </a:r>
          </a:p>
          <a:p>
            <a:pPr lvl="1"/>
            <a:r>
              <a:rPr lang="en-US" dirty="0" smtClean="0"/>
              <a:t>Sublime Text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7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cmake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51679" y="2286002"/>
            <a:ext cx="5866876" cy="634180"/>
          </a:xfrm>
        </p:spPr>
        <p:txBody>
          <a:bodyPr>
            <a:normAutofit/>
          </a:bodyPr>
          <a:lstStyle/>
          <a:p>
            <a:r>
              <a:rPr lang="en-US" dirty="0" smtClean="0"/>
              <a:t>Session targeted towards C++ source code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301" y="2920423"/>
            <a:ext cx="6185484" cy="1557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2920182"/>
            <a:ext cx="2865280" cy="1557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678" y="4644564"/>
            <a:ext cx="5211649" cy="202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5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62720"/>
            <a:ext cx="10178322" cy="1492132"/>
          </a:xfrm>
        </p:spPr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cmake</a:t>
            </a:r>
            <a:r>
              <a:rPr lang="en-US" dirty="0" smtClean="0"/>
              <a:t> (Contd.. 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2286001"/>
            <a:ext cx="10433877" cy="8111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Create a ‘build’ directory within the project and change current directory to that</a:t>
            </a:r>
          </a:p>
          <a:p>
            <a:pPr marL="0" indent="0">
              <a:buNone/>
            </a:pPr>
            <a:r>
              <a:rPr lang="en-US" dirty="0" smtClean="0"/>
              <a:t>The below snapshot shows how to create the solution and generate the relevant build files using </a:t>
            </a:r>
            <a:r>
              <a:rPr lang="en-US" dirty="0" err="1" smtClean="0"/>
              <a:t>CMake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097157"/>
            <a:ext cx="10433877" cy="35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cmake</a:t>
            </a:r>
            <a:r>
              <a:rPr lang="en-US" dirty="0" smtClean="0"/>
              <a:t> (Contd.. 2)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Directory Contents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Cmakefiles</a:t>
            </a:r>
            <a:r>
              <a:rPr lang="en-US" dirty="0" smtClean="0"/>
              <a:t> contents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2859941"/>
            <a:ext cx="4264219" cy="30681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63" y="2909102"/>
            <a:ext cx="4034137" cy="302315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887801"/>
              </p:ext>
            </p:extLst>
          </p:nvPr>
        </p:nvGraphicFramePr>
        <p:xfrm>
          <a:off x="4591235" y="6005037"/>
          <a:ext cx="3040142" cy="73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Packager Shell Object" showAsIcon="1" r:id="rId5" imgW="1975680" imgH="481320" progId="Package">
                  <p:link updateAutomatic="1"/>
                </p:oleObj>
              </mc:Choice>
              <mc:Fallback>
                <p:oleObj name="Packager Shell Object" showAsIcon="1" r:id="rId5" imgW="1975680" imgH="481320" progId="Packag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91235" y="6005037"/>
                        <a:ext cx="3040142" cy="739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4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62720"/>
            <a:ext cx="10178322" cy="1492132"/>
          </a:xfrm>
        </p:spPr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cmake</a:t>
            </a:r>
            <a:r>
              <a:rPr lang="en-US" dirty="0" smtClean="0"/>
              <a:t> (Contd.. </a:t>
            </a:r>
            <a:r>
              <a:rPr lang="en-US" dirty="0" smtClean="0"/>
              <a:t>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76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Next step is to build the executable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2762864"/>
            <a:ext cx="10507938" cy="228108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56598" y="5161946"/>
            <a:ext cx="10178322" cy="47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This would lead to generation of the object files and building of the final executable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21828"/>
              </p:ext>
            </p:extLst>
          </p:nvPr>
        </p:nvGraphicFramePr>
        <p:xfrm>
          <a:off x="1251678" y="5661917"/>
          <a:ext cx="1936932" cy="968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Packager Shell Object" showAsIcon="1" r:id="rId4" imgW="961920" imgH="481320" progId="Package">
                  <p:embed/>
                </p:oleObj>
              </mc:Choice>
              <mc:Fallback>
                <p:oleObj name="Packager Shell Object" showAsIcon="1" r:id="rId4" imgW="9619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1678" y="5661917"/>
                        <a:ext cx="1936932" cy="968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77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62720"/>
            <a:ext cx="10178322" cy="1492132"/>
          </a:xfrm>
        </p:spPr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cmake</a:t>
            </a:r>
            <a:r>
              <a:rPr lang="en-US" dirty="0" smtClean="0"/>
              <a:t> (Contd.. 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76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Traverse to the directory listing the final executable and let’s run it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922833"/>
            <a:ext cx="10454447" cy="79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language constructs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language construct can be classified into the following</a:t>
            </a:r>
          </a:p>
          <a:p>
            <a:pPr lvl="1"/>
            <a:r>
              <a:rPr lang="en-US" dirty="0" err="1" smtClean="0"/>
              <a:t>CMake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err="1" smtClean="0"/>
              <a:t>CMake</a:t>
            </a:r>
            <a:r>
              <a:rPr lang="en-US" dirty="0" smtClean="0"/>
              <a:t> Variables</a:t>
            </a:r>
          </a:p>
          <a:p>
            <a:r>
              <a:rPr lang="en-US" dirty="0" err="1" smtClean="0"/>
              <a:t>CMake</a:t>
            </a:r>
            <a:r>
              <a:rPr lang="en-US" dirty="0" smtClean="0"/>
              <a:t> (cmake.exe) Commands are necessary</a:t>
            </a:r>
          </a:p>
          <a:p>
            <a:pPr lvl="1"/>
            <a:r>
              <a:rPr lang="en-US" dirty="0" err="1" smtClean="0"/>
              <a:t>CMake</a:t>
            </a:r>
            <a:r>
              <a:rPr lang="en-US" dirty="0" smtClean="0"/>
              <a:t> is a scripting language, and</a:t>
            </a:r>
          </a:p>
          <a:p>
            <a:pPr lvl="1"/>
            <a:r>
              <a:rPr lang="en-US" dirty="0" smtClean="0"/>
              <a:t>It understands it’s commands ONLY</a:t>
            </a:r>
          </a:p>
          <a:p>
            <a:r>
              <a:rPr lang="en-US" dirty="0" err="1" smtClean="0"/>
              <a:t>CMake</a:t>
            </a:r>
            <a:r>
              <a:rPr lang="en-US" dirty="0" smtClean="0"/>
              <a:t> variables are necessary since they help in locating paths, positioning of the to-be created artefacts (build directories, binary directories, etc.), directing </a:t>
            </a:r>
          </a:p>
        </p:txBody>
      </p:sp>
    </p:spTree>
    <p:extLst>
      <p:ext uri="{BB962C8B-B14F-4D97-AF65-F5344CB8AC3E}">
        <p14:creationId xmlns:p14="http://schemas.microsoft.com/office/powerpoint/2010/main" val="42507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Important </a:t>
            </a:r>
            <a:r>
              <a:rPr lang="en-US" dirty="0" err="1" smtClean="0"/>
              <a:t>Cmake</a:t>
            </a:r>
            <a:r>
              <a:rPr lang="en-US" dirty="0" smtClean="0"/>
              <a:t>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2286002"/>
            <a:ext cx="3448141" cy="226633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Basic Commands</a:t>
            </a:r>
          </a:p>
          <a:p>
            <a:pPr lvl="1"/>
            <a:r>
              <a:rPr lang="en-US" dirty="0" err="1" smtClean="0"/>
              <a:t>cmake_minimum_required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roject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message</a:t>
            </a:r>
          </a:p>
          <a:p>
            <a:pPr lvl="1"/>
            <a:r>
              <a:rPr lang="en-US" dirty="0" err="1" smtClean="0"/>
              <a:t>add_executable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5880" y="2290918"/>
            <a:ext cx="3448141" cy="2266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Working with libraries</a:t>
            </a:r>
          </a:p>
          <a:p>
            <a:pPr lvl="1"/>
            <a:r>
              <a:rPr lang="en-US" dirty="0" err="1" smtClean="0"/>
              <a:t>include_directories</a:t>
            </a:r>
            <a:endParaRPr lang="en-US" dirty="0" smtClean="0"/>
          </a:p>
          <a:p>
            <a:pPr lvl="1"/>
            <a:r>
              <a:rPr lang="en-US" dirty="0" err="1" smtClean="0"/>
              <a:t>target_include_directories</a:t>
            </a:r>
            <a:endParaRPr lang="en-US" dirty="0" smtClean="0"/>
          </a:p>
          <a:p>
            <a:pPr lvl="1"/>
            <a:r>
              <a:rPr lang="en-US" dirty="0" err="1" smtClean="0"/>
              <a:t>find_library</a:t>
            </a:r>
            <a:endParaRPr lang="en-US" dirty="0" smtClean="0"/>
          </a:p>
          <a:p>
            <a:pPr lvl="1"/>
            <a:r>
              <a:rPr lang="en-US" dirty="0" err="1" smtClean="0"/>
              <a:t>target_link_libraries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7739" y="4552335"/>
            <a:ext cx="3448141" cy="1465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Customizations</a:t>
            </a:r>
          </a:p>
          <a:p>
            <a:pPr lvl="1"/>
            <a:r>
              <a:rPr lang="en-US" dirty="0" err="1" smtClean="0"/>
              <a:t>add_custom_command</a:t>
            </a:r>
            <a:endParaRPr lang="en-US" dirty="0" smtClean="0"/>
          </a:p>
          <a:p>
            <a:pPr lvl="1"/>
            <a:r>
              <a:rPr lang="en-US" dirty="0" err="1" smtClean="0"/>
              <a:t>add_custom_target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64020" y="4973653"/>
            <a:ext cx="3448141" cy="1465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adding projects</a:t>
            </a:r>
          </a:p>
          <a:p>
            <a:pPr lvl="1"/>
            <a:r>
              <a:rPr lang="en-US" dirty="0" err="1" smtClean="0"/>
              <a:t>add_subdirectory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64020" y="2286001"/>
            <a:ext cx="3448141" cy="136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Find / locate</a:t>
            </a:r>
          </a:p>
          <a:p>
            <a:pPr lvl="1"/>
            <a:r>
              <a:rPr lang="en-US" dirty="0" err="1" smtClean="0"/>
              <a:t>find_file</a:t>
            </a:r>
            <a:endParaRPr lang="en-US" dirty="0" smtClean="0"/>
          </a:p>
          <a:p>
            <a:pPr lvl="1"/>
            <a:r>
              <a:rPr lang="en-US" dirty="0" err="1" smtClean="0"/>
              <a:t>find_package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15879" y="4483509"/>
            <a:ext cx="3448140" cy="2266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Testing</a:t>
            </a:r>
          </a:p>
          <a:p>
            <a:pPr lvl="1"/>
            <a:r>
              <a:rPr lang="en-US" dirty="0" smtClean="0"/>
              <a:t>Include(</a:t>
            </a:r>
            <a:r>
              <a:rPr lang="en-US" dirty="0" err="1" smtClean="0"/>
              <a:t>Ctest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add_test</a:t>
            </a:r>
            <a:endParaRPr lang="en-US" dirty="0" smtClean="0"/>
          </a:p>
          <a:p>
            <a:pPr lvl="1"/>
            <a:r>
              <a:rPr lang="en-US" dirty="0" err="1" smtClean="0"/>
              <a:t>enable_testing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64020" y="3895294"/>
            <a:ext cx="3448141" cy="106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Configurations</a:t>
            </a:r>
          </a:p>
          <a:p>
            <a:pPr lvl="1"/>
            <a:r>
              <a:rPr lang="en-US" dirty="0" err="1" smtClean="0"/>
              <a:t>configure_file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40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important </a:t>
            </a:r>
            <a:r>
              <a:rPr lang="en-US" dirty="0" err="1" smtClean="0"/>
              <a:t>cmake</a:t>
            </a:r>
            <a:r>
              <a:rPr lang="en-US" dirty="0" smtClean="0"/>
              <a:t>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2286000"/>
            <a:ext cx="3760857" cy="312174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Locations</a:t>
            </a:r>
            <a:endParaRPr lang="en-US" dirty="0" smtClean="0"/>
          </a:p>
          <a:p>
            <a:pPr lvl="1"/>
            <a:r>
              <a:rPr lang="en-US" dirty="0" smtClean="0"/>
              <a:t>CMAKE_ROOT</a:t>
            </a:r>
          </a:p>
          <a:p>
            <a:pPr lvl="1"/>
            <a:r>
              <a:rPr lang="en-US" dirty="0" smtClean="0"/>
              <a:t>PROJECT_NAME</a:t>
            </a:r>
          </a:p>
          <a:p>
            <a:pPr lvl="1"/>
            <a:r>
              <a:rPr lang="en-US" dirty="0" smtClean="0"/>
              <a:t>CMAKE_CURRENT_LIST_DIR</a:t>
            </a:r>
          </a:p>
          <a:p>
            <a:pPr lvl="1"/>
            <a:r>
              <a:rPr lang="en-US" dirty="0" smtClean="0"/>
              <a:t>CMAKE_CURRENT_SOURCE_DIR</a:t>
            </a:r>
          </a:p>
          <a:p>
            <a:pPr lvl="1"/>
            <a:r>
              <a:rPr lang="en-US" dirty="0" smtClean="0"/>
              <a:t>CMAKE_CURRENT_BINARY_DIR</a:t>
            </a:r>
          </a:p>
          <a:p>
            <a:pPr lvl="1"/>
            <a:r>
              <a:rPr lang="en-US" dirty="0" smtClean="0"/>
              <a:t>CMAKE_BINARY_DIR</a:t>
            </a:r>
          </a:p>
          <a:p>
            <a:pPr lvl="1"/>
            <a:r>
              <a:rPr lang="en-US" dirty="0" smtClean="0"/>
              <a:t>PROJECT_SOURCE_DIR</a:t>
            </a:r>
          </a:p>
          <a:p>
            <a:pPr lvl="1"/>
            <a:r>
              <a:rPr lang="en-US" dirty="0" smtClean="0"/>
              <a:t>PROJECT_BINARY_DIR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12534" y="2290919"/>
            <a:ext cx="3492374" cy="173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Environmental Variables</a:t>
            </a:r>
            <a:endParaRPr lang="en-US" dirty="0" smtClean="0"/>
          </a:p>
          <a:p>
            <a:pPr lvl="1"/>
            <a:r>
              <a:rPr lang="en-US" dirty="0" smtClean="0"/>
              <a:t>CMAKE_INCLUDE_PATH</a:t>
            </a:r>
          </a:p>
          <a:p>
            <a:pPr lvl="1"/>
            <a:r>
              <a:rPr lang="en-US" dirty="0" smtClean="0"/>
              <a:t>CMAKE_LIBRARY_PTH</a:t>
            </a:r>
          </a:p>
          <a:p>
            <a:pPr lvl="1"/>
            <a:r>
              <a:rPr lang="en-US" dirty="0" smtClean="0"/>
              <a:t>CMAKE_PREFIX_PATH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48905" y="2286002"/>
            <a:ext cx="3438295" cy="1715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Compiler/System Info</a:t>
            </a:r>
            <a:endParaRPr lang="en-US" dirty="0" smtClean="0"/>
          </a:p>
          <a:p>
            <a:pPr lvl="1"/>
            <a:r>
              <a:rPr lang="en-US" dirty="0" smtClean="0"/>
              <a:t>CMAKE_MAJOR_VERSION</a:t>
            </a:r>
          </a:p>
          <a:p>
            <a:pPr lvl="1"/>
            <a:r>
              <a:rPr lang="en-US" dirty="0" smtClean="0"/>
              <a:t>CMAKE_MINOR_VERSION</a:t>
            </a:r>
          </a:p>
          <a:p>
            <a:pPr lvl="1"/>
            <a:r>
              <a:rPr lang="en-US" dirty="0" smtClean="0"/>
              <a:t>CMAKE_PATCH_VERSION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12534" y="4218041"/>
            <a:ext cx="3492374" cy="1730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Compilers &amp; Tools</a:t>
            </a:r>
          </a:p>
          <a:p>
            <a:pPr lvl="1"/>
            <a:r>
              <a:rPr lang="en-US" dirty="0" smtClean="0"/>
              <a:t>CMAKE_BUILD_TYPE</a:t>
            </a:r>
          </a:p>
          <a:p>
            <a:pPr lvl="1"/>
            <a:r>
              <a:rPr lang="en-US" dirty="0" smtClean="0"/>
              <a:t>BUILD_SHARED_LIBS</a:t>
            </a:r>
          </a:p>
          <a:p>
            <a:pPr lvl="1"/>
            <a:r>
              <a:rPr lang="en-US" dirty="0" smtClean="0"/>
              <a:t>CMAKE_C_FLAGS</a:t>
            </a:r>
          </a:p>
          <a:p>
            <a:pPr lvl="1"/>
            <a:r>
              <a:rPr lang="en-US" dirty="0" smtClean="0"/>
              <a:t>CMAKE_CXX_FLAGS</a:t>
            </a:r>
          </a:p>
        </p:txBody>
      </p:sp>
    </p:spTree>
    <p:extLst>
      <p:ext uri="{BB962C8B-B14F-4D97-AF65-F5344CB8AC3E}">
        <p14:creationId xmlns:p14="http://schemas.microsoft.com/office/powerpoint/2010/main" val="33913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Illustrations by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6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Overview </a:t>
            </a:r>
            <a:r>
              <a:rPr lang="en-US" dirty="0"/>
              <a:t>on Build Process</a:t>
            </a:r>
          </a:p>
          <a:p>
            <a:r>
              <a:rPr lang="en-US" dirty="0"/>
              <a:t>Build Files / Scripts</a:t>
            </a:r>
          </a:p>
          <a:p>
            <a:r>
              <a:rPr lang="en-US" dirty="0" smtClean="0"/>
              <a:t>Build Systems</a:t>
            </a:r>
            <a:endParaRPr lang="en-US" dirty="0"/>
          </a:p>
          <a:p>
            <a:r>
              <a:rPr lang="en-US" dirty="0" err="1"/>
              <a:t>CMake</a:t>
            </a:r>
            <a:r>
              <a:rPr lang="en-US" dirty="0"/>
              <a:t> - The Quintessential Build </a:t>
            </a:r>
            <a:r>
              <a:rPr lang="en-US" dirty="0" smtClean="0"/>
              <a:t>Tools </a:t>
            </a:r>
            <a:r>
              <a:rPr lang="en-US" dirty="0"/>
              <a:t>Generator</a:t>
            </a:r>
          </a:p>
          <a:p>
            <a:r>
              <a:rPr lang="en-US" dirty="0"/>
              <a:t>Getting Started with </a:t>
            </a:r>
            <a:r>
              <a:rPr lang="en-US" dirty="0" err="1" smtClean="0"/>
              <a:t>CMake</a:t>
            </a:r>
            <a:endParaRPr lang="en-US" dirty="0" smtClean="0"/>
          </a:p>
          <a:p>
            <a:r>
              <a:rPr lang="en-US" dirty="0" err="1" smtClean="0"/>
              <a:t>CMake</a:t>
            </a:r>
            <a:r>
              <a:rPr lang="en-US" dirty="0" smtClean="0"/>
              <a:t> Language Constructs Overview</a:t>
            </a:r>
            <a:endParaRPr lang="en-US" dirty="0"/>
          </a:p>
          <a:p>
            <a:r>
              <a:rPr lang="en-US" dirty="0"/>
              <a:t>Few Important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Few Important </a:t>
            </a:r>
            <a:r>
              <a:rPr lang="en-US" dirty="0" err="1" smtClean="0"/>
              <a:t>CMake</a:t>
            </a:r>
            <a:r>
              <a:rPr lang="en-US" dirty="0" smtClean="0"/>
              <a:t> Variables</a:t>
            </a:r>
            <a:endParaRPr lang="en-US" dirty="0"/>
          </a:p>
          <a:p>
            <a:r>
              <a:rPr lang="en-US" dirty="0"/>
              <a:t>Illustrations By Examples</a:t>
            </a:r>
          </a:p>
          <a:p>
            <a:r>
              <a:rPr lang="en-US" dirty="0"/>
              <a:t>And More In </a:t>
            </a:r>
            <a:r>
              <a:rPr lang="en-US" dirty="0" smtClean="0"/>
              <a:t>Future</a:t>
            </a:r>
          </a:p>
          <a:p>
            <a:r>
              <a:rPr lang="en-US" dirty="0" smtClean="0"/>
              <a:t>Interesting Reads or Links</a:t>
            </a:r>
            <a:endParaRPr lang="en-US" dirty="0"/>
          </a:p>
          <a:p>
            <a:r>
              <a:rPr lang="en-US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2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 IN FUTURE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6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READs and 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softwareengineering.stackexchange.com/questions/297847/why-do-build-tools-use-a-scripting-language-different-than-underlying-programmin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https://www.cs.virginia.edu/~</a:t>
            </a:r>
            <a:r>
              <a:rPr lang="en-IN" dirty="0" smtClean="0">
                <a:hlinkClick r:id="rId3"/>
              </a:rPr>
              <a:t>dww4s/articles/build_systems.html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https://stackoverflow.com/questions/3209517/why-should-one-use-a-build-system-over-that-which-is-included-as-part-of-an-ide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2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https://cmake.org/documentation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https://cmake.org/cmake-tutorial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linux.die.net/man/1/cmakecommands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gitlab.kitware.com/cmake/community/wikis/doc/cmake/Useful-Variables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0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3575" y="3018504"/>
            <a:ext cx="4906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6807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on Build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2691771"/>
          </a:xfrm>
        </p:spPr>
        <p:txBody>
          <a:bodyPr>
            <a:normAutofit/>
          </a:bodyPr>
          <a:lstStyle/>
          <a:p>
            <a:r>
              <a:rPr lang="en-US" dirty="0" smtClean="0"/>
              <a:t>Why does a programmer require a build system ?</a:t>
            </a:r>
          </a:p>
          <a:p>
            <a:pPr lvl="1"/>
            <a:r>
              <a:rPr lang="en-US" dirty="0" smtClean="0"/>
              <a:t>To execute one’s code on a hardware</a:t>
            </a:r>
          </a:p>
          <a:p>
            <a:pPr lvl="1"/>
            <a:r>
              <a:rPr lang="en-US" dirty="0" smtClean="0"/>
              <a:t>And, hardware understands ONLY </a:t>
            </a:r>
            <a:r>
              <a:rPr lang="en-US" b="1" dirty="0" smtClean="0"/>
              <a:t>machine code</a:t>
            </a:r>
            <a:endParaRPr lang="en-US" dirty="0" smtClean="0"/>
          </a:p>
          <a:p>
            <a:pPr lvl="1"/>
            <a:r>
              <a:rPr lang="en-US" dirty="0" smtClean="0"/>
              <a:t>And, programmers generally would be coding at a much higher abstraction level (C, C++, Python, etc.)</a:t>
            </a:r>
          </a:p>
          <a:p>
            <a:pPr lvl="1"/>
            <a:r>
              <a:rPr lang="en-US" dirty="0" smtClean="0"/>
              <a:t>Now, how does the programmer </a:t>
            </a:r>
            <a:r>
              <a:rPr lang="en-US" b="1" dirty="0" smtClean="0"/>
              <a:t>transform</a:t>
            </a:r>
            <a:r>
              <a:rPr lang="en-US" dirty="0" smtClean="0"/>
              <a:t> the source at higher abstraction level to the machine code (host code) 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39480" y="4977772"/>
            <a:ext cx="10598560" cy="990409"/>
            <a:chOff x="1239480" y="4977772"/>
            <a:chExt cx="10598560" cy="9904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5406" y="4977772"/>
              <a:ext cx="3362634" cy="99040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9480" y="4977772"/>
              <a:ext cx="6124881" cy="990409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7600335" y="5391520"/>
              <a:ext cx="599768" cy="262028"/>
            </a:xfrm>
            <a:prstGeom prst="rightArrow">
              <a:avLst>
                <a:gd name="adj1" fmla="val 19981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0037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on Build Process</a:t>
            </a:r>
            <a:br>
              <a:rPr lang="en-US" dirty="0" smtClean="0"/>
            </a:br>
            <a:r>
              <a:rPr lang="en-US" dirty="0" smtClean="0"/>
              <a:t>(contd.. 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process is tightly coupled with the </a:t>
            </a:r>
            <a:r>
              <a:rPr lang="en-US" i="1" dirty="0" smtClean="0"/>
              <a:t>language design</a:t>
            </a:r>
            <a:r>
              <a:rPr lang="en-US" b="1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decisions of the language committee</a:t>
            </a:r>
            <a:endParaRPr lang="en-US" dirty="0" smtClean="0"/>
          </a:p>
          <a:p>
            <a:r>
              <a:rPr lang="en-US" dirty="0" smtClean="0"/>
              <a:t>No one rule for all languages</a:t>
            </a:r>
          </a:p>
          <a:p>
            <a:r>
              <a:rPr lang="en-US" dirty="0" smtClean="0"/>
              <a:t>Each language has it’s own build process in place for transforming the high level language to the machine code</a:t>
            </a:r>
          </a:p>
          <a:p>
            <a:r>
              <a:rPr lang="en-US" dirty="0" smtClean="0"/>
              <a:t>Build process consists of varying number of build steps for each language</a:t>
            </a:r>
          </a:p>
          <a:p>
            <a:r>
              <a:rPr lang="en-US" dirty="0" smtClean="0"/>
              <a:t>Hence, the need for understanding the build process arises !</a:t>
            </a:r>
          </a:p>
        </p:txBody>
      </p:sp>
    </p:spTree>
    <p:extLst>
      <p:ext uri="{BB962C8B-B14F-4D97-AF65-F5344CB8AC3E}">
        <p14:creationId xmlns:p14="http://schemas.microsoft.com/office/powerpoint/2010/main" val="194747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on Build Process</a:t>
            </a:r>
            <a:br>
              <a:rPr lang="en-US" dirty="0" smtClean="0"/>
            </a:br>
            <a:r>
              <a:rPr lang="en-US" dirty="0" smtClean="0"/>
              <a:t>(contd.. 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of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abstraction levels closer to machine code</a:t>
            </a:r>
          </a:p>
          <a:p>
            <a:pPr lvl="2"/>
            <a:r>
              <a:rPr lang="en-US" dirty="0"/>
              <a:t>Low level languages (C, C++)</a:t>
            </a:r>
          </a:p>
          <a:p>
            <a:pPr lvl="2"/>
            <a:r>
              <a:rPr lang="en-US" dirty="0"/>
              <a:t>Interpreter languages (JavaScript, Python, etc.)</a:t>
            </a:r>
          </a:p>
          <a:p>
            <a:pPr lvl="2"/>
            <a:r>
              <a:rPr lang="en-US" dirty="0"/>
              <a:t>Virtual machine based languages (Java - JVM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Why do you think above classification is important and relevant in the current discussion ?</a:t>
            </a:r>
          </a:p>
          <a:p>
            <a:r>
              <a:rPr lang="en-US" dirty="0" smtClean="0"/>
              <a:t>Heard about </a:t>
            </a:r>
            <a:r>
              <a:rPr lang="en-US" i="1" dirty="0" smtClean="0"/>
              <a:t>pre-processor</a:t>
            </a:r>
            <a:r>
              <a:rPr lang="en-US" dirty="0" smtClean="0"/>
              <a:t>, </a:t>
            </a:r>
            <a:r>
              <a:rPr lang="en-US" i="1" dirty="0" smtClean="0"/>
              <a:t>compiler</a:t>
            </a:r>
            <a:r>
              <a:rPr lang="en-US" dirty="0" smtClean="0"/>
              <a:t>, </a:t>
            </a:r>
            <a:r>
              <a:rPr lang="en-US" i="1" dirty="0" smtClean="0"/>
              <a:t>assembler</a:t>
            </a:r>
            <a:r>
              <a:rPr lang="en-US" dirty="0" smtClean="0"/>
              <a:t> and </a:t>
            </a:r>
            <a:r>
              <a:rPr lang="en-US" i="1" dirty="0" smtClean="0"/>
              <a:t>linker 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1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Files / Scripts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Build files usually are written to build a given source code for limited number of</a:t>
            </a:r>
          </a:p>
          <a:p>
            <a:pPr lvl="1"/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Platforms</a:t>
            </a:r>
          </a:p>
          <a:p>
            <a:r>
              <a:rPr lang="en-US" dirty="0" smtClean="0"/>
              <a:t>Few well known scripts :  </a:t>
            </a:r>
            <a:r>
              <a:rPr lang="en-US" dirty="0" err="1" smtClean="0"/>
              <a:t>Makefile</a:t>
            </a:r>
            <a:r>
              <a:rPr lang="en-US" dirty="0" smtClean="0"/>
              <a:t>, </a:t>
            </a:r>
            <a:r>
              <a:rPr lang="en-US" dirty="0" err="1" smtClean="0"/>
              <a:t>npm</a:t>
            </a:r>
            <a:r>
              <a:rPr lang="en-US" dirty="0" smtClean="0"/>
              <a:t> scripts, </a:t>
            </a:r>
            <a:r>
              <a:rPr lang="en-US" dirty="0" err="1" smtClean="0"/>
              <a:t>runjs</a:t>
            </a:r>
            <a:endParaRPr lang="en-US" dirty="0" smtClean="0"/>
          </a:p>
          <a:p>
            <a:r>
              <a:rPr lang="en-US" dirty="0" smtClean="0"/>
              <a:t>Executing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Build commands ‘</a:t>
            </a:r>
            <a:r>
              <a:rPr lang="en-US" b="1" dirty="0" smtClean="0"/>
              <a:t>make</a:t>
            </a:r>
            <a:r>
              <a:rPr lang="en-US" dirty="0" smtClean="0"/>
              <a:t>’ (Unix </a:t>
            </a:r>
            <a:r>
              <a:rPr lang="en-US" dirty="0" err="1" smtClean="0"/>
              <a:t>flavours</a:t>
            </a:r>
            <a:r>
              <a:rPr lang="en-US" dirty="0" smtClean="0"/>
              <a:t>) or ‘</a:t>
            </a:r>
            <a:r>
              <a:rPr lang="en-US" b="1" dirty="0" err="1" smtClean="0"/>
              <a:t>nmake</a:t>
            </a:r>
            <a:r>
              <a:rPr lang="en-US" b="1" dirty="0" smtClean="0"/>
              <a:t>’</a:t>
            </a:r>
            <a:r>
              <a:rPr lang="en-US" dirty="0" smtClean="0"/>
              <a:t> (Win) use these build scripts in order to build the final executable</a:t>
            </a:r>
          </a:p>
          <a:p>
            <a:r>
              <a:rPr lang="en-US" dirty="0" smtClean="0"/>
              <a:t>Build scripts, for instance,  contain list of </a:t>
            </a:r>
            <a:r>
              <a:rPr lang="en-US" b="1" dirty="0" smtClean="0"/>
              <a:t>dependencies</a:t>
            </a:r>
            <a:r>
              <a:rPr lang="en-US" dirty="0" smtClean="0"/>
              <a:t> and </a:t>
            </a:r>
            <a:r>
              <a:rPr lang="en-US" b="1" dirty="0" smtClean="0"/>
              <a:t>rules</a:t>
            </a:r>
            <a:endParaRPr lang="en-US" dirty="0" smtClean="0"/>
          </a:p>
          <a:p>
            <a:r>
              <a:rPr lang="en-US" dirty="0" smtClean="0"/>
              <a:t>The rules within a build script contains</a:t>
            </a:r>
          </a:p>
          <a:p>
            <a:pPr lvl="1"/>
            <a:r>
              <a:rPr lang="en-US" dirty="0" smtClean="0"/>
              <a:t>rules that determine the order in which the intermittent targets are built, finally resolving into generation of the final target file, and</a:t>
            </a:r>
          </a:p>
          <a:p>
            <a:pPr lvl="1"/>
            <a:r>
              <a:rPr lang="en-US" dirty="0" smtClean="0"/>
              <a:t>the correct sequence of the rules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63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Files / Scripts (contd.. 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9005" y="1623639"/>
            <a:ext cx="3431931" cy="2233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RegModel</a:t>
            </a:r>
            <a:r>
              <a:rPr lang="en-US" dirty="0" smtClean="0"/>
              <a:t> \</a:t>
            </a:r>
          </a:p>
          <a:p>
            <a:pPr marL="457200" lvl="1" indent="0">
              <a:buNone/>
            </a:pPr>
            <a:r>
              <a:rPr lang="en-US" dirty="0" smtClean="0"/>
              <a:t>|__ include \</a:t>
            </a:r>
          </a:p>
          <a:p>
            <a:pPr marL="457200" lvl="1" indent="0">
              <a:buNone/>
            </a:pPr>
            <a:r>
              <a:rPr lang="en-US" dirty="0" smtClean="0"/>
              <a:t>|        </a:t>
            </a:r>
            <a:r>
              <a:rPr lang="en-US" dirty="0" err="1" smtClean="0"/>
              <a:t>abc.h</a:t>
            </a:r>
            <a:r>
              <a:rPr lang="en-US" dirty="0" smtClean="0"/>
              <a:t>, </a:t>
            </a:r>
            <a:r>
              <a:rPr lang="en-US" dirty="0" err="1" smtClean="0"/>
              <a:t>abcCore.h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|__ </a:t>
            </a:r>
            <a:r>
              <a:rPr lang="en-US" dirty="0" err="1" smtClean="0"/>
              <a:t>src</a:t>
            </a:r>
            <a:r>
              <a:rPr lang="en-US" dirty="0" smtClean="0"/>
              <a:t> \</a:t>
            </a:r>
          </a:p>
          <a:p>
            <a:pPr marL="457200" lvl="1" indent="0">
              <a:buNone/>
            </a:pPr>
            <a:r>
              <a:rPr lang="en-US" dirty="0" smtClean="0"/>
              <a:t>|        abc.cpp, abcCore.cpp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647795" y="1787433"/>
            <a:ext cx="4037789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CXX = g++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CFLAGS = -g -Wall –static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AR =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ar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MODEL_NAME :=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RegModel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INC_DIR := -I${REG_INFRA}/$(MODEL_NAME)/include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SRC_DIR := ${REG_INFRA}/$(MODEL_NAME)/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src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OBJ_DIR := ${REG_INFRA}/$(MODEL_NAME)/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obj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SRCS := 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foreach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s_dir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$(SRC_DIR), $(wildcard 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s_dir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)/*.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cpp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)) 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OBJS := 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patsubst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$(SRC_DIR)/%.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cpp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$(OBJ_DIR)/%.o, $(SRCS)) 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LIBRARY := 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addprefix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lib, $(MODEL_NAME)) 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LIBRARY := 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addsuffix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.a, $(LIBRARY)) 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LIBRARY := 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addprefix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lib/, $(LIBRARY)) 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vpath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%.cpp $(SRC_DIR) 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vpath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%.o $(OBJ_DIR) 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all :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create_directories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$(LIBRARY)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        @echo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@echo "Creating $(MODEL_NAME) library ..."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-include 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OBJS:.o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=.d)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create_directories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@echo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@echo "Creating '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obj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', 'lib' - required directories ..."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@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mkdir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-p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obj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@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mkdir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-p lib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define make-object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$1/%.o : %.cpp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@echo "..." $(CXX) -MMD -MP $(CFLAGS) $(INC_DIR) -c $$&lt; -o $$@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@echo `echo $$@ |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sed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"s/\//\\\//g"`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endef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$(LIBRARY) : $(OBJS)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@echo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@echo "Archiving object files to generate the STATIC library ... $(OBJS)"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$(AR) -r $@ $^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foreach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b_dir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$(OBJ_DIR), 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eval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$(call make-object, 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b_dir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))))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clean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@echo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@echo "Cleaning $(MODEL_NAME) ...“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@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rm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$(OBJ_DIR) 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rf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@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rm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lib 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rf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30218" y="4569787"/>
            <a:ext cx="462475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Bahnschrift Light" panose="020B0502040204020203" pitchFamily="34" charset="0"/>
              </a:rPr>
              <a:t>all : g++ -o exec main.cpp -I</a:t>
            </a:r>
            <a:r>
              <a:rPr lang="en-US" altLang="en-US" sz="12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${REG_INFRA</a:t>
            </a:r>
            <a:r>
              <a:rPr lang="en-US" altLang="en-US" sz="1200" dirty="0">
                <a:solidFill>
                  <a:srgbClr val="000000"/>
                </a:solidFill>
                <a:latin typeface="Bahnschrift Light" panose="020B0502040204020203" pitchFamily="34" charset="0"/>
              </a:rPr>
              <a:t>}/</a:t>
            </a:r>
            <a:r>
              <a:rPr lang="en-US" altLang="en-US" sz="12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RegModel</a:t>
            </a:r>
            <a:r>
              <a:rPr lang="en-US" altLang="en-US" sz="1200" dirty="0">
                <a:solidFill>
                  <a:srgbClr val="000000"/>
                </a:solidFill>
                <a:latin typeface="Bahnschrift Light" panose="020B0502040204020203" pitchFamily="34" charset="0"/>
              </a:rPr>
              <a:t>/include </a:t>
            </a:r>
            <a:r>
              <a:rPr lang="en-US" altLang="en-US" sz="12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     -</a:t>
            </a:r>
            <a:r>
              <a:rPr lang="en-US" altLang="en-US" sz="1200" dirty="0">
                <a:solidFill>
                  <a:srgbClr val="000000"/>
                </a:solidFill>
                <a:latin typeface="Bahnschrift Light" panose="020B0502040204020203" pitchFamily="34" charset="0"/>
              </a:rPr>
              <a:t>L</a:t>
            </a:r>
            <a:r>
              <a:rPr lang="en-US" altLang="en-US" sz="12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${REG_INFRA</a:t>
            </a:r>
            <a:r>
              <a:rPr lang="en-US" altLang="en-US" sz="1200" dirty="0">
                <a:solidFill>
                  <a:srgbClr val="000000"/>
                </a:solidFill>
                <a:latin typeface="Bahnschrift Light" panose="020B0502040204020203" pitchFamily="34" charset="0"/>
              </a:rPr>
              <a:t>}/</a:t>
            </a:r>
            <a:r>
              <a:rPr lang="en-US" altLang="en-US" sz="12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RegModel</a:t>
            </a:r>
            <a:r>
              <a:rPr lang="en-US" altLang="en-US" sz="1200" dirty="0">
                <a:solidFill>
                  <a:srgbClr val="000000"/>
                </a:solidFill>
                <a:latin typeface="Bahnschrift Light" panose="020B0502040204020203" pitchFamily="34" charset="0"/>
              </a:rPr>
              <a:t>/lib –</a:t>
            </a:r>
            <a:r>
              <a:rPr lang="en-US" altLang="en-US" sz="12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lRegModel</a:t>
            </a:r>
            <a:endParaRPr lang="en-US" altLang="en-US" sz="12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Bahnschrift Light" panose="020B0502040204020203" pitchFamily="34" charset="0"/>
              </a:rPr>
              <a:t>clean : </a:t>
            </a:r>
            <a:endParaRPr lang="en-US" altLang="en-US" sz="1200" dirty="0" smtClean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@</a:t>
            </a:r>
            <a:r>
              <a:rPr lang="en-US" altLang="en-US" sz="12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rm</a:t>
            </a:r>
            <a:r>
              <a:rPr lang="en-US" altLang="en-US" sz="1200" dirty="0">
                <a:solidFill>
                  <a:srgbClr val="000000"/>
                </a:solidFill>
                <a:latin typeface="Bahnschrift Light" panose="020B0502040204020203" pitchFamily="34" charset="0"/>
              </a:rPr>
              <a:t> exec</a:t>
            </a:r>
            <a:endParaRPr lang="en-IN" sz="12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3657" y="424961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#1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650756" y="141223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#2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88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6" grpId="0" animBg="1"/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 Systems are far more generic than to build Scripts</a:t>
            </a:r>
          </a:p>
          <a:p>
            <a:r>
              <a:rPr lang="en-US" dirty="0" smtClean="0"/>
              <a:t>Few of these tools have their own language</a:t>
            </a:r>
          </a:p>
          <a:p>
            <a:r>
              <a:rPr lang="en-US" dirty="0" smtClean="0"/>
              <a:t>Far more flexible than build files alone</a:t>
            </a:r>
          </a:p>
          <a:p>
            <a:r>
              <a:rPr lang="en-US" dirty="0" smtClean="0"/>
              <a:t>User scripting becomes easier (</a:t>
            </a:r>
            <a:r>
              <a:rPr lang="en-US" dirty="0" err="1" smtClean="0"/>
              <a:t>Eg</a:t>
            </a:r>
            <a:r>
              <a:rPr lang="en-US" dirty="0" smtClean="0"/>
              <a:t>. User need not remember more obscure make variables like $@, $^, $+, etc.)</a:t>
            </a:r>
          </a:p>
          <a:p>
            <a:r>
              <a:rPr lang="en-US" dirty="0" smtClean="0"/>
              <a:t>Build systems could be the build script generators as well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Popular Build Tools</a:t>
            </a:r>
          </a:p>
          <a:p>
            <a:pPr lvl="1"/>
            <a:r>
              <a:rPr lang="en-US" dirty="0" err="1" smtClean="0"/>
              <a:t>SCons</a:t>
            </a:r>
            <a:r>
              <a:rPr lang="en-US" dirty="0" smtClean="0"/>
              <a:t> (</a:t>
            </a:r>
            <a:r>
              <a:rPr lang="en-US" dirty="0" err="1" smtClean="0"/>
              <a:t>Sconstruct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GNU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err="1" smtClean="0"/>
              <a:t>CMake</a:t>
            </a:r>
            <a:endParaRPr lang="en-US" dirty="0" smtClean="0"/>
          </a:p>
          <a:p>
            <a:pPr lvl="1"/>
            <a:r>
              <a:rPr lang="en-US" dirty="0" smtClean="0"/>
              <a:t>Jam</a:t>
            </a:r>
          </a:p>
          <a:p>
            <a:pPr lvl="1"/>
            <a:r>
              <a:rPr lang="en-US" dirty="0" err="1"/>
              <a:t>q</a:t>
            </a:r>
            <a:r>
              <a:rPr lang="en-US" dirty="0" err="1" smtClean="0"/>
              <a:t>make</a:t>
            </a:r>
            <a:endParaRPr lang="en-US" dirty="0" smtClean="0"/>
          </a:p>
          <a:p>
            <a:pPr lvl="1"/>
            <a:r>
              <a:rPr lang="en-US" dirty="0" smtClean="0"/>
              <a:t>Ant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Rake</a:t>
            </a:r>
          </a:p>
          <a:p>
            <a:pPr lvl="1"/>
            <a:r>
              <a:rPr lang="en-US" dirty="0" err="1" smtClean="0"/>
              <a:t>Makepp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– The quintessential build TOOLs generator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CMake</a:t>
            </a:r>
            <a:r>
              <a:rPr lang="en-US" dirty="0" smtClean="0"/>
              <a:t> supports</a:t>
            </a:r>
          </a:p>
          <a:p>
            <a:r>
              <a:rPr lang="en-US" dirty="0" smtClean="0"/>
              <a:t>Command-line build tool generators</a:t>
            </a:r>
          </a:p>
          <a:p>
            <a:r>
              <a:rPr lang="en-US" dirty="0" smtClean="0"/>
              <a:t>IDE build tool generators</a:t>
            </a:r>
          </a:p>
          <a:p>
            <a:r>
              <a:rPr lang="en-US" dirty="0" smtClean="0"/>
              <a:t>Extra build tool generators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Companies / Users</a:t>
            </a:r>
          </a:p>
          <a:p>
            <a:pPr lvl="1"/>
            <a:r>
              <a:rPr lang="en-US" dirty="0" smtClean="0"/>
              <a:t>Netflix</a:t>
            </a:r>
          </a:p>
          <a:p>
            <a:pPr lvl="1"/>
            <a:r>
              <a:rPr lang="en-US" dirty="0" smtClean="0"/>
              <a:t>The HDF Group</a:t>
            </a:r>
          </a:p>
          <a:p>
            <a:pPr lvl="1"/>
            <a:r>
              <a:rPr lang="en-US" dirty="0" err="1" smtClean="0"/>
              <a:t>Inria</a:t>
            </a:r>
            <a:endParaRPr lang="en-US" dirty="0" smtClean="0"/>
          </a:p>
          <a:p>
            <a:pPr lvl="1"/>
            <a:r>
              <a:rPr lang="en-US" dirty="0" err="1" smtClean="0"/>
              <a:t>Biicode</a:t>
            </a:r>
            <a:endParaRPr lang="en-US" dirty="0" smtClean="0"/>
          </a:p>
          <a:p>
            <a:pPr lvl="1"/>
            <a:r>
              <a:rPr lang="en-US" dirty="0" err="1" smtClean="0"/>
              <a:t>ReactOS</a:t>
            </a:r>
            <a:endParaRPr lang="en-US" dirty="0" smtClean="0"/>
          </a:p>
          <a:p>
            <a:pPr lvl="1"/>
            <a:r>
              <a:rPr lang="en-US" dirty="0" smtClean="0"/>
              <a:t>KDE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QPid</a:t>
            </a:r>
            <a:endParaRPr lang="en-US" dirty="0" smtClean="0"/>
          </a:p>
          <a:p>
            <a:pPr lvl="1"/>
            <a:r>
              <a:rPr lang="en-US" dirty="0" smtClean="0"/>
              <a:t>Second Life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nd many other prominent users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84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1890</TotalTime>
  <Words>927</Words>
  <Application>Microsoft Office PowerPoint</Application>
  <PresentationFormat>Widescreen</PresentationFormat>
  <Paragraphs>231</Paragraphs>
  <Slides>23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Bahnschrift Light</vt:lpstr>
      <vt:lpstr>Calibri</vt:lpstr>
      <vt:lpstr>Gill Sans MT</vt:lpstr>
      <vt:lpstr>Impact</vt:lpstr>
      <vt:lpstr>Badge</vt:lpstr>
      <vt:lpstr>???</vt:lpstr>
      <vt:lpstr>Package</vt:lpstr>
      <vt:lpstr>Understanding CMake</vt:lpstr>
      <vt:lpstr>Agenda</vt:lpstr>
      <vt:lpstr>Overview on Build Process</vt:lpstr>
      <vt:lpstr>Overview on Build Process (contd.. 1)</vt:lpstr>
      <vt:lpstr>Overview on Build Process (contd.. 2)</vt:lpstr>
      <vt:lpstr>Build Files / Scripts</vt:lpstr>
      <vt:lpstr>Build Files / Scripts (contd.. 1)</vt:lpstr>
      <vt:lpstr>Build Systems</vt:lpstr>
      <vt:lpstr>Cmake – The quintessential build TOOLs generator </vt:lpstr>
      <vt:lpstr>Cmake – The quintessential build TOOLs generator (contd.. 1)</vt:lpstr>
      <vt:lpstr>Getting started with cmake</vt:lpstr>
      <vt:lpstr>Getting started with cmake (Contd.. 1)</vt:lpstr>
      <vt:lpstr>Getting started with cmake (Contd.. 2)</vt:lpstr>
      <vt:lpstr>Getting started with cmake (Contd.. 3)</vt:lpstr>
      <vt:lpstr>Getting started with cmake (Contd.. 4)</vt:lpstr>
      <vt:lpstr>Cmake language constructs overview</vt:lpstr>
      <vt:lpstr>Few Important Cmake commands</vt:lpstr>
      <vt:lpstr>Few important cmake variables</vt:lpstr>
      <vt:lpstr>Illustrations by examples</vt:lpstr>
      <vt:lpstr>AND MORE IN FUTURE</vt:lpstr>
      <vt:lpstr>Interesting READs and links</vt:lpstr>
      <vt:lpstr>References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CMake</dc:title>
  <dc:creator>Paluri Phaneendra (IFIN DSS TI TL)</dc:creator>
  <cp:lastModifiedBy>Paluri Phaneendra (IFIN DSS TI TL)</cp:lastModifiedBy>
  <cp:revision>210</cp:revision>
  <dcterms:created xsi:type="dcterms:W3CDTF">2019-06-06T04:08:46Z</dcterms:created>
  <dcterms:modified xsi:type="dcterms:W3CDTF">2019-06-07T11:57:25Z</dcterms:modified>
</cp:coreProperties>
</file>