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gLXHtEnzwpOrPIXaF3FqqBGFH2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3f462395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1e3f462395b_1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3f462395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1e3f462395b_1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3f462395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1e3f462395b_1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3f462395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1e3f462395b_1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3f462395b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1e3f462395b_1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3f462395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1e3f462395b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3f462395b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1e3f462395b_1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3f462395b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1e3f462395b_1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3f462395b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1e3f462395b_1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3f462395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1e3f462395b_1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3f46239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e3f462395b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3f46239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1e3f462395b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3f462395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1e3f462395b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3f462395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1e3f462395b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3f462395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1e3f462395b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3f462395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1e3f462395b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5.jpg"/><Relationship Id="rId5" Type="http://schemas.openxmlformats.org/officeDocument/2006/relationships/image" Target="../media/image1.jpg"/><Relationship Id="rId6" Type="http://schemas.openxmlformats.org/officeDocument/2006/relationships/image" Target="../media/image3.jpg"/><Relationship Id="rId7" Type="http://schemas.openxmlformats.org/officeDocument/2006/relationships/image" Target="../media/image14.jpg"/><Relationship Id="rId8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43050" y="2926050"/>
            <a:ext cx="91059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pt-BR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LÓGICA DE PROGRAMAÇÃO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056356" y="5749158"/>
            <a:ext cx="20792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Victor Santos Rohod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3f462395b_1_39"/>
          <p:cNvSpPr txBox="1"/>
          <p:nvPr>
            <p:ph type="title"/>
          </p:nvPr>
        </p:nvSpPr>
        <p:spPr>
          <a:xfrm>
            <a:off x="2905801" y="1795715"/>
            <a:ext cx="638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TODAS AS DEFINIÇÕES </a:t>
            </a:r>
            <a:r>
              <a:rPr b="1" lang="pt-BR" sz="4000">
                <a:solidFill>
                  <a:srgbClr val="9900FF"/>
                </a:solidFill>
              </a:rPr>
              <a:t>TÊM</a:t>
            </a:r>
            <a:r>
              <a:rPr b="1" lang="pt-BR" sz="4000">
                <a:solidFill>
                  <a:srgbClr val="9900FF"/>
                </a:solidFill>
              </a:rPr>
              <a:t> ALGO EM COMUM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52" name="Google Shape;152;g1e3f462395b_1_39"/>
          <p:cNvSpPr txBox="1"/>
          <p:nvPr>
            <p:ph idx="1" type="body"/>
          </p:nvPr>
        </p:nvSpPr>
        <p:spPr>
          <a:xfrm>
            <a:off x="732300" y="3327375"/>
            <a:ext cx="10727400" cy="1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baseiam no fato de que um programa segue uma lista de ações a serem feitas.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3f462395b_1_46"/>
          <p:cNvSpPr txBox="1"/>
          <p:nvPr>
            <p:ph type="title"/>
          </p:nvPr>
        </p:nvSpPr>
        <p:spPr>
          <a:xfrm>
            <a:off x="2905801" y="1795715"/>
            <a:ext cx="638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OU SEJA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58" name="Google Shape;158;g1e3f462395b_1_46"/>
          <p:cNvSpPr txBox="1"/>
          <p:nvPr>
            <p:ph idx="1" type="body"/>
          </p:nvPr>
        </p:nvSpPr>
        <p:spPr>
          <a:xfrm>
            <a:off x="732300" y="3327375"/>
            <a:ext cx="10727400" cy="1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programa consiste basicamente em seguir um roteiro pré-definido.</a:t>
            </a:r>
            <a:endParaRPr/>
          </a:p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logo…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3f462395b_1_51"/>
          <p:cNvSpPr txBox="1"/>
          <p:nvPr>
            <p:ph type="title"/>
          </p:nvPr>
        </p:nvSpPr>
        <p:spPr>
          <a:xfrm>
            <a:off x="2981251" y="957740"/>
            <a:ext cx="638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ALGORITMO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64" name="Google Shape;164;g1e3f462395b_1_51"/>
          <p:cNvSpPr txBox="1"/>
          <p:nvPr>
            <p:ph idx="1" type="body"/>
          </p:nvPr>
        </p:nvSpPr>
        <p:spPr>
          <a:xfrm>
            <a:off x="807750" y="2489400"/>
            <a:ext cx="10727400" cy="1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um conjunto de regras e procedimentos lógicos perfeitamente definidos que levam à solução de um problema em um número finito de etapas.</a:t>
            </a:r>
            <a:endParaRPr/>
          </a:p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g1e3f462395b_1_51"/>
          <p:cNvPicPr preferRelativeResize="0"/>
          <p:nvPr/>
        </p:nvPicPr>
        <p:blipFill rotWithShape="1">
          <a:blip r:embed="rId3">
            <a:alphaModFix/>
          </a:blip>
          <a:srcRect b="13629" l="0" r="0" t="42134"/>
          <a:stretch/>
        </p:blipFill>
        <p:spPr>
          <a:xfrm>
            <a:off x="0" y="4224300"/>
            <a:ext cx="12192000" cy="26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3f462395b_1_57"/>
          <p:cNvSpPr txBox="1"/>
          <p:nvPr>
            <p:ph type="title"/>
          </p:nvPr>
        </p:nvSpPr>
        <p:spPr>
          <a:xfrm>
            <a:off x="577426" y="278765"/>
            <a:ext cx="638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PROGRAMA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71" name="Google Shape;171;g1e3f462395b_1_57"/>
          <p:cNvSpPr txBox="1"/>
          <p:nvPr>
            <p:ph idx="1" type="body"/>
          </p:nvPr>
        </p:nvSpPr>
        <p:spPr>
          <a:xfrm>
            <a:off x="732300" y="1921850"/>
            <a:ext cx="10727400" cy="23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pt-BR"/>
              <a:t>Um programa de computador é basicamente um conjunto de instruções passadas por uma pessoa (programador) que devem ser seguidas pela máquina.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pt-BR"/>
              <a:t>Porém..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pt-BR"/>
              <a:t>Uma máquina não é capaz de entender o idioma humano, não importa qual língua o programador fale.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e3f462395b_1_57"/>
          <p:cNvSpPr/>
          <p:nvPr/>
        </p:nvSpPr>
        <p:spPr>
          <a:xfrm>
            <a:off x="330200" y="558800"/>
            <a:ext cx="247200" cy="728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1e3f462395b_1_57"/>
          <p:cNvPicPr preferRelativeResize="0"/>
          <p:nvPr/>
        </p:nvPicPr>
        <p:blipFill rotWithShape="1">
          <a:blip r:embed="rId3">
            <a:alphaModFix/>
          </a:blip>
          <a:srcRect b="20629" l="0" r="0" t="20629"/>
          <a:stretch/>
        </p:blipFill>
        <p:spPr>
          <a:xfrm>
            <a:off x="0" y="4356300"/>
            <a:ext cx="12192000" cy="250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3f462395b_1_67"/>
          <p:cNvSpPr txBox="1"/>
          <p:nvPr>
            <p:ph type="title"/>
          </p:nvPr>
        </p:nvSpPr>
        <p:spPr>
          <a:xfrm>
            <a:off x="577426" y="278765"/>
            <a:ext cx="638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PROGRAMA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79" name="Google Shape;179;g1e3f462395b_1_67"/>
          <p:cNvSpPr txBox="1"/>
          <p:nvPr>
            <p:ph idx="1" type="body"/>
          </p:nvPr>
        </p:nvSpPr>
        <p:spPr>
          <a:xfrm>
            <a:off x="732300" y="1921850"/>
            <a:ext cx="10727400" cy="23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computador apenas simula ter o conhecimento da escrita humana.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Isso acontece porque alguém humano ensinou para o computador que ele deve retornar uma determinada resposta para uma determinada ação feita pelo usuário.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3f462395b_1_67"/>
          <p:cNvSpPr/>
          <p:nvPr/>
        </p:nvSpPr>
        <p:spPr>
          <a:xfrm>
            <a:off x="330200" y="558800"/>
            <a:ext cx="247200" cy="728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1e3f462395b_1_67"/>
          <p:cNvPicPr preferRelativeResize="0"/>
          <p:nvPr/>
        </p:nvPicPr>
        <p:blipFill rotWithShape="1">
          <a:blip r:embed="rId3">
            <a:alphaModFix/>
          </a:blip>
          <a:srcRect b="58312" l="0" r="0" t="6478"/>
          <a:stretch/>
        </p:blipFill>
        <p:spPr>
          <a:xfrm>
            <a:off x="0" y="4007425"/>
            <a:ext cx="12192000" cy="285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3f462395b_1_75"/>
          <p:cNvSpPr txBox="1"/>
          <p:nvPr>
            <p:ph type="title"/>
          </p:nvPr>
        </p:nvSpPr>
        <p:spPr>
          <a:xfrm>
            <a:off x="577426" y="278765"/>
            <a:ext cx="638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PROGRAMA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87" name="Google Shape;187;g1e3f462395b_1_75"/>
          <p:cNvSpPr txBox="1"/>
          <p:nvPr>
            <p:ph idx="1" type="body"/>
          </p:nvPr>
        </p:nvSpPr>
        <p:spPr>
          <a:xfrm>
            <a:off x="732300" y="1921850"/>
            <a:ext cx="10727400" cy="23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pt-BR"/>
              <a:t>As informações que uma máquina consegue entender são os sistemas: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pt-BR"/>
              <a:t>Binário;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pt-BR"/>
              <a:t>Hexadecimal;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pt-BR"/>
              <a:t>Octal;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e3f462395b_1_75"/>
          <p:cNvSpPr/>
          <p:nvPr/>
        </p:nvSpPr>
        <p:spPr>
          <a:xfrm>
            <a:off x="330200" y="558800"/>
            <a:ext cx="247200" cy="728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1e3f462395b_1_75"/>
          <p:cNvPicPr preferRelativeResize="0"/>
          <p:nvPr/>
        </p:nvPicPr>
        <p:blipFill rotWithShape="1">
          <a:blip r:embed="rId3">
            <a:alphaModFix/>
          </a:blip>
          <a:srcRect b="35487" l="0" r="0" t="35490"/>
          <a:stretch/>
        </p:blipFill>
        <p:spPr>
          <a:xfrm>
            <a:off x="0" y="4356300"/>
            <a:ext cx="12192000" cy="250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3f462395b_1_82"/>
          <p:cNvSpPr txBox="1"/>
          <p:nvPr>
            <p:ph type="title"/>
          </p:nvPr>
        </p:nvSpPr>
        <p:spPr>
          <a:xfrm>
            <a:off x="577426" y="278765"/>
            <a:ext cx="638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PROGRAMA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95" name="Google Shape;195;g1e3f462395b_1_82"/>
          <p:cNvSpPr txBox="1"/>
          <p:nvPr>
            <p:ph idx="1" type="body"/>
          </p:nvPr>
        </p:nvSpPr>
        <p:spPr>
          <a:xfrm>
            <a:off x="732300" y="1921850"/>
            <a:ext cx="10727400" cy="23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Para alguém conseguir passar instruções para um computador de forma compreensível para o ser humano, e que a máquina consegue entender, precisamos das linguagens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e3f462395b_1_82"/>
          <p:cNvSpPr/>
          <p:nvPr/>
        </p:nvSpPr>
        <p:spPr>
          <a:xfrm>
            <a:off x="330200" y="558800"/>
            <a:ext cx="247200" cy="728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1e3f462395b_1_82"/>
          <p:cNvPicPr preferRelativeResize="0"/>
          <p:nvPr/>
        </p:nvPicPr>
        <p:blipFill rotWithShape="1">
          <a:blip r:embed="rId3">
            <a:alphaModFix/>
          </a:blip>
          <a:srcRect b="41851" l="0" r="0" t="17109"/>
          <a:stretch/>
        </p:blipFill>
        <p:spPr>
          <a:xfrm>
            <a:off x="0" y="4356300"/>
            <a:ext cx="12192000" cy="250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3f462395b_1_90"/>
          <p:cNvSpPr txBox="1"/>
          <p:nvPr>
            <p:ph type="title"/>
          </p:nvPr>
        </p:nvSpPr>
        <p:spPr>
          <a:xfrm>
            <a:off x="577426" y="278765"/>
            <a:ext cx="638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PROGRAMA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03" name="Google Shape;203;g1e3f462395b_1_90"/>
          <p:cNvSpPr txBox="1"/>
          <p:nvPr>
            <p:ph idx="1" type="body"/>
          </p:nvPr>
        </p:nvSpPr>
        <p:spPr>
          <a:xfrm>
            <a:off x="732300" y="1921850"/>
            <a:ext cx="10727400" cy="3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Existem linguagens de programação de baixo nível e de alto nível.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As linguagens de baixo nível são aquelas cujas instruções são mais próximas da linguagem da máquina, como o binário e o hexadecimal, por exemplo.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São usadas para programar diretamente no hardware, como os controladores de uma CPU, por exemplo.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e3f462395b_1_90"/>
          <p:cNvSpPr/>
          <p:nvPr/>
        </p:nvSpPr>
        <p:spPr>
          <a:xfrm>
            <a:off x="330200" y="558800"/>
            <a:ext cx="247200" cy="728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3f462395b_1_97"/>
          <p:cNvSpPr txBox="1"/>
          <p:nvPr>
            <p:ph type="title"/>
          </p:nvPr>
        </p:nvSpPr>
        <p:spPr>
          <a:xfrm>
            <a:off x="577426" y="278765"/>
            <a:ext cx="638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PROGRAMA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10" name="Google Shape;210;g1e3f462395b_1_97"/>
          <p:cNvSpPr txBox="1"/>
          <p:nvPr>
            <p:ph idx="1" type="body"/>
          </p:nvPr>
        </p:nvSpPr>
        <p:spPr>
          <a:xfrm>
            <a:off x="732300" y="1921850"/>
            <a:ext cx="10727400" cy="3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Linguagens de alto nível são as linguagens mais próximas do entendimento do idioma do ser humano.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São usadas para a construção de aplicativos e sistemas web.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Contando as linguagens de baixo e de alto nível, existem em torno de aproximadamente 1300 linguagens.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e3f462395b_1_97"/>
          <p:cNvSpPr/>
          <p:nvPr/>
        </p:nvSpPr>
        <p:spPr>
          <a:xfrm>
            <a:off x="330200" y="558800"/>
            <a:ext cx="247200" cy="728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3f462395b_1_104"/>
          <p:cNvSpPr txBox="1"/>
          <p:nvPr>
            <p:ph type="title"/>
          </p:nvPr>
        </p:nvSpPr>
        <p:spPr>
          <a:xfrm>
            <a:off x="577424" y="278775"/>
            <a:ext cx="1050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MANEIRAS DE REPRESENTAR UM ALGORITMO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17" name="Google Shape;217;g1e3f462395b_1_104"/>
          <p:cNvSpPr/>
          <p:nvPr/>
        </p:nvSpPr>
        <p:spPr>
          <a:xfrm>
            <a:off x="330200" y="558800"/>
            <a:ext cx="247200" cy="728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g1e3f462395b_1_104"/>
          <p:cNvPicPr preferRelativeResize="0"/>
          <p:nvPr/>
        </p:nvPicPr>
        <p:blipFill rotWithShape="1">
          <a:blip r:embed="rId3">
            <a:alphaModFix/>
          </a:blip>
          <a:srcRect b="6346" l="17342" r="17336" t="6355"/>
          <a:stretch/>
        </p:blipFill>
        <p:spPr>
          <a:xfrm>
            <a:off x="152400" y="2385600"/>
            <a:ext cx="3232701" cy="43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e3f462395b_1_104"/>
          <p:cNvSpPr txBox="1"/>
          <p:nvPr>
            <p:ph type="title"/>
          </p:nvPr>
        </p:nvSpPr>
        <p:spPr>
          <a:xfrm>
            <a:off x="854800" y="1604475"/>
            <a:ext cx="18279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66666"/>
              <a:buFont typeface="Calibri"/>
              <a:buNone/>
            </a:pPr>
            <a:r>
              <a:rPr b="1" lang="pt-BR" sz="2400">
                <a:solidFill>
                  <a:srgbClr val="9900FF"/>
                </a:solidFill>
              </a:rPr>
              <a:t>FLUXOGRAMA</a:t>
            </a:r>
            <a:endParaRPr sz="2800">
              <a:solidFill>
                <a:srgbClr val="9900FF"/>
              </a:solidFill>
            </a:endParaRPr>
          </a:p>
        </p:txBody>
      </p:sp>
      <p:pic>
        <p:nvPicPr>
          <p:cNvPr id="220" name="Google Shape;220;g1e3f462395b_1_104"/>
          <p:cNvPicPr preferRelativeResize="0"/>
          <p:nvPr/>
        </p:nvPicPr>
        <p:blipFill rotWithShape="1">
          <a:blip r:embed="rId4">
            <a:alphaModFix/>
          </a:blip>
          <a:srcRect b="0" l="9586" r="9586" t="0"/>
          <a:stretch/>
        </p:blipFill>
        <p:spPr>
          <a:xfrm>
            <a:off x="4211975" y="2385600"/>
            <a:ext cx="3232701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e3f462395b_1_104"/>
          <p:cNvSpPr txBox="1"/>
          <p:nvPr>
            <p:ph type="title"/>
          </p:nvPr>
        </p:nvSpPr>
        <p:spPr>
          <a:xfrm>
            <a:off x="4311075" y="1604475"/>
            <a:ext cx="3034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66666"/>
              <a:buFont typeface="Calibri"/>
              <a:buNone/>
            </a:pPr>
            <a:r>
              <a:rPr b="1" lang="pt-BR" sz="2400">
                <a:solidFill>
                  <a:srgbClr val="9900FF"/>
                </a:solidFill>
              </a:rPr>
              <a:t>NASSI SHNEIDERMAN</a:t>
            </a:r>
            <a:endParaRPr sz="2800">
              <a:solidFill>
                <a:srgbClr val="9900FF"/>
              </a:solidFill>
            </a:endParaRPr>
          </a:p>
        </p:txBody>
      </p:sp>
      <p:pic>
        <p:nvPicPr>
          <p:cNvPr id="222" name="Google Shape;222;g1e3f462395b_1_104"/>
          <p:cNvPicPr preferRelativeResize="0"/>
          <p:nvPr/>
        </p:nvPicPr>
        <p:blipFill rotWithShape="1">
          <a:blip r:embed="rId5">
            <a:alphaModFix/>
          </a:blip>
          <a:srcRect b="0" l="6794" r="33339" t="0"/>
          <a:stretch/>
        </p:blipFill>
        <p:spPr>
          <a:xfrm>
            <a:off x="8214975" y="2385600"/>
            <a:ext cx="3232701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1e3f462395b_1_104"/>
          <p:cNvSpPr txBox="1"/>
          <p:nvPr>
            <p:ph type="title"/>
          </p:nvPr>
        </p:nvSpPr>
        <p:spPr>
          <a:xfrm>
            <a:off x="8314075" y="1604475"/>
            <a:ext cx="3034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2400">
                <a:solidFill>
                  <a:srgbClr val="9900FF"/>
                </a:solidFill>
              </a:rPr>
              <a:t>PORTUGOL</a:t>
            </a:r>
            <a:endParaRPr sz="2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 b="0" l="57003" r="26078" t="0"/>
          <a:stretch/>
        </p:blipFill>
        <p:spPr>
          <a:xfrm>
            <a:off x="295275" y="0"/>
            <a:ext cx="193357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4">
            <a:alphaModFix/>
          </a:blip>
          <a:srcRect b="0" l="65190" r="22171" t="0"/>
          <a:stretch/>
        </p:blipFill>
        <p:spPr>
          <a:xfrm>
            <a:off x="2228850" y="0"/>
            <a:ext cx="193357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5">
            <a:alphaModFix/>
          </a:blip>
          <a:srcRect b="0" l="40598" r="40596" t="0"/>
          <a:stretch/>
        </p:blipFill>
        <p:spPr>
          <a:xfrm>
            <a:off x="4162425" y="0"/>
            <a:ext cx="1933575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6">
            <a:alphaModFix/>
          </a:blip>
          <a:srcRect b="0" l="19456" r="19456" t="0"/>
          <a:stretch/>
        </p:blipFill>
        <p:spPr>
          <a:xfrm>
            <a:off x="6096000" y="0"/>
            <a:ext cx="1933576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7">
            <a:alphaModFix/>
          </a:blip>
          <a:srcRect b="0" l="8040" r="76099" t="0"/>
          <a:stretch/>
        </p:blipFill>
        <p:spPr>
          <a:xfrm>
            <a:off x="8029575" y="0"/>
            <a:ext cx="193357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8">
            <a:alphaModFix/>
          </a:blip>
          <a:srcRect b="0" l="18181" r="63968" t="0"/>
          <a:stretch/>
        </p:blipFill>
        <p:spPr>
          <a:xfrm>
            <a:off x="9963150" y="0"/>
            <a:ext cx="19335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3f462395b_0_21"/>
          <p:cNvSpPr txBox="1"/>
          <p:nvPr>
            <p:ph type="title"/>
          </p:nvPr>
        </p:nvSpPr>
        <p:spPr>
          <a:xfrm>
            <a:off x="577426" y="278765"/>
            <a:ext cx="638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ROTINA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01" name="Google Shape;101;g1e3f462395b_0_21"/>
          <p:cNvSpPr txBox="1"/>
          <p:nvPr>
            <p:ph idx="1" type="body"/>
          </p:nvPr>
        </p:nvSpPr>
        <p:spPr>
          <a:xfrm>
            <a:off x="838200" y="1825625"/>
            <a:ext cx="107274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Aos dias úteis: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acorda e levanta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escovar os dentes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tomar café da manhã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tomar banho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se arrumar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pegar o ônibus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realizar projetos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almoçar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voltar ao horário de expediente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voltar para casa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assistir um filme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ir dormir</a:t>
            </a:r>
            <a:endParaRPr/>
          </a:p>
        </p:txBody>
      </p:sp>
      <p:sp>
        <p:nvSpPr>
          <p:cNvPr id="102" name="Google Shape;102;g1e3f462395b_0_21"/>
          <p:cNvSpPr/>
          <p:nvPr/>
        </p:nvSpPr>
        <p:spPr>
          <a:xfrm>
            <a:off x="330200" y="558800"/>
            <a:ext cx="247200" cy="728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ROTINA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838200" y="1825625"/>
            <a:ext cx="107274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Aos fins de semana: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acorda e levanta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escovar os dentes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tomar café da manhã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tomar banho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escolher entre sair ou assistir filmes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*caso</a:t>
            </a:r>
            <a:r>
              <a:rPr lang="pt-BR"/>
              <a:t> escolha sair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escolher o lugar em específico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*caso escolha em assistir filmes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escolher entre filmes de ação ou terror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realizar tarefas planejadas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ir dormir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3f462395b_0_27"/>
          <p:cNvSpPr txBox="1"/>
          <p:nvPr>
            <p:ph type="title"/>
          </p:nvPr>
        </p:nvSpPr>
        <p:spPr>
          <a:xfrm>
            <a:off x="577426" y="278765"/>
            <a:ext cx="638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ROTINA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15" name="Google Shape;115;g1e3f462395b_0_27"/>
          <p:cNvSpPr txBox="1"/>
          <p:nvPr>
            <p:ph idx="1" type="body"/>
          </p:nvPr>
        </p:nvSpPr>
        <p:spPr>
          <a:xfrm>
            <a:off x="838200" y="1825625"/>
            <a:ext cx="107274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/>
              <a:t>Esses procedimentos se repetem, dia após dia, semana após semana, até chegarem as tão sonhadas férias.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as férias, você provavelmente irá decidir entre fazer aquela viagem dos sonhos ou simplesmente descansar em casa.</a:t>
            </a:r>
            <a:endParaRPr/>
          </a:p>
        </p:txBody>
      </p:sp>
      <p:sp>
        <p:nvSpPr>
          <p:cNvPr id="116" name="Google Shape;116;g1e3f462395b_0_27"/>
          <p:cNvSpPr/>
          <p:nvPr/>
        </p:nvSpPr>
        <p:spPr>
          <a:xfrm>
            <a:off x="330200" y="558800"/>
            <a:ext cx="247200" cy="728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1e3f462395b_0_27"/>
          <p:cNvPicPr preferRelativeResize="0"/>
          <p:nvPr/>
        </p:nvPicPr>
        <p:blipFill rotWithShape="1">
          <a:blip r:embed="rId3">
            <a:alphaModFix/>
          </a:blip>
          <a:srcRect b="32609" l="0" r="0" t="29878"/>
          <a:stretch/>
        </p:blipFill>
        <p:spPr>
          <a:xfrm>
            <a:off x="0" y="3807475"/>
            <a:ext cx="12192000" cy="3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3f462395b_1_1"/>
          <p:cNvSpPr txBox="1"/>
          <p:nvPr>
            <p:ph type="title"/>
          </p:nvPr>
        </p:nvSpPr>
        <p:spPr>
          <a:xfrm>
            <a:off x="577426" y="278765"/>
            <a:ext cx="638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ROTINA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23" name="Google Shape;123;g1e3f462395b_1_1"/>
          <p:cNvSpPr txBox="1"/>
          <p:nvPr>
            <p:ph idx="1" type="body"/>
          </p:nvPr>
        </p:nvSpPr>
        <p:spPr>
          <a:xfrm>
            <a:off x="732300" y="1921850"/>
            <a:ext cx="107274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/>
              <a:t>No caso de uma viagem, com certeza terá feito um planejamento, que se inicia com a revisão do automóvel, passando pelo caminho a se fazer para chegar ao destino, e até pelas tarefas a serem realizadas no destino.</a:t>
            </a:r>
            <a:endParaRPr/>
          </a:p>
        </p:txBody>
      </p:sp>
      <p:sp>
        <p:nvSpPr>
          <p:cNvPr id="124" name="Google Shape;124;g1e3f462395b_1_1"/>
          <p:cNvSpPr/>
          <p:nvPr/>
        </p:nvSpPr>
        <p:spPr>
          <a:xfrm>
            <a:off x="330200" y="558800"/>
            <a:ext cx="247200" cy="728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1e3f462395b_1_1"/>
          <p:cNvPicPr preferRelativeResize="0"/>
          <p:nvPr/>
        </p:nvPicPr>
        <p:blipFill rotWithShape="1">
          <a:blip r:embed="rId3">
            <a:alphaModFix/>
          </a:blip>
          <a:srcRect b="34735" l="0" r="0" t="16015"/>
          <a:stretch/>
        </p:blipFill>
        <p:spPr>
          <a:xfrm>
            <a:off x="0" y="3481475"/>
            <a:ext cx="12192001" cy="337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3f462395b_1_9"/>
          <p:cNvSpPr txBox="1"/>
          <p:nvPr>
            <p:ph type="title"/>
          </p:nvPr>
        </p:nvSpPr>
        <p:spPr>
          <a:xfrm>
            <a:off x="577426" y="278765"/>
            <a:ext cx="638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ROTINA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31" name="Google Shape;131;g1e3f462395b_1_9"/>
          <p:cNvSpPr txBox="1"/>
          <p:nvPr>
            <p:ph idx="1" type="body"/>
          </p:nvPr>
        </p:nvSpPr>
        <p:spPr>
          <a:xfrm>
            <a:off x="732300" y="1921850"/>
            <a:ext cx="107274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/>
              <a:t>Claro que em todos esses planejamentos, algumas coisas podem sair errado.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e3f462395b_1_9"/>
          <p:cNvSpPr/>
          <p:nvPr/>
        </p:nvSpPr>
        <p:spPr>
          <a:xfrm>
            <a:off x="330200" y="558800"/>
            <a:ext cx="247200" cy="728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1e3f462395b_1_9"/>
          <p:cNvPicPr preferRelativeResize="0"/>
          <p:nvPr/>
        </p:nvPicPr>
        <p:blipFill rotWithShape="1">
          <a:blip r:embed="rId3">
            <a:alphaModFix/>
          </a:blip>
          <a:srcRect b="40027" l="0" r="0" t="18480"/>
          <a:stretch/>
        </p:blipFill>
        <p:spPr>
          <a:xfrm>
            <a:off x="0" y="3481475"/>
            <a:ext cx="12192000" cy="337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3f462395b_1_17"/>
          <p:cNvSpPr txBox="1"/>
          <p:nvPr>
            <p:ph type="title"/>
          </p:nvPr>
        </p:nvSpPr>
        <p:spPr>
          <a:xfrm>
            <a:off x="2905801" y="1687265"/>
            <a:ext cx="638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TUDO É PROGRAMAÇÃO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39" name="Google Shape;139;g1e3f462395b_1_17"/>
          <p:cNvSpPr txBox="1"/>
          <p:nvPr>
            <p:ph idx="1" type="body"/>
          </p:nvPr>
        </p:nvSpPr>
        <p:spPr>
          <a:xfrm>
            <a:off x="732300" y="3218925"/>
            <a:ext cx="107274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fato que acontece no nosso dia a dia, seja uma ação realizada por você, ou por outra pessoa, ou mesmo um fenômeno da natureza, foi previamente programado.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3f462395b_1_25"/>
          <p:cNvSpPr txBox="1"/>
          <p:nvPr>
            <p:ph type="title"/>
          </p:nvPr>
        </p:nvSpPr>
        <p:spPr>
          <a:xfrm>
            <a:off x="577426" y="278765"/>
            <a:ext cx="638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9900FF"/>
                </a:solidFill>
              </a:rPr>
              <a:t>DEFINIÇÕES DE PROGRAMA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45" name="Google Shape;145;g1e3f462395b_1_25"/>
          <p:cNvSpPr txBox="1"/>
          <p:nvPr>
            <p:ph idx="1" type="body"/>
          </p:nvPr>
        </p:nvSpPr>
        <p:spPr>
          <a:xfrm>
            <a:off x="838200" y="1825625"/>
            <a:ext cx="107274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Lista escrita em que se enumeram (e às vezes se comentam) as partes de que deverá compor-se um espetáculo, concerto, cerimônia etc.; programação.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própria composição do espetáculo, concerto ou cerimônia.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Lista total das disciplinas que compõem um curso ou que serão cobradas em um concurso.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Exposição escrita das intenções e projetos de uma chapa, um candidato, um partido político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Cada quadro em que se divide o tempo nas transmissões radiofônicas ou televisivas, com suas características e assuntos próprios.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Lazer previamente planejado.</a:t>
            </a:r>
            <a:endParaRPr/>
          </a:p>
        </p:txBody>
      </p:sp>
      <p:sp>
        <p:nvSpPr>
          <p:cNvPr id="146" name="Google Shape;146;g1e3f462395b_1_25"/>
          <p:cNvSpPr/>
          <p:nvPr/>
        </p:nvSpPr>
        <p:spPr>
          <a:xfrm>
            <a:off x="330200" y="558800"/>
            <a:ext cx="247200" cy="728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2023-02-01T16:31:13Z</dcterms:created>
  <dc:creator>Victor Santos Rohod</dc:creator>
</cp:coreProperties>
</file>