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EB Garamond"/>
      <p:regular r:id="rId30"/>
      <p:bold r:id="rId31"/>
      <p:italic r:id="rId32"/>
      <p:boldItalic r:id="rId33"/>
    </p:embeddedFont>
    <p:embeddedFont>
      <p:font typeface="Spectral"/>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6E4D93-CB9C-4F5E-8F23-DE4965B42CC4}">
  <a:tblStyle styleId="{CC6E4D93-CB9C-4F5E-8F23-DE4965B42CC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BGaramond-bold.fntdata"/><Relationship Id="rId30" Type="http://schemas.openxmlformats.org/officeDocument/2006/relationships/font" Target="fonts/EBGaramond-regular.fntdata"/><Relationship Id="rId11" Type="http://schemas.openxmlformats.org/officeDocument/2006/relationships/slide" Target="slides/slide5.xml"/><Relationship Id="rId33" Type="http://schemas.openxmlformats.org/officeDocument/2006/relationships/font" Target="fonts/EBGaramond-boldItalic.fntdata"/><Relationship Id="rId10" Type="http://schemas.openxmlformats.org/officeDocument/2006/relationships/slide" Target="slides/slide4.xml"/><Relationship Id="rId32" Type="http://schemas.openxmlformats.org/officeDocument/2006/relationships/font" Target="fonts/EBGaramond-italic.fntdata"/><Relationship Id="rId13" Type="http://schemas.openxmlformats.org/officeDocument/2006/relationships/slide" Target="slides/slide7.xml"/><Relationship Id="rId35" Type="http://schemas.openxmlformats.org/officeDocument/2006/relationships/font" Target="fonts/Spectral-bold.fntdata"/><Relationship Id="rId12" Type="http://schemas.openxmlformats.org/officeDocument/2006/relationships/slide" Target="slides/slide6.xml"/><Relationship Id="rId34" Type="http://schemas.openxmlformats.org/officeDocument/2006/relationships/font" Target="fonts/Spectral-regular.fntdata"/><Relationship Id="rId15" Type="http://schemas.openxmlformats.org/officeDocument/2006/relationships/slide" Target="slides/slide9.xml"/><Relationship Id="rId37" Type="http://schemas.openxmlformats.org/officeDocument/2006/relationships/font" Target="fonts/Spectral-boldItalic.fntdata"/><Relationship Id="rId14" Type="http://schemas.openxmlformats.org/officeDocument/2006/relationships/slide" Target="slides/slide8.xml"/><Relationship Id="rId36" Type="http://schemas.openxmlformats.org/officeDocument/2006/relationships/font" Target="fonts/Spectral-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422490af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422490af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422490af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422490af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422490af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422490af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427741a1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427741a1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4262ce1d9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4262ce1d9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4262ce1d9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4262ce1d9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4262ce1d9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4262ce1d9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4262ce1d97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4262ce1d97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422490af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422490af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422490af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422490af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422490af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422490af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422490af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422490af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422490af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422490af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422490af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422490af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36d855a9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36d855a9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336d855a9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336d855a9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36d855a9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36d855a9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422490af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422490af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2063250" y="652125"/>
            <a:ext cx="5017500" cy="1363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latin typeface="EB Garamond"/>
                <a:ea typeface="EB Garamond"/>
                <a:cs typeface="EB Garamond"/>
                <a:sym typeface="EB Garamond"/>
              </a:rPr>
              <a:t>Fake News Detection on Social Media</a:t>
            </a:r>
            <a:endParaRPr b="1">
              <a:latin typeface="EB Garamond"/>
              <a:ea typeface="EB Garamond"/>
              <a:cs typeface="EB Garamond"/>
              <a:sym typeface="EB Garamond"/>
            </a:endParaRPr>
          </a:p>
        </p:txBody>
      </p:sp>
      <p:sp>
        <p:nvSpPr>
          <p:cNvPr id="86" name="Google Shape;86;p13"/>
          <p:cNvSpPr txBox="1"/>
          <p:nvPr>
            <p:ph idx="1" type="subTitle"/>
          </p:nvPr>
        </p:nvSpPr>
        <p:spPr>
          <a:xfrm>
            <a:off x="4892850" y="2658925"/>
            <a:ext cx="4468200" cy="195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latin typeface="Spectral"/>
                <a:ea typeface="Spectral"/>
                <a:cs typeface="Spectral"/>
                <a:sym typeface="Spectral"/>
              </a:rPr>
              <a:t>Team Members:</a:t>
            </a:r>
            <a:endParaRPr b="1" sz="1600">
              <a:solidFill>
                <a:srgbClr val="000000"/>
              </a:solidFill>
              <a:latin typeface="Spectral"/>
              <a:ea typeface="Spectral"/>
              <a:cs typeface="Spectral"/>
              <a:sym typeface="Spectral"/>
            </a:endParaRPr>
          </a:p>
          <a:p>
            <a:pPr indent="0" lvl="0" marL="0" rtl="0" algn="l">
              <a:spcBef>
                <a:spcPts val="0"/>
              </a:spcBef>
              <a:spcAft>
                <a:spcPts val="0"/>
              </a:spcAft>
              <a:buNone/>
            </a:pPr>
            <a:r>
              <a:t/>
            </a:r>
            <a:endParaRPr b="1" sz="1600">
              <a:solidFill>
                <a:srgbClr val="000000"/>
              </a:solidFill>
              <a:latin typeface="Spectral"/>
              <a:ea typeface="Spectral"/>
              <a:cs typeface="Spectral"/>
              <a:sym typeface="Spectral"/>
            </a:endParaRPr>
          </a:p>
          <a:p>
            <a:pPr indent="-330200" lvl="0" marL="457200" rtl="0" algn="l">
              <a:spcBef>
                <a:spcPts val="0"/>
              </a:spcBef>
              <a:spcAft>
                <a:spcPts val="0"/>
              </a:spcAft>
              <a:buClr>
                <a:srgbClr val="000000"/>
              </a:buClr>
              <a:buSzPts val="1600"/>
              <a:buFont typeface="Spectral"/>
              <a:buChar char="●"/>
            </a:pPr>
            <a:r>
              <a:rPr b="1" lang="en" sz="1600">
                <a:solidFill>
                  <a:srgbClr val="000000"/>
                </a:solidFill>
                <a:latin typeface="Spectral"/>
                <a:ea typeface="Spectral"/>
                <a:cs typeface="Spectral"/>
                <a:sym typeface="Spectral"/>
              </a:rPr>
              <a:t>K H S Supriya - 19071A05E8</a:t>
            </a:r>
            <a:endParaRPr b="1" sz="1600">
              <a:solidFill>
                <a:srgbClr val="000000"/>
              </a:solidFill>
              <a:latin typeface="Spectral"/>
              <a:ea typeface="Spectral"/>
              <a:cs typeface="Spectral"/>
              <a:sym typeface="Spectral"/>
            </a:endParaRPr>
          </a:p>
          <a:p>
            <a:pPr indent="-330200" lvl="0" marL="457200" rtl="0" algn="l">
              <a:spcBef>
                <a:spcPts val="0"/>
              </a:spcBef>
              <a:spcAft>
                <a:spcPts val="0"/>
              </a:spcAft>
              <a:buClr>
                <a:srgbClr val="000000"/>
              </a:buClr>
              <a:buSzPts val="1600"/>
              <a:buFont typeface="Spectral"/>
              <a:buChar char="●"/>
            </a:pPr>
            <a:r>
              <a:rPr b="1" lang="en" sz="1600">
                <a:solidFill>
                  <a:srgbClr val="000000"/>
                </a:solidFill>
                <a:latin typeface="Spectral"/>
                <a:ea typeface="Spectral"/>
                <a:cs typeface="Spectral"/>
                <a:sym typeface="Spectral"/>
              </a:rPr>
              <a:t>P Akash - 19071A05G5</a:t>
            </a:r>
            <a:endParaRPr b="1" sz="1600">
              <a:solidFill>
                <a:srgbClr val="000000"/>
              </a:solidFill>
              <a:latin typeface="Spectral"/>
              <a:ea typeface="Spectral"/>
              <a:cs typeface="Spectral"/>
              <a:sym typeface="Spectral"/>
            </a:endParaRPr>
          </a:p>
          <a:p>
            <a:pPr indent="-330200" lvl="0" marL="457200" rtl="0" algn="l">
              <a:spcBef>
                <a:spcPts val="0"/>
              </a:spcBef>
              <a:spcAft>
                <a:spcPts val="0"/>
              </a:spcAft>
              <a:buClr>
                <a:srgbClr val="000000"/>
              </a:buClr>
              <a:buSzPts val="1600"/>
              <a:buFont typeface="Spectral"/>
              <a:buChar char="●"/>
            </a:pPr>
            <a:r>
              <a:rPr b="1" lang="en" sz="1600">
                <a:solidFill>
                  <a:srgbClr val="000000"/>
                </a:solidFill>
                <a:latin typeface="Spectral"/>
                <a:ea typeface="Spectral"/>
                <a:cs typeface="Spectral"/>
                <a:sym typeface="Spectral"/>
              </a:rPr>
              <a:t>A Rukmananda Reddy - 19071A05G6</a:t>
            </a:r>
            <a:endParaRPr b="1" sz="1600">
              <a:solidFill>
                <a:srgbClr val="000000"/>
              </a:solidFill>
              <a:latin typeface="Spectral"/>
              <a:ea typeface="Spectral"/>
              <a:cs typeface="Spectral"/>
              <a:sym typeface="Spectral"/>
            </a:endParaRPr>
          </a:p>
          <a:p>
            <a:pPr indent="-330200" lvl="0" marL="457200" rtl="0" algn="l">
              <a:spcBef>
                <a:spcPts val="0"/>
              </a:spcBef>
              <a:spcAft>
                <a:spcPts val="0"/>
              </a:spcAft>
              <a:buClr>
                <a:srgbClr val="000000"/>
              </a:buClr>
              <a:buSzPts val="1600"/>
              <a:buFont typeface="Spectral"/>
              <a:buChar char="●"/>
            </a:pPr>
            <a:r>
              <a:rPr b="1" lang="en" sz="1600">
                <a:solidFill>
                  <a:srgbClr val="000000"/>
                </a:solidFill>
                <a:latin typeface="Spectral"/>
                <a:ea typeface="Spectral"/>
                <a:cs typeface="Spectral"/>
                <a:sym typeface="Spectral"/>
              </a:rPr>
              <a:t>V Tejaswini - 19071A05H9</a:t>
            </a:r>
            <a:endParaRPr b="1" sz="1600">
              <a:solidFill>
                <a:srgbClr val="000000"/>
              </a:solidFill>
              <a:latin typeface="Spectral"/>
              <a:ea typeface="Spectral"/>
              <a:cs typeface="Spectral"/>
              <a:sym typeface="Spectral"/>
            </a:endParaRPr>
          </a:p>
          <a:p>
            <a:pPr indent="0" lvl="0" marL="0" rtl="0" algn="l">
              <a:spcBef>
                <a:spcPts val="0"/>
              </a:spcBef>
              <a:spcAft>
                <a:spcPts val="0"/>
              </a:spcAft>
              <a:buNone/>
            </a:pPr>
            <a:r>
              <a:t/>
            </a:r>
            <a:endParaRPr b="1" sz="1600">
              <a:solidFill>
                <a:srgbClr val="000000"/>
              </a:solidFill>
            </a:endParaRPr>
          </a:p>
        </p:txBody>
      </p:sp>
      <p:sp>
        <p:nvSpPr>
          <p:cNvPr id="87" name="Google Shape;87;p13"/>
          <p:cNvSpPr txBox="1"/>
          <p:nvPr/>
        </p:nvSpPr>
        <p:spPr>
          <a:xfrm>
            <a:off x="860875" y="2658925"/>
            <a:ext cx="2615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Spectral"/>
                <a:ea typeface="Spectral"/>
                <a:cs typeface="Spectral"/>
                <a:sym typeface="Spectral"/>
              </a:rPr>
              <a:t>Team Guide:</a:t>
            </a:r>
            <a:endParaRPr b="1" sz="1600">
              <a:latin typeface="Spectral"/>
              <a:ea typeface="Spectral"/>
              <a:cs typeface="Spectral"/>
              <a:sym typeface="Spectral"/>
            </a:endParaRPr>
          </a:p>
          <a:p>
            <a:pPr indent="0" lvl="0" marL="0" rtl="0" algn="l">
              <a:spcBef>
                <a:spcPts val="0"/>
              </a:spcBef>
              <a:spcAft>
                <a:spcPts val="0"/>
              </a:spcAft>
              <a:buNone/>
            </a:pPr>
            <a:r>
              <a:t/>
            </a:r>
            <a:endParaRPr b="1" sz="1600">
              <a:latin typeface="Spectral"/>
              <a:ea typeface="Spectral"/>
              <a:cs typeface="Spectral"/>
              <a:sym typeface="Spectral"/>
            </a:endParaRPr>
          </a:p>
          <a:p>
            <a:pPr indent="0" lvl="0" marL="0" rtl="0" algn="l">
              <a:spcBef>
                <a:spcPts val="0"/>
              </a:spcBef>
              <a:spcAft>
                <a:spcPts val="0"/>
              </a:spcAft>
              <a:buNone/>
            </a:pPr>
            <a:r>
              <a:rPr b="1" lang="en" sz="1600">
                <a:latin typeface="Spectral"/>
                <a:ea typeface="Spectral"/>
                <a:cs typeface="Spectral"/>
                <a:sym typeface="Spectral"/>
              </a:rPr>
              <a:t>G. S. Ramesh </a:t>
            </a:r>
            <a:endParaRPr b="1" sz="1600">
              <a:latin typeface="Spectral"/>
              <a:ea typeface="Spectral"/>
              <a:cs typeface="Spectral"/>
              <a:sym typeface="Spectral"/>
            </a:endParaRPr>
          </a:p>
          <a:p>
            <a:pPr indent="0" lvl="0" marL="0" rtl="0" algn="l">
              <a:spcBef>
                <a:spcPts val="0"/>
              </a:spcBef>
              <a:spcAft>
                <a:spcPts val="0"/>
              </a:spcAft>
              <a:buNone/>
            </a:pPr>
            <a:r>
              <a:rPr b="1" lang="en" sz="1600">
                <a:latin typeface="Spectral"/>
                <a:ea typeface="Spectral"/>
                <a:cs typeface="Spectral"/>
                <a:sym typeface="Spectral"/>
              </a:rPr>
              <a:t>Assistant Professor</a:t>
            </a:r>
            <a:endParaRPr b="1" sz="1600">
              <a:latin typeface="Spectral"/>
              <a:ea typeface="Spectral"/>
              <a:cs typeface="Spectral"/>
              <a:sym typeface="Spectral"/>
            </a:endParaRPr>
          </a:p>
          <a:p>
            <a:pPr indent="0" lvl="0" marL="0" rtl="0" algn="l">
              <a:spcBef>
                <a:spcPts val="0"/>
              </a:spcBef>
              <a:spcAft>
                <a:spcPts val="0"/>
              </a:spcAft>
              <a:buNone/>
            </a:pPr>
            <a:r>
              <a:rPr b="1" lang="en" sz="1600">
                <a:latin typeface="Spectral"/>
                <a:ea typeface="Spectral"/>
                <a:cs typeface="Spectral"/>
                <a:sym typeface="Spectral"/>
              </a:rPr>
              <a:t>Dept.of CSE</a:t>
            </a:r>
            <a:endParaRPr b="1" sz="1600">
              <a:latin typeface="Spectral"/>
              <a:ea typeface="Spectral"/>
              <a:cs typeface="Spectral"/>
              <a:sym typeface="Spectr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000">
                <a:solidFill>
                  <a:srgbClr val="980000"/>
                </a:solidFill>
                <a:latin typeface="EB Garamond"/>
                <a:ea typeface="EB Garamond"/>
                <a:cs typeface="EB Garamond"/>
                <a:sym typeface="EB Garamond"/>
              </a:rPr>
              <a:t>Proposed System</a:t>
            </a:r>
            <a:endParaRPr b="1" sz="3000">
              <a:solidFill>
                <a:srgbClr val="980000"/>
              </a:solidFill>
              <a:latin typeface="EB Garamond"/>
              <a:ea typeface="EB Garamond"/>
              <a:cs typeface="EB Garamond"/>
              <a:sym typeface="EB Garamond"/>
            </a:endParaRPr>
          </a:p>
        </p:txBody>
      </p:sp>
      <p:sp>
        <p:nvSpPr>
          <p:cNvPr id="141" name="Google Shape;141;p22"/>
          <p:cNvSpPr txBox="1"/>
          <p:nvPr>
            <p:ph idx="1" type="body"/>
          </p:nvPr>
        </p:nvSpPr>
        <p:spPr>
          <a:xfrm>
            <a:off x="992375" y="1017800"/>
            <a:ext cx="7038900" cy="3323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rgbClr val="000000"/>
                </a:solidFill>
                <a:latin typeface="Spectral"/>
                <a:ea typeface="Spectral"/>
                <a:cs typeface="Spectral"/>
                <a:sym typeface="Spectral"/>
              </a:rPr>
              <a:t>Due to the complexity of fake news detection in social media, it is evident that a </a:t>
            </a:r>
            <a:r>
              <a:rPr lang="en" sz="1500">
                <a:solidFill>
                  <a:srgbClr val="000000"/>
                </a:solidFill>
                <a:latin typeface="Spectral"/>
                <a:ea typeface="Spectral"/>
                <a:cs typeface="Spectral"/>
                <a:sym typeface="Spectral"/>
              </a:rPr>
              <a:t>feasible method must contain several aspects to accurately tackle the issue. </a:t>
            </a:r>
            <a:endParaRPr sz="1500">
              <a:solidFill>
                <a:srgbClr val="000000"/>
              </a:solidFill>
              <a:latin typeface="Spectral"/>
              <a:ea typeface="Spectral"/>
              <a:cs typeface="Spectral"/>
              <a:sym typeface="Spectral"/>
            </a:endParaRPr>
          </a:p>
          <a:p>
            <a:pPr indent="0" lvl="0" marL="0" rtl="0" algn="just">
              <a:spcBef>
                <a:spcPts val="1200"/>
              </a:spcBef>
              <a:spcAft>
                <a:spcPts val="0"/>
              </a:spcAft>
              <a:buNone/>
            </a:pPr>
            <a:r>
              <a:rPr lang="en" sz="1500">
                <a:solidFill>
                  <a:srgbClr val="000000"/>
                </a:solidFill>
                <a:latin typeface="Spectral"/>
                <a:ea typeface="Spectral"/>
                <a:cs typeface="Spectral"/>
                <a:sym typeface="Spectral"/>
              </a:rPr>
              <a:t>This is why the proposed system is a combination of Naive Bayes Classifier, Support Vector Machines and Decision Tree. The Three-part method is a combination between Machine Learning Algorithms that subdivide into supervised learning techniques, and natural language processing methods. </a:t>
            </a:r>
            <a:endParaRPr sz="1500">
              <a:solidFill>
                <a:srgbClr val="000000"/>
              </a:solidFill>
              <a:latin typeface="Spectral"/>
              <a:ea typeface="Spectral"/>
              <a:cs typeface="Spectral"/>
              <a:sym typeface="Spectral"/>
            </a:endParaRPr>
          </a:p>
          <a:p>
            <a:pPr indent="0" lvl="0" marL="0" rtl="0" algn="just">
              <a:spcBef>
                <a:spcPts val="1200"/>
              </a:spcBef>
              <a:spcAft>
                <a:spcPts val="1200"/>
              </a:spcAft>
              <a:buNone/>
            </a:pPr>
            <a:r>
              <a:rPr lang="en" sz="1500">
                <a:solidFill>
                  <a:srgbClr val="000000"/>
                </a:solidFill>
                <a:latin typeface="Spectral"/>
                <a:ea typeface="Spectral"/>
                <a:cs typeface="Spectral"/>
                <a:sym typeface="Spectral"/>
              </a:rPr>
              <a:t>Although each of these approaches can be solely used to classify and detect fake news, in order to increase the accuracy and be applicable to the social media domain, they have been combined into an integrated algorithm as a method for fake news detection. </a:t>
            </a:r>
            <a:endParaRPr sz="1500">
              <a:solidFill>
                <a:srgbClr val="000000"/>
              </a:solidFill>
              <a:latin typeface="Spectral"/>
              <a:ea typeface="Spectral"/>
              <a:cs typeface="Spectral"/>
              <a:sym typeface="Spectr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000">
                <a:solidFill>
                  <a:srgbClr val="980000"/>
                </a:solidFill>
                <a:latin typeface="EB Garamond"/>
                <a:ea typeface="EB Garamond"/>
                <a:cs typeface="EB Garamond"/>
                <a:sym typeface="EB Garamond"/>
              </a:rPr>
              <a:t>System Requirements</a:t>
            </a:r>
            <a:endParaRPr b="1" sz="3000">
              <a:solidFill>
                <a:srgbClr val="980000"/>
              </a:solidFill>
              <a:latin typeface="EB Garamond"/>
              <a:ea typeface="EB Garamond"/>
              <a:cs typeface="EB Garamond"/>
              <a:sym typeface="EB Garamond"/>
            </a:endParaRPr>
          </a:p>
        </p:txBody>
      </p:sp>
      <p:sp>
        <p:nvSpPr>
          <p:cNvPr id="147" name="Google Shape;147;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l">
              <a:lnSpc>
                <a:spcPct val="200000"/>
              </a:lnSpc>
              <a:spcBef>
                <a:spcPts val="0"/>
              </a:spcBef>
              <a:spcAft>
                <a:spcPts val="0"/>
              </a:spcAft>
              <a:buClr>
                <a:srgbClr val="000000"/>
              </a:buClr>
              <a:buSzPts val="1600"/>
              <a:buFont typeface="Spectral"/>
              <a:buChar char="●"/>
            </a:pPr>
            <a:r>
              <a:rPr lang="en" sz="1600">
                <a:solidFill>
                  <a:srgbClr val="000000"/>
                </a:solidFill>
                <a:latin typeface="Spectral"/>
                <a:ea typeface="Spectral"/>
                <a:cs typeface="Spectral"/>
                <a:sym typeface="Spectral"/>
              </a:rPr>
              <a:t>Hardware Requirements</a:t>
            </a:r>
            <a:endParaRPr sz="1600">
              <a:solidFill>
                <a:srgbClr val="000000"/>
              </a:solidFill>
              <a:latin typeface="Spectral"/>
              <a:ea typeface="Spectral"/>
              <a:cs typeface="Spectral"/>
              <a:sym typeface="Spectral"/>
            </a:endParaRPr>
          </a:p>
          <a:p>
            <a:pPr indent="-330200" lvl="1" marL="914400" rtl="0" algn="l">
              <a:spcBef>
                <a:spcPts val="0"/>
              </a:spcBef>
              <a:spcAft>
                <a:spcPts val="0"/>
              </a:spcAft>
              <a:buClr>
                <a:srgbClr val="000000"/>
              </a:buClr>
              <a:buSzPts val="1600"/>
              <a:buFont typeface="Spectral"/>
              <a:buChar char="○"/>
            </a:pPr>
            <a:r>
              <a:rPr lang="en" sz="1600">
                <a:solidFill>
                  <a:srgbClr val="000000"/>
                </a:solidFill>
                <a:latin typeface="Spectral"/>
                <a:ea typeface="Spectral"/>
                <a:cs typeface="Spectral"/>
                <a:sym typeface="Spectral"/>
              </a:rPr>
              <a:t>Processor: i3,i5,i7 and above</a:t>
            </a:r>
            <a:endParaRPr sz="1600">
              <a:solidFill>
                <a:srgbClr val="000000"/>
              </a:solidFill>
              <a:latin typeface="Spectral"/>
              <a:ea typeface="Spectral"/>
              <a:cs typeface="Spectral"/>
              <a:sym typeface="Spectral"/>
            </a:endParaRPr>
          </a:p>
          <a:p>
            <a:pPr indent="-330200" lvl="1" marL="914400" rtl="0" algn="l">
              <a:spcBef>
                <a:spcPts val="0"/>
              </a:spcBef>
              <a:spcAft>
                <a:spcPts val="0"/>
              </a:spcAft>
              <a:buClr>
                <a:srgbClr val="000000"/>
              </a:buClr>
              <a:buSzPts val="1600"/>
              <a:buFont typeface="Spectral"/>
              <a:buChar char="○"/>
            </a:pPr>
            <a:r>
              <a:rPr lang="en" sz="1600">
                <a:solidFill>
                  <a:srgbClr val="000000"/>
                </a:solidFill>
                <a:latin typeface="Spectral"/>
                <a:ea typeface="Spectral"/>
                <a:cs typeface="Spectral"/>
                <a:sym typeface="Spectral"/>
              </a:rPr>
              <a:t>Ram: 4gb and above</a:t>
            </a:r>
            <a:endParaRPr sz="1600">
              <a:solidFill>
                <a:srgbClr val="000000"/>
              </a:solidFill>
              <a:latin typeface="Spectral"/>
              <a:ea typeface="Spectral"/>
              <a:cs typeface="Spectral"/>
              <a:sym typeface="Spectral"/>
            </a:endParaRPr>
          </a:p>
          <a:p>
            <a:pPr indent="0" lvl="0" marL="457200" rtl="0" algn="l">
              <a:spcBef>
                <a:spcPts val="1200"/>
              </a:spcBef>
              <a:spcAft>
                <a:spcPts val="0"/>
              </a:spcAft>
              <a:buNone/>
            </a:pPr>
            <a:r>
              <a:t/>
            </a:r>
            <a:endParaRPr sz="1600">
              <a:solidFill>
                <a:srgbClr val="000000"/>
              </a:solidFill>
              <a:latin typeface="Spectral"/>
              <a:ea typeface="Spectral"/>
              <a:cs typeface="Spectral"/>
              <a:sym typeface="Spectral"/>
            </a:endParaRPr>
          </a:p>
          <a:p>
            <a:pPr indent="-330200" lvl="0" marL="457200" rtl="0" algn="l">
              <a:lnSpc>
                <a:spcPct val="200000"/>
              </a:lnSpc>
              <a:spcBef>
                <a:spcPts val="1200"/>
              </a:spcBef>
              <a:spcAft>
                <a:spcPts val="0"/>
              </a:spcAft>
              <a:buClr>
                <a:srgbClr val="000000"/>
              </a:buClr>
              <a:buSzPts val="1600"/>
              <a:buFont typeface="Spectral"/>
              <a:buChar char="●"/>
            </a:pPr>
            <a:r>
              <a:rPr lang="en" sz="1600">
                <a:solidFill>
                  <a:srgbClr val="000000"/>
                </a:solidFill>
                <a:latin typeface="Spectral"/>
                <a:ea typeface="Spectral"/>
                <a:cs typeface="Spectral"/>
                <a:sym typeface="Spectral"/>
              </a:rPr>
              <a:t>Software Requirements</a:t>
            </a:r>
            <a:endParaRPr sz="1600">
              <a:solidFill>
                <a:srgbClr val="000000"/>
              </a:solidFill>
              <a:latin typeface="Spectral"/>
              <a:ea typeface="Spectral"/>
              <a:cs typeface="Spectral"/>
              <a:sym typeface="Spectral"/>
            </a:endParaRPr>
          </a:p>
          <a:p>
            <a:pPr indent="-330200" lvl="1" marL="914400" rtl="0" algn="l">
              <a:spcBef>
                <a:spcPts val="0"/>
              </a:spcBef>
              <a:spcAft>
                <a:spcPts val="0"/>
              </a:spcAft>
              <a:buClr>
                <a:srgbClr val="000000"/>
              </a:buClr>
              <a:buSzPts val="1600"/>
              <a:buFont typeface="Spectral"/>
              <a:buChar char="○"/>
            </a:pPr>
            <a:r>
              <a:rPr lang="en" sz="1600">
                <a:solidFill>
                  <a:srgbClr val="000000"/>
                </a:solidFill>
                <a:latin typeface="Spectral"/>
                <a:ea typeface="Spectral"/>
                <a:cs typeface="Spectral"/>
                <a:sym typeface="Spectral"/>
              </a:rPr>
              <a:t>Python 3.7</a:t>
            </a:r>
            <a:endParaRPr sz="1600">
              <a:solidFill>
                <a:srgbClr val="000000"/>
              </a:solidFill>
              <a:latin typeface="Spectral"/>
              <a:ea typeface="Spectral"/>
              <a:cs typeface="Spectral"/>
              <a:sym typeface="Spectral"/>
            </a:endParaRPr>
          </a:p>
          <a:p>
            <a:pPr indent="-330200" lvl="1" marL="914400" rtl="0" algn="l">
              <a:spcBef>
                <a:spcPts val="0"/>
              </a:spcBef>
              <a:spcAft>
                <a:spcPts val="0"/>
              </a:spcAft>
              <a:buClr>
                <a:srgbClr val="000000"/>
              </a:buClr>
              <a:buSzPts val="1600"/>
              <a:buFont typeface="Spectral"/>
              <a:buChar char="○"/>
            </a:pPr>
            <a:r>
              <a:rPr lang="en" sz="1600">
                <a:solidFill>
                  <a:srgbClr val="000000"/>
                </a:solidFill>
                <a:latin typeface="Spectral"/>
                <a:ea typeface="Spectral"/>
                <a:cs typeface="Spectral"/>
                <a:sym typeface="Spectral"/>
              </a:rPr>
              <a:t>Jupyter Notebook</a:t>
            </a:r>
            <a:endParaRPr sz="1600">
              <a:solidFill>
                <a:srgbClr val="000000"/>
              </a:solidFill>
              <a:latin typeface="Spectral"/>
              <a:ea typeface="Spectral"/>
              <a:cs typeface="Spectral"/>
              <a:sym typeface="Spectr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idx="1" type="body"/>
          </p:nvPr>
        </p:nvSpPr>
        <p:spPr>
          <a:xfrm>
            <a:off x="992375" y="751900"/>
            <a:ext cx="7387500" cy="36507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rgbClr val="000000"/>
              </a:buClr>
              <a:buSzPts val="1600"/>
              <a:buFont typeface="Spectral"/>
              <a:buChar char="❖"/>
            </a:pPr>
            <a:r>
              <a:rPr lang="en" sz="1600">
                <a:solidFill>
                  <a:srgbClr val="000000"/>
                </a:solidFill>
                <a:latin typeface="Spectral"/>
                <a:ea typeface="Spectral"/>
                <a:cs typeface="Spectral"/>
                <a:sym typeface="Spectral"/>
              </a:rPr>
              <a:t>Functional Requirements</a:t>
            </a:r>
            <a:endParaRPr sz="1600">
              <a:solidFill>
                <a:srgbClr val="000000"/>
              </a:solidFill>
              <a:latin typeface="Spectral"/>
              <a:ea typeface="Spectral"/>
              <a:cs typeface="Spectral"/>
              <a:sym typeface="Spectral"/>
            </a:endParaRPr>
          </a:p>
          <a:p>
            <a:pPr indent="-330200" lvl="1" marL="914400" rtl="0" algn="l">
              <a:spcBef>
                <a:spcPts val="0"/>
              </a:spcBef>
              <a:spcAft>
                <a:spcPts val="0"/>
              </a:spcAft>
              <a:buClr>
                <a:srgbClr val="000000"/>
              </a:buClr>
              <a:buSzPts val="1600"/>
              <a:buFont typeface="Spectral"/>
              <a:buChar char="➢"/>
            </a:pPr>
            <a:r>
              <a:rPr lang="en" sz="1600">
                <a:solidFill>
                  <a:srgbClr val="000000"/>
                </a:solidFill>
                <a:latin typeface="Spectral"/>
                <a:ea typeface="Spectral"/>
                <a:cs typeface="Spectral"/>
                <a:sym typeface="Spectral"/>
              </a:rPr>
              <a:t>Take a valid dataset </a:t>
            </a:r>
            <a:endParaRPr sz="1600">
              <a:solidFill>
                <a:srgbClr val="000000"/>
              </a:solidFill>
              <a:latin typeface="Spectral"/>
              <a:ea typeface="Spectral"/>
              <a:cs typeface="Spectral"/>
              <a:sym typeface="Spectral"/>
            </a:endParaRPr>
          </a:p>
          <a:p>
            <a:pPr indent="-330200" lvl="1" marL="914400" rtl="0" algn="l">
              <a:spcBef>
                <a:spcPts val="0"/>
              </a:spcBef>
              <a:spcAft>
                <a:spcPts val="0"/>
              </a:spcAft>
              <a:buClr>
                <a:srgbClr val="000000"/>
              </a:buClr>
              <a:buSzPts val="1600"/>
              <a:buFont typeface="Spectral"/>
              <a:buChar char="➢"/>
            </a:pPr>
            <a:r>
              <a:rPr lang="en" sz="1600">
                <a:solidFill>
                  <a:srgbClr val="000000"/>
                </a:solidFill>
                <a:latin typeface="Spectral"/>
                <a:ea typeface="Spectral"/>
                <a:cs typeface="Spectral"/>
                <a:sym typeface="Spectral"/>
              </a:rPr>
              <a:t>Extract relevant data from dataset </a:t>
            </a:r>
            <a:endParaRPr sz="1600">
              <a:solidFill>
                <a:srgbClr val="000000"/>
              </a:solidFill>
              <a:latin typeface="Spectral"/>
              <a:ea typeface="Spectral"/>
              <a:cs typeface="Spectral"/>
              <a:sym typeface="Spectral"/>
            </a:endParaRPr>
          </a:p>
          <a:p>
            <a:pPr indent="-330200" lvl="1" marL="914400" rtl="0" algn="l">
              <a:spcBef>
                <a:spcPts val="0"/>
              </a:spcBef>
              <a:spcAft>
                <a:spcPts val="0"/>
              </a:spcAft>
              <a:buClr>
                <a:srgbClr val="000000"/>
              </a:buClr>
              <a:buSzPts val="1600"/>
              <a:buFont typeface="Spectral"/>
              <a:buChar char="➢"/>
            </a:pPr>
            <a:r>
              <a:rPr lang="en" sz="1600">
                <a:solidFill>
                  <a:srgbClr val="000000"/>
                </a:solidFill>
                <a:latin typeface="Spectral"/>
                <a:ea typeface="Spectral"/>
                <a:cs typeface="Spectral"/>
                <a:sym typeface="Spectral"/>
              </a:rPr>
              <a:t>Extract relevant features from the text using NLP.</a:t>
            </a:r>
            <a:endParaRPr sz="1600">
              <a:solidFill>
                <a:srgbClr val="000000"/>
              </a:solidFill>
              <a:latin typeface="Spectral"/>
              <a:ea typeface="Spectral"/>
              <a:cs typeface="Spectral"/>
              <a:sym typeface="Spectral"/>
            </a:endParaRPr>
          </a:p>
          <a:p>
            <a:pPr indent="0" lvl="0" marL="0" rtl="0" algn="l">
              <a:spcBef>
                <a:spcPts val="1200"/>
              </a:spcBef>
              <a:spcAft>
                <a:spcPts val="0"/>
              </a:spcAft>
              <a:buNone/>
            </a:pPr>
            <a:r>
              <a:t/>
            </a:r>
            <a:endParaRPr sz="1600">
              <a:solidFill>
                <a:srgbClr val="000000"/>
              </a:solidFill>
              <a:latin typeface="Spectral"/>
              <a:ea typeface="Spectral"/>
              <a:cs typeface="Spectral"/>
              <a:sym typeface="Spectral"/>
            </a:endParaRPr>
          </a:p>
          <a:p>
            <a:pPr indent="-330200" lvl="0" marL="457200" rtl="0" algn="l">
              <a:lnSpc>
                <a:spcPct val="200000"/>
              </a:lnSpc>
              <a:spcBef>
                <a:spcPts val="1200"/>
              </a:spcBef>
              <a:spcAft>
                <a:spcPts val="0"/>
              </a:spcAft>
              <a:buClr>
                <a:srgbClr val="000000"/>
              </a:buClr>
              <a:buSzPts val="1600"/>
              <a:buFont typeface="Spectral"/>
              <a:buChar char="❖"/>
            </a:pPr>
            <a:r>
              <a:rPr lang="en" sz="1600">
                <a:solidFill>
                  <a:srgbClr val="000000"/>
                </a:solidFill>
                <a:latin typeface="Spectral"/>
                <a:ea typeface="Spectral"/>
                <a:cs typeface="Spectral"/>
                <a:sym typeface="Spectral"/>
              </a:rPr>
              <a:t>Non-Functional Requirements</a:t>
            </a:r>
            <a:endParaRPr sz="1600">
              <a:solidFill>
                <a:srgbClr val="000000"/>
              </a:solidFill>
              <a:latin typeface="Spectral"/>
              <a:ea typeface="Spectral"/>
              <a:cs typeface="Spectral"/>
              <a:sym typeface="Spectral"/>
            </a:endParaRPr>
          </a:p>
          <a:p>
            <a:pPr indent="-330200" lvl="1" marL="914400" rtl="0" algn="l">
              <a:spcBef>
                <a:spcPts val="0"/>
              </a:spcBef>
              <a:spcAft>
                <a:spcPts val="0"/>
              </a:spcAft>
              <a:buClr>
                <a:srgbClr val="000000"/>
              </a:buClr>
              <a:buSzPts val="1600"/>
              <a:buFont typeface="Spectral"/>
              <a:buChar char="➢"/>
            </a:pPr>
            <a:r>
              <a:rPr lang="en" sz="1600">
                <a:solidFill>
                  <a:srgbClr val="000000"/>
                </a:solidFill>
                <a:latin typeface="Spectral"/>
                <a:ea typeface="Spectral"/>
                <a:cs typeface="Spectral"/>
                <a:sym typeface="Spectral"/>
              </a:rPr>
              <a:t>Feature extraction must be done in milliseconds</a:t>
            </a:r>
            <a:endParaRPr sz="1600">
              <a:solidFill>
                <a:srgbClr val="000000"/>
              </a:solidFill>
              <a:latin typeface="Spectral"/>
              <a:ea typeface="Spectral"/>
              <a:cs typeface="Spectral"/>
              <a:sym typeface="Spectral"/>
            </a:endParaRPr>
          </a:p>
          <a:p>
            <a:pPr indent="-330200" lvl="1" marL="914400" rtl="0" algn="l">
              <a:spcBef>
                <a:spcPts val="0"/>
              </a:spcBef>
              <a:spcAft>
                <a:spcPts val="0"/>
              </a:spcAft>
              <a:buClr>
                <a:srgbClr val="000000"/>
              </a:buClr>
              <a:buSzPts val="1600"/>
              <a:buFont typeface="Spectral"/>
              <a:buChar char="➢"/>
            </a:pPr>
            <a:r>
              <a:rPr lang="en" sz="1600">
                <a:solidFill>
                  <a:srgbClr val="000000"/>
                </a:solidFill>
                <a:latin typeface="Spectral"/>
                <a:ea typeface="Spectral"/>
                <a:cs typeface="Spectral"/>
                <a:sym typeface="Spectral"/>
              </a:rPr>
              <a:t>Time taken by ML Algorithms </a:t>
            </a:r>
            <a:r>
              <a:rPr lang="en" sz="1600">
                <a:solidFill>
                  <a:srgbClr val="000000"/>
                </a:solidFill>
                <a:latin typeface="Spectral"/>
                <a:ea typeface="Spectral"/>
                <a:cs typeface="Spectral"/>
                <a:sym typeface="Spectral"/>
              </a:rPr>
              <a:t>should</a:t>
            </a:r>
            <a:r>
              <a:rPr lang="en" sz="1600">
                <a:solidFill>
                  <a:srgbClr val="000000"/>
                </a:solidFill>
                <a:latin typeface="Spectral"/>
                <a:ea typeface="Spectral"/>
                <a:cs typeface="Spectral"/>
                <a:sym typeface="Spectral"/>
              </a:rPr>
              <a:t> be less(in ms)</a:t>
            </a:r>
            <a:endParaRPr sz="1600">
              <a:solidFill>
                <a:srgbClr val="000000"/>
              </a:solidFill>
              <a:latin typeface="Spectral"/>
              <a:ea typeface="Spectral"/>
              <a:cs typeface="Spectral"/>
              <a:sym typeface="Spectral"/>
            </a:endParaRPr>
          </a:p>
          <a:p>
            <a:pPr indent="-330200" lvl="1" marL="914400" rtl="0" algn="l">
              <a:spcBef>
                <a:spcPts val="0"/>
              </a:spcBef>
              <a:spcAft>
                <a:spcPts val="0"/>
              </a:spcAft>
              <a:buClr>
                <a:srgbClr val="000000"/>
              </a:buClr>
              <a:buSzPts val="1600"/>
              <a:buFont typeface="Spectral"/>
              <a:buChar char="➢"/>
            </a:pPr>
            <a:r>
              <a:rPr lang="en" sz="1600">
                <a:solidFill>
                  <a:srgbClr val="000000"/>
                </a:solidFill>
                <a:latin typeface="Spectral"/>
                <a:ea typeface="Spectral"/>
                <a:cs typeface="Spectral"/>
                <a:sym typeface="Spectral"/>
              </a:rPr>
              <a:t>Response Time should be high</a:t>
            </a:r>
            <a:endParaRPr sz="1600">
              <a:solidFill>
                <a:srgbClr val="000000"/>
              </a:solidFill>
              <a:latin typeface="Spectral"/>
              <a:ea typeface="Spectral"/>
              <a:cs typeface="Spectral"/>
              <a:sym typeface="Spectr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EB Garamond"/>
                <a:ea typeface="EB Garamond"/>
                <a:cs typeface="EB Garamond"/>
                <a:sym typeface="EB Garamond"/>
              </a:rPr>
              <a:t>System Architecture</a:t>
            </a:r>
            <a:endParaRPr b="1">
              <a:latin typeface="EB Garamond"/>
              <a:ea typeface="EB Garamond"/>
              <a:cs typeface="EB Garamond"/>
              <a:sym typeface="EB Garamond"/>
            </a:endParaRPr>
          </a:p>
        </p:txBody>
      </p:sp>
      <p:pic>
        <p:nvPicPr>
          <p:cNvPr id="158" name="Google Shape;158;p25"/>
          <p:cNvPicPr preferRelativeResize="0"/>
          <p:nvPr/>
        </p:nvPicPr>
        <p:blipFill>
          <a:blip r:embed="rId3">
            <a:alphaModFix/>
          </a:blip>
          <a:stretch>
            <a:fillRect/>
          </a:stretch>
        </p:blipFill>
        <p:spPr>
          <a:xfrm>
            <a:off x="1565475" y="1067025"/>
            <a:ext cx="6078705" cy="38209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374175"/>
            <a:ext cx="8520600" cy="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00">
                <a:latin typeface="EB Garamond"/>
                <a:ea typeface="EB Garamond"/>
                <a:cs typeface="EB Garamond"/>
                <a:sym typeface="EB Garamond"/>
              </a:rPr>
              <a:t>Use Case Diagram</a:t>
            </a:r>
            <a:endParaRPr b="1" sz="2700">
              <a:latin typeface="EB Garamond"/>
              <a:ea typeface="EB Garamond"/>
              <a:cs typeface="EB Garamond"/>
              <a:sym typeface="EB Garamond"/>
            </a:endParaRPr>
          </a:p>
        </p:txBody>
      </p:sp>
      <p:pic>
        <p:nvPicPr>
          <p:cNvPr id="164" name="Google Shape;164;p26"/>
          <p:cNvPicPr preferRelativeResize="0"/>
          <p:nvPr/>
        </p:nvPicPr>
        <p:blipFill>
          <a:blip r:embed="rId3">
            <a:alphaModFix/>
          </a:blip>
          <a:stretch>
            <a:fillRect/>
          </a:stretch>
        </p:blipFill>
        <p:spPr>
          <a:xfrm>
            <a:off x="696100" y="974550"/>
            <a:ext cx="7649226" cy="3844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EB Garamond"/>
                <a:ea typeface="EB Garamond"/>
                <a:cs typeface="EB Garamond"/>
                <a:sym typeface="EB Garamond"/>
              </a:rPr>
              <a:t>Activity Diagram</a:t>
            </a:r>
            <a:endParaRPr b="1">
              <a:latin typeface="EB Garamond"/>
              <a:ea typeface="EB Garamond"/>
              <a:cs typeface="EB Garamond"/>
              <a:sym typeface="EB Garamond"/>
            </a:endParaRPr>
          </a:p>
        </p:txBody>
      </p:sp>
      <p:pic>
        <p:nvPicPr>
          <p:cNvPr id="170" name="Google Shape;170;p27"/>
          <p:cNvPicPr preferRelativeResize="0"/>
          <p:nvPr/>
        </p:nvPicPr>
        <p:blipFill>
          <a:blip r:embed="rId3">
            <a:alphaModFix/>
          </a:blip>
          <a:stretch>
            <a:fillRect/>
          </a:stretch>
        </p:blipFill>
        <p:spPr>
          <a:xfrm>
            <a:off x="3286775" y="837325"/>
            <a:ext cx="2570425" cy="39600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EB Garamond"/>
                <a:ea typeface="EB Garamond"/>
                <a:cs typeface="EB Garamond"/>
                <a:sym typeface="EB Garamond"/>
              </a:rPr>
              <a:t>Sequence Diagram</a:t>
            </a:r>
            <a:endParaRPr b="1">
              <a:latin typeface="EB Garamond"/>
              <a:ea typeface="EB Garamond"/>
              <a:cs typeface="EB Garamond"/>
              <a:sym typeface="EB Garamond"/>
            </a:endParaRPr>
          </a:p>
        </p:txBody>
      </p:sp>
      <p:pic>
        <p:nvPicPr>
          <p:cNvPr id="176" name="Google Shape;176;p28"/>
          <p:cNvPicPr preferRelativeResize="0"/>
          <p:nvPr/>
        </p:nvPicPr>
        <p:blipFill>
          <a:blip r:embed="rId3">
            <a:alphaModFix/>
          </a:blip>
          <a:stretch>
            <a:fillRect/>
          </a:stretch>
        </p:blipFill>
        <p:spPr>
          <a:xfrm>
            <a:off x="2768475" y="1017800"/>
            <a:ext cx="3607060" cy="38209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EB Garamond"/>
                <a:ea typeface="EB Garamond"/>
                <a:cs typeface="EB Garamond"/>
                <a:sym typeface="EB Garamond"/>
              </a:rPr>
              <a:t>Class Diagram</a:t>
            </a:r>
            <a:endParaRPr b="1">
              <a:latin typeface="EB Garamond"/>
              <a:ea typeface="EB Garamond"/>
              <a:cs typeface="EB Garamond"/>
              <a:sym typeface="EB Garamond"/>
            </a:endParaRPr>
          </a:p>
        </p:txBody>
      </p:sp>
      <p:pic>
        <p:nvPicPr>
          <p:cNvPr id="182" name="Google Shape;182;p29"/>
          <p:cNvPicPr preferRelativeResize="0"/>
          <p:nvPr/>
        </p:nvPicPr>
        <p:blipFill>
          <a:blip r:embed="rId3">
            <a:alphaModFix/>
          </a:blip>
          <a:stretch>
            <a:fillRect/>
          </a:stretch>
        </p:blipFill>
        <p:spPr>
          <a:xfrm>
            <a:off x="2309813" y="1223963"/>
            <a:ext cx="4524375" cy="2695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000">
                <a:solidFill>
                  <a:srgbClr val="980000"/>
                </a:solidFill>
                <a:latin typeface="EB Garamond"/>
                <a:ea typeface="EB Garamond"/>
                <a:cs typeface="EB Garamond"/>
                <a:sym typeface="EB Garamond"/>
              </a:rPr>
              <a:t>Future Scope</a:t>
            </a:r>
            <a:endParaRPr b="1" sz="3000">
              <a:solidFill>
                <a:srgbClr val="980000"/>
              </a:solidFill>
              <a:latin typeface="EB Garamond"/>
              <a:ea typeface="EB Garamond"/>
              <a:cs typeface="EB Garamond"/>
              <a:sym typeface="EB Garamond"/>
            </a:endParaRPr>
          </a:p>
        </p:txBody>
      </p:sp>
      <p:sp>
        <p:nvSpPr>
          <p:cNvPr id="188" name="Google Shape;188;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Clr>
                <a:srgbClr val="000000"/>
              </a:buClr>
              <a:buSzPts val="1600"/>
              <a:buFont typeface="Spectral"/>
              <a:buChar char="❖"/>
            </a:pPr>
            <a:r>
              <a:rPr lang="en" sz="1600">
                <a:solidFill>
                  <a:srgbClr val="000000"/>
                </a:solidFill>
                <a:latin typeface="Spectral"/>
                <a:ea typeface="Spectral"/>
                <a:cs typeface="Spectral"/>
                <a:sym typeface="Spectral"/>
              </a:rPr>
              <a:t>The project can be extended to </a:t>
            </a:r>
            <a:r>
              <a:rPr lang="en" sz="1600">
                <a:solidFill>
                  <a:srgbClr val="000000"/>
                </a:solidFill>
                <a:latin typeface="Spectral"/>
                <a:ea typeface="Spectral"/>
                <a:cs typeface="Spectral"/>
                <a:sym typeface="Spectral"/>
              </a:rPr>
              <a:t>combine</a:t>
            </a:r>
            <a:r>
              <a:rPr lang="en" sz="1600">
                <a:solidFill>
                  <a:srgbClr val="000000"/>
                </a:solidFill>
                <a:latin typeface="Spectral"/>
                <a:ea typeface="Spectral"/>
                <a:cs typeface="Spectral"/>
                <a:sym typeface="Spectral"/>
              </a:rPr>
              <a:t> machine learning algorithms with advantages of blockchain peer-to-peer networking </a:t>
            </a:r>
            <a:r>
              <a:rPr lang="en" sz="1600">
                <a:solidFill>
                  <a:srgbClr val="000000"/>
                </a:solidFill>
                <a:latin typeface="Spectral"/>
                <a:ea typeface="Spectral"/>
                <a:cs typeface="Spectral"/>
                <a:sym typeface="Spectral"/>
              </a:rPr>
              <a:t>concepts</a:t>
            </a:r>
            <a:r>
              <a:rPr lang="en" sz="1600">
                <a:solidFill>
                  <a:srgbClr val="000000"/>
                </a:solidFill>
                <a:latin typeface="Spectral"/>
                <a:ea typeface="Spectral"/>
                <a:cs typeface="Spectral"/>
                <a:sym typeface="Spectral"/>
              </a:rPr>
              <a:t>.</a:t>
            </a:r>
            <a:endParaRPr sz="1600">
              <a:solidFill>
                <a:srgbClr val="000000"/>
              </a:solidFill>
              <a:latin typeface="Spectral"/>
              <a:ea typeface="Spectral"/>
              <a:cs typeface="Spectral"/>
              <a:sym typeface="Spectral"/>
            </a:endParaRPr>
          </a:p>
          <a:p>
            <a:pPr indent="-330200" lvl="0" marL="457200" rtl="0" algn="just">
              <a:spcBef>
                <a:spcPts val="0"/>
              </a:spcBef>
              <a:spcAft>
                <a:spcPts val="0"/>
              </a:spcAft>
              <a:buClr>
                <a:srgbClr val="000000"/>
              </a:buClr>
              <a:buSzPts val="1600"/>
              <a:buFont typeface="Spectral"/>
              <a:buChar char="❖"/>
            </a:pPr>
            <a:r>
              <a:rPr lang="en" sz="1600">
                <a:solidFill>
                  <a:srgbClr val="000000"/>
                </a:solidFill>
                <a:latin typeface="Spectral"/>
                <a:ea typeface="Spectral"/>
                <a:cs typeface="Spectral"/>
                <a:sym typeface="Spectral"/>
              </a:rPr>
              <a:t>We can also extend our project to detect the abusive words used in social media with our ML algorithms.</a:t>
            </a:r>
            <a:endParaRPr sz="1600">
              <a:solidFill>
                <a:srgbClr val="000000"/>
              </a:solidFill>
              <a:latin typeface="Spectral"/>
              <a:ea typeface="Spectral"/>
              <a:cs typeface="Spectral"/>
              <a:sym typeface="Spectral"/>
            </a:endParaRPr>
          </a:p>
          <a:p>
            <a:pPr indent="-330200" lvl="0" marL="457200" rtl="0" algn="just">
              <a:spcBef>
                <a:spcPts val="0"/>
              </a:spcBef>
              <a:spcAft>
                <a:spcPts val="0"/>
              </a:spcAft>
              <a:buClr>
                <a:srgbClr val="000000"/>
              </a:buClr>
              <a:buSzPts val="1600"/>
              <a:buFont typeface="Spectral"/>
              <a:buChar char="❖"/>
            </a:pPr>
            <a:r>
              <a:rPr lang="en" sz="1600">
                <a:solidFill>
                  <a:srgbClr val="000000"/>
                </a:solidFill>
                <a:latin typeface="Spectral"/>
                <a:ea typeface="Spectral"/>
                <a:cs typeface="Spectral"/>
                <a:sym typeface="Spectral"/>
              </a:rPr>
              <a:t>An ambitious work would be to search the news on the internet and compare the search results with the original news.</a:t>
            </a:r>
            <a:endParaRPr sz="1600">
              <a:solidFill>
                <a:srgbClr val="000000"/>
              </a:solidFill>
              <a:latin typeface="Spectral"/>
              <a:ea typeface="Spectral"/>
              <a:cs typeface="Spectral"/>
              <a:sym typeface="Spectr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idx="1" type="body"/>
          </p:nvPr>
        </p:nvSpPr>
        <p:spPr>
          <a:xfrm>
            <a:off x="1123150" y="1861775"/>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4000">
                <a:latin typeface="EB Garamond"/>
                <a:ea typeface="EB Garamond"/>
                <a:cs typeface="EB Garamond"/>
                <a:sym typeface="EB Garamond"/>
              </a:rPr>
              <a:t>Thank </a:t>
            </a:r>
            <a:r>
              <a:rPr b="1" lang="en" sz="4000">
                <a:latin typeface="EB Garamond"/>
                <a:ea typeface="EB Garamond"/>
                <a:cs typeface="EB Garamond"/>
                <a:sym typeface="EB Garamond"/>
              </a:rPr>
              <a:t>you</a:t>
            </a:r>
            <a:r>
              <a:rPr b="1" lang="en" sz="4000">
                <a:latin typeface="EB Garamond"/>
                <a:ea typeface="EB Garamond"/>
                <a:cs typeface="EB Garamond"/>
                <a:sym typeface="EB Garamond"/>
              </a:rPr>
              <a:t> </a:t>
            </a:r>
            <a:endParaRPr b="1" sz="4000">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000">
                <a:solidFill>
                  <a:srgbClr val="980000"/>
                </a:solidFill>
                <a:latin typeface="EB Garamond"/>
                <a:ea typeface="EB Garamond"/>
                <a:cs typeface="EB Garamond"/>
                <a:sym typeface="EB Garamond"/>
              </a:rPr>
              <a:t>Agenda</a:t>
            </a:r>
            <a:endParaRPr b="1" sz="3000">
              <a:solidFill>
                <a:srgbClr val="980000"/>
              </a:solidFill>
              <a:latin typeface="EB Garamond"/>
              <a:ea typeface="EB Garamond"/>
              <a:cs typeface="EB Garamond"/>
              <a:sym typeface="EB Garamond"/>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Spectral"/>
              <a:buChar char="❏"/>
            </a:pPr>
            <a:r>
              <a:rPr b="1" lang="en" sz="1600">
                <a:solidFill>
                  <a:srgbClr val="000000"/>
                </a:solidFill>
                <a:latin typeface="Spectral"/>
                <a:ea typeface="Spectral"/>
                <a:cs typeface="Spectral"/>
                <a:sym typeface="Spectral"/>
              </a:rPr>
              <a:t>Abstract</a:t>
            </a:r>
            <a:endParaRPr b="1" sz="1600">
              <a:solidFill>
                <a:srgbClr val="000000"/>
              </a:solidFill>
              <a:latin typeface="Spectral"/>
              <a:ea typeface="Spectral"/>
              <a:cs typeface="Spectral"/>
              <a:sym typeface="Spectral"/>
            </a:endParaRPr>
          </a:p>
          <a:p>
            <a:pPr indent="-330200" lvl="0" marL="457200" rtl="0" algn="l">
              <a:spcBef>
                <a:spcPts val="0"/>
              </a:spcBef>
              <a:spcAft>
                <a:spcPts val="0"/>
              </a:spcAft>
              <a:buClr>
                <a:srgbClr val="000000"/>
              </a:buClr>
              <a:buSzPts val="1600"/>
              <a:buFont typeface="Spectral"/>
              <a:buChar char="❏"/>
            </a:pPr>
            <a:r>
              <a:rPr b="1" lang="en" sz="1600">
                <a:solidFill>
                  <a:srgbClr val="000000"/>
                </a:solidFill>
                <a:latin typeface="Spectral"/>
                <a:ea typeface="Spectral"/>
                <a:cs typeface="Spectral"/>
                <a:sym typeface="Spectral"/>
              </a:rPr>
              <a:t>Introduction</a:t>
            </a:r>
            <a:endParaRPr b="1" sz="1600">
              <a:solidFill>
                <a:srgbClr val="000000"/>
              </a:solidFill>
              <a:latin typeface="Spectral"/>
              <a:ea typeface="Spectral"/>
              <a:cs typeface="Spectral"/>
              <a:sym typeface="Spectral"/>
            </a:endParaRPr>
          </a:p>
          <a:p>
            <a:pPr indent="-330200" lvl="0" marL="457200" rtl="0" algn="l">
              <a:spcBef>
                <a:spcPts val="0"/>
              </a:spcBef>
              <a:spcAft>
                <a:spcPts val="0"/>
              </a:spcAft>
              <a:buClr>
                <a:srgbClr val="000000"/>
              </a:buClr>
              <a:buSzPts val="1600"/>
              <a:buFont typeface="Spectral"/>
              <a:buChar char="❏"/>
            </a:pPr>
            <a:r>
              <a:rPr b="1" lang="en" sz="1600">
                <a:solidFill>
                  <a:srgbClr val="000000"/>
                </a:solidFill>
                <a:latin typeface="Spectral"/>
                <a:ea typeface="Spectral"/>
                <a:cs typeface="Spectral"/>
                <a:sym typeface="Spectral"/>
              </a:rPr>
              <a:t>Literature Survey</a:t>
            </a:r>
            <a:endParaRPr b="1" sz="1600">
              <a:solidFill>
                <a:srgbClr val="000000"/>
              </a:solidFill>
              <a:latin typeface="Spectral"/>
              <a:ea typeface="Spectral"/>
              <a:cs typeface="Spectral"/>
              <a:sym typeface="Spectral"/>
            </a:endParaRPr>
          </a:p>
          <a:p>
            <a:pPr indent="-330200" lvl="0" marL="457200" rtl="0" algn="l">
              <a:spcBef>
                <a:spcPts val="0"/>
              </a:spcBef>
              <a:spcAft>
                <a:spcPts val="0"/>
              </a:spcAft>
              <a:buClr>
                <a:srgbClr val="000000"/>
              </a:buClr>
              <a:buSzPts val="1600"/>
              <a:buFont typeface="Spectral"/>
              <a:buChar char="❏"/>
            </a:pPr>
            <a:r>
              <a:rPr b="1" lang="en" sz="1600">
                <a:solidFill>
                  <a:srgbClr val="000000"/>
                </a:solidFill>
                <a:latin typeface="Spectral"/>
                <a:ea typeface="Spectral"/>
                <a:cs typeface="Spectral"/>
                <a:sym typeface="Spectral"/>
              </a:rPr>
              <a:t>Existing System</a:t>
            </a:r>
            <a:endParaRPr b="1" sz="1600">
              <a:solidFill>
                <a:srgbClr val="000000"/>
              </a:solidFill>
              <a:latin typeface="Spectral"/>
              <a:ea typeface="Spectral"/>
              <a:cs typeface="Spectral"/>
              <a:sym typeface="Spectral"/>
            </a:endParaRPr>
          </a:p>
          <a:p>
            <a:pPr indent="-330200" lvl="0" marL="457200" rtl="0" algn="l">
              <a:spcBef>
                <a:spcPts val="0"/>
              </a:spcBef>
              <a:spcAft>
                <a:spcPts val="0"/>
              </a:spcAft>
              <a:buClr>
                <a:srgbClr val="000000"/>
              </a:buClr>
              <a:buSzPts val="1600"/>
              <a:buFont typeface="Spectral"/>
              <a:buChar char="❏"/>
            </a:pPr>
            <a:r>
              <a:rPr b="1" lang="en" sz="1600">
                <a:solidFill>
                  <a:srgbClr val="000000"/>
                </a:solidFill>
                <a:latin typeface="Spectral"/>
                <a:ea typeface="Spectral"/>
                <a:cs typeface="Spectral"/>
                <a:sym typeface="Spectral"/>
              </a:rPr>
              <a:t>Proposed System</a:t>
            </a:r>
            <a:endParaRPr b="1" sz="1600">
              <a:solidFill>
                <a:srgbClr val="000000"/>
              </a:solidFill>
              <a:latin typeface="Spectral"/>
              <a:ea typeface="Spectral"/>
              <a:cs typeface="Spectral"/>
              <a:sym typeface="Spectral"/>
            </a:endParaRPr>
          </a:p>
          <a:p>
            <a:pPr indent="-330200" lvl="0" marL="457200" rtl="0" algn="l">
              <a:spcBef>
                <a:spcPts val="0"/>
              </a:spcBef>
              <a:spcAft>
                <a:spcPts val="0"/>
              </a:spcAft>
              <a:buClr>
                <a:srgbClr val="000000"/>
              </a:buClr>
              <a:buSzPts val="1600"/>
              <a:buFont typeface="Spectral"/>
              <a:buChar char="❏"/>
            </a:pPr>
            <a:r>
              <a:rPr b="1" lang="en" sz="1600">
                <a:solidFill>
                  <a:srgbClr val="000000"/>
                </a:solidFill>
                <a:latin typeface="Spectral"/>
                <a:ea typeface="Spectral"/>
                <a:cs typeface="Spectral"/>
                <a:sym typeface="Spectral"/>
              </a:rPr>
              <a:t>System Requirements</a:t>
            </a:r>
            <a:endParaRPr b="1" sz="1600">
              <a:solidFill>
                <a:srgbClr val="000000"/>
              </a:solidFill>
              <a:latin typeface="Spectral"/>
              <a:ea typeface="Spectral"/>
              <a:cs typeface="Spectral"/>
              <a:sym typeface="Spectral"/>
            </a:endParaRPr>
          </a:p>
          <a:p>
            <a:pPr indent="-330200" lvl="0" marL="457200" rtl="0" algn="l">
              <a:spcBef>
                <a:spcPts val="0"/>
              </a:spcBef>
              <a:spcAft>
                <a:spcPts val="0"/>
              </a:spcAft>
              <a:buClr>
                <a:srgbClr val="000000"/>
              </a:buClr>
              <a:buSzPts val="1600"/>
              <a:buFont typeface="Spectral"/>
              <a:buChar char="❏"/>
            </a:pPr>
            <a:r>
              <a:rPr b="1" lang="en" sz="1600">
                <a:solidFill>
                  <a:srgbClr val="000000"/>
                </a:solidFill>
                <a:latin typeface="Spectral"/>
                <a:ea typeface="Spectral"/>
                <a:cs typeface="Spectral"/>
                <a:sym typeface="Spectral"/>
              </a:rPr>
              <a:t>Future Scope</a:t>
            </a:r>
            <a:endParaRPr b="1" sz="1600">
              <a:solidFill>
                <a:srgbClr val="000000"/>
              </a:solidFill>
              <a:latin typeface="Spectral"/>
              <a:ea typeface="Spectral"/>
              <a:cs typeface="Spectral"/>
              <a:sym typeface="Spectr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1375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000">
                <a:solidFill>
                  <a:schemeClr val="accent3"/>
                </a:solidFill>
                <a:latin typeface="EB Garamond"/>
                <a:ea typeface="EB Garamond"/>
                <a:cs typeface="EB Garamond"/>
                <a:sym typeface="EB Garamond"/>
              </a:rPr>
              <a:t>Abstract</a:t>
            </a:r>
            <a:endParaRPr b="1" sz="3000">
              <a:solidFill>
                <a:schemeClr val="accent3"/>
              </a:solidFill>
              <a:latin typeface="EB Garamond"/>
              <a:ea typeface="EB Garamond"/>
              <a:cs typeface="EB Garamond"/>
              <a:sym typeface="EB Garamond"/>
            </a:endParaRPr>
          </a:p>
        </p:txBody>
      </p:sp>
      <p:sp>
        <p:nvSpPr>
          <p:cNvPr id="99" name="Google Shape;99;p15"/>
          <p:cNvSpPr txBox="1"/>
          <p:nvPr>
            <p:ph idx="1" type="body"/>
          </p:nvPr>
        </p:nvSpPr>
        <p:spPr>
          <a:xfrm>
            <a:off x="796175" y="745350"/>
            <a:ext cx="7038900" cy="32145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000000"/>
              </a:buClr>
              <a:buSzPts val="1500"/>
              <a:buFont typeface="Spectral"/>
              <a:buChar char="●"/>
            </a:pPr>
            <a:r>
              <a:rPr lang="en" sz="1500">
                <a:solidFill>
                  <a:srgbClr val="000000"/>
                </a:solidFill>
                <a:latin typeface="Spectral"/>
                <a:ea typeface="Spectral"/>
                <a:cs typeface="Spectral"/>
                <a:sym typeface="Spectral"/>
              </a:rPr>
              <a:t>Fake news has been there since before the advent of the Internet. It can be defined as “fictitious articles deliberately fabricated to deceive readers”. </a:t>
            </a:r>
            <a:endParaRPr sz="1500">
              <a:solidFill>
                <a:srgbClr val="000000"/>
              </a:solidFill>
              <a:latin typeface="Spectral"/>
              <a:ea typeface="Spectral"/>
              <a:cs typeface="Spectral"/>
              <a:sym typeface="Spectral"/>
            </a:endParaRPr>
          </a:p>
          <a:p>
            <a:pPr indent="-323850" lvl="0" marL="457200" rtl="0" algn="just">
              <a:spcBef>
                <a:spcPts val="0"/>
              </a:spcBef>
              <a:spcAft>
                <a:spcPts val="0"/>
              </a:spcAft>
              <a:buClr>
                <a:srgbClr val="000000"/>
              </a:buClr>
              <a:buSzPts val="1500"/>
              <a:buFont typeface="Spectral"/>
              <a:buChar char="●"/>
            </a:pPr>
            <a:r>
              <a:rPr lang="en" sz="1500">
                <a:solidFill>
                  <a:srgbClr val="000000"/>
                </a:solidFill>
                <a:latin typeface="Spectral"/>
                <a:ea typeface="Spectral"/>
                <a:cs typeface="Spectral"/>
                <a:sym typeface="Spectral"/>
              </a:rPr>
              <a:t>With the current usage of social media platforms, consumers are creating and sharing more information than ever before, some of which are misleading with no relevance to reality. </a:t>
            </a:r>
            <a:endParaRPr sz="1500">
              <a:solidFill>
                <a:srgbClr val="000000"/>
              </a:solidFill>
              <a:latin typeface="Spectral"/>
              <a:ea typeface="Spectral"/>
              <a:cs typeface="Spectral"/>
              <a:sym typeface="Spectral"/>
            </a:endParaRPr>
          </a:p>
          <a:p>
            <a:pPr indent="-323850" lvl="0" marL="457200" rtl="0" algn="just">
              <a:spcBef>
                <a:spcPts val="0"/>
              </a:spcBef>
              <a:spcAft>
                <a:spcPts val="0"/>
              </a:spcAft>
              <a:buClr>
                <a:srgbClr val="000000"/>
              </a:buClr>
              <a:buSzPts val="1500"/>
              <a:buFont typeface="Spectral"/>
              <a:buChar char="●"/>
            </a:pPr>
            <a:r>
              <a:rPr lang="en" sz="1500">
                <a:solidFill>
                  <a:srgbClr val="000000"/>
                </a:solidFill>
                <a:latin typeface="Spectral"/>
                <a:ea typeface="Spectral"/>
                <a:cs typeface="Spectral"/>
                <a:sym typeface="Spectral"/>
              </a:rPr>
              <a:t>Social media and news outlets publish fake news to increase readership or as part of psychological manipulation. In general, the goal is profiting through click baits to lure users and entice curiosity with flashy headlines or designs to click links to increase advertisements revenues. </a:t>
            </a:r>
            <a:endParaRPr sz="1500">
              <a:solidFill>
                <a:srgbClr val="000000"/>
              </a:solidFill>
              <a:latin typeface="Spectral"/>
              <a:ea typeface="Spectral"/>
              <a:cs typeface="Spectral"/>
              <a:sym typeface="Spectral"/>
            </a:endParaRPr>
          </a:p>
          <a:p>
            <a:pPr indent="-323850" lvl="0" marL="457200" rtl="0" algn="just">
              <a:spcBef>
                <a:spcPts val="0"/>
              </a:spcBef>
              <a:spcAft>
                <a:spcPts val="0"/>
              </a:spcAft>
              <a:buClr>
                <a:srgbClr val="000000"/>
              </a:buClr>
              <a:buSzPts val="1500"/>
              <a:buFont typeface="Spectral"/>
              <a:buChar char="●"/>
            </a:pPr>
            <a:r>
              <a:rPr lang="en" sz="1500">
                <a:solidFill>
                  <a:srgbClr val="000000"/>
                </a:solidFill>
                <a:latin typeface="Spectral"/>
                <a:ea typeface="Spectral"/>
                <a:cs typeface="Spectral"/>
                <a:sym typeface="Spectral"/>
              </a:rPr>
              <a:t>The purpose of this project was to create a tool for detecting the language patterns that characterize fake and real news through the use of machine learning and natural language processing techniques. The results of this project demonstrate the ability of machine learning to be useful in this task. </a:t>
            </a:r>
            <a:endParaRPr sz="1500">
              <a:solidFill>
                <a:srgbClr val="000000"/>
              </a:solidFill>
              <a:latin typeface="Spectral"/>
              <a:ea typeface="Spectral"/>
              <a:cs typeface="Spectral"/>
              <a:sym typeface="Spectr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000">
                <a:solidFill>
                  <a:schemeClr val="accent3"/>
                </a:solidFill>
                <a:latin typeface="EB Garamond"/>
                <a:ea typeface="EB Garamond"/>
                <a:cs typeface="EB Garamond"/>
                <a:sym typeface="EB Garamond"/>
              </a:rPr>
              <a:t>Introduction</a:t>
            </a:r>
            <a:endParaRPr b="1" sz="3000">
              <a:solidFill>
                <a:schemeClr val="accent3"/>
              </a:solidFill>
              <a:latin typeface="EB Garamond"/>
              <a:ea typeface="EB Garamond"/>
              <a:cs typeface="EB Garamond"/>
              <a:sym typeface="EB Garamond"/>
            </a:endParaRPr>
          </a:p>
        </p:txBody>
      </p:sp>
      <p:sp>
        <p:nvSpPr>
          <p:cNvPr id="105" name="Google Shape;105;p16"/>
          <p:cNvSpPr txBox="1"/>
          <p:nvPr>
            <p:ph idx="1" type="body"/>
          </p:nvPr>
        </p:nvSpPr>
        <p:spPr>
          <a:xfrm>
            <a:off x="948775" y="1017800"/>
            <a:ext cx="7038900" cy="29112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000000"/>
              </a:buClr>
              <a:buSzPts val="1500"/>
              <a:buFont typeface="Spectral"/>
              <a:buChar char="❖"/>
            </a:pPr>
            <a:r>
              <a:rPr lang="en" sz="1500">
                <a:solidFill>
                  <a:srgbClr val="000000"/>
                </a:solidFill>
                <a:latin typeface="Spectral"/>
                <a:ea typeface="Spectral"/>
                <a:cs typeface="Spectral"/>
                <a:sym typeface="Spectral"/>
              </a:rPr>
              <a:t>In </a:t>
            </a:r>
            <a:r>
              <a:rPr lang="en" sz="1500">
                <a:solidFill>
                  <a:srgbClr val="000000"/>
                </a:solidFill>
                <a:latin typeface="Spectral"/>
                <a:ea typeface="Spectral"/>
                <a:cs typeface="Spectral"/>
                <a:sym typeface="Spectral"/>
              </a:rPr>
              <a:t>modern</a:t>
            </a:r>
            <a:r>
              <a:rPr lang="en" sz="1500">
                <a:solidFill>
                  <a:srgbClr val="000000"/>
                </a:solidFill>
                <a:latin typeface="Spectral"/>
                <a:ea typeface="Spectral"/>
                <a:cs typeface="Spectral"/>
                <a:sym typeface="Spectral"/>
              </a:rPr>
              <a:t> era where the internet is ubiquitous, everyone relies on various online resources for news.</a:t>
            </a:r>
            <a:endParaRPr sz="1500">
              <a:solidFill>
                <a:srgbClr val="000000"/>
              </a:solidFill>
              <a:latin typeface="Spectral"/>
              <a:ea typeface="Spectral"/>
              <a:cs typeface="Spectral"/>
              <a:sym typeface="Spectral"/>
            </a:endParaRPr>
          </a:p>
          <a:p>
            <a:pPr indent="-323850" lvl="0" marL="457200" rtl="0" algn="just">
              <a:spcBef>
                <a:spcPts val="0"/>
              </a:spcBef>
              <a:spcAft>
                <a:spcPts val="0"/>
              </a:spcAft>
              <a:buClr>
                <a:srgbClr val="000000"/>
              </a:buClr>
              <a:buSzPts val="1500"/>
              <a:buFont typeface="Spectral"/>
              <a:buChar char="❖"/>
            </a:pPr>
            <a:r>
              <a:rPr lang="en" sz="1500">
                <a:solidFill>
                  <a:srgbClr val="000000"/>
                </a:solidFill>
                <a:latin typeface="Spectral"/>
                <a:ea typeface="Spectral"/>
                <a:cs typeface="Spectral"/>
                <a:sym typeface="Spectral"/>
              </a:rPr>
              <a:t>Along with the increase in the use of social media platforms like Facebook, Twitter etc. news spread rapidly among millions of users within a very short span of time. </a:t>
            </a:r>
            <a:endParaRPr sz="1500">
              <a:solidFill>
                <a:srgbClr val="000000"/>
              </a:solidFill>
              <a:latin typeface="Spectral"/>
              <a:ea typeface="Spectral"/>
              <a:cs typeface="Spectral"/>
              <a:sym typeface="Spectral"/>
            </a:endParaRPr>
          </a:p>
          <a:p>
            <a:pPr indent="-323850" lvl="0" marL="457200" rtl="0" algn="just">
              <a:spcBef>
                <a:spcPts val="0"/>
              </a:spcBef>
              <a:spcAft>
                <a:spcPts val="0"/>
              </a:spcAft>
              <a:buClr>
                <a:srgbClr val="000000"/>
              </a:buClr>
              <a:buSzPts val="1500"/>
              <a:buFont typeface="Spectral"/>
              <a:buChar char="❖"/>
            </a:pPr>
            <a:r>
              <a:rPr lang="en" sz="1500">
                <a:solidFill>
                  <a:srgbClr val="000000"/>
                </a:solidFill>
                <a:latin typeface="Spectral"/>
                <a:ea typeface="Spectral"/>
                <a:cs typeface="Spectral"/>
                <a:sym typeface="Spectral"/>
              </a:rPr>
              <a:t>Fake news encapsulates pieces of news that may be hoaxes and is generally spread through social media and other online media.</a:t>
            </a:r>
            <a:endParaRPr sz="1500">
              <a:solidFill>
                <a:srgbClr val="000000"/>
              </a:solidFill>
              <a:latin typeface="Spectral"/>
              <a:ea typeface="Spectral"/>
              <a:cs typeface="Spectral"/>
              <a:sym typeface="Spectral"/>
            </a:endParaRPr>
          </a:p>
          <a:p>
            <a:pPr indent="-323850" lvl="0" marL="457200" rtl="0" algn="just">
              <a:spcBef>
                <a:spcPts val="0"/>
              </a:spcBef>
              <a:spcAft>
                <a:spcPts val="0"/>
              </a:spcAft>
              <a:buClr>
                <a:srgbClr val="000000"/>
              </a:buClr>
              <a:buSzPts val="1500"/>
              <a:buFont typeface="Spectral"/>
              <a:buChar char="❖"/>
            </a:pPr>
            <a:r>
              <a:rPr lang="en" sz="1500">
                <a:solidFill>
                  <a:srgbClr val="000000"/>
                </a:solidFill>
                <a:latin typeface="Spectral"/>
                <a:ea typeface="Spectral"/>
                <a:cs typeface="Spectral"/>
                <a:sym typeface="Spectral"/>
              </a:rPr>
              <a:t>Such news items may contain false and/or exaggerated claims, and may end up being viralised by algorithms, and users may end up in a filter bubble.</a:t>
            </a:r>
            <a:endParaRPr sz="1500">
              <a:solidFill>
                <a:srgbClr val="000000"/>
              </a:solidFill>
              <a:latin typeface="Spectral"/>
              <a:ea typeface="Spectral"/>
              <a:cs typeface="Spectral"/>
              <a:sym typeface="Spectral"/>
            </a:endParaRPr>
          </a:p>
          <a:p>
            <a:pPr indent="-323850" lvl="0" marL="457200" rtl="0" algn="just">
              <a:spcBef>
                <a:spcPts val="0"/>
              </a:spcBef>
              <a:spcAft>
                <a:spcPts val="0"/>
              </a:spcAft>
              <a:buClr>
                <a:srgbClr val="000000"/>
              </a:buClr>
              <a:buSzPts val="1500"/>
              <a:buFont typeface="Spectral"/>
              <a:buChar char="❖"/>
            </a:pPr>
            <a:r>
              <a:rPr lang="en" sz="1500">
                <a:solidFill>
                  <a:srgbClr val="000000"/>
                </a:solidFill>
                <a:latin typeface="Spectral"/>
                <a:ea typeface="Spectral"/>
                <a:cs typeface="Spectral"/>
                <a:sym typeface="Spectral"/>
              </a:rPr>
              <a:t>The spread of fake news has far-reaching consequences like the creation of biased opinions to swaying </a:t>
            </a:r>
            <a:r>
              <a:rPr lang="en" sz="1500">
                <a:solidFill>
                  <a:srgbClr val="000000"/>
                </a:solidFill>
                <a:latin typeface="Spectral"/>
                <a:ea typeface="Spectral"/>
                <a:cs typeface="Spectral"/>
                <a:sym typeface="Spectral"/>
              </a:rPr>
              <a:t>election</a:t>
            </a:r>
            <a:r>
              <a:rPr lang="en" sz="1500">
                <a:solidFill>
                  <a:srgbClr val="000000"/>
                </a:solidFill>
                <a:latin typeface="Spectral"/>
                <a:ea typeface="Spectral"/>
                <a:cs typeface="Spectral"/>
                <a:sym typeface="Spectral"/>
              </a:rPr>
              <a:t> outcomes for the benefit of certain candidates.</a:t>
            </a:r>
            <a:endParaRPr sz="1500">
              <a:solidFill>
                <a:srgbClr val="000000"/>
              </a:solidFill>
              <a:latin typeface="Spectral"/>
              <a:ea typeface="Spectral"/>
              <a:cs typeface="Spectral"/>
              <a:sym typeface="Spectr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959675" y="143100"/>
            <a:ext cx="7038900" cy="59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800">
                <a:solidFill>
                  <a:srgbClr val="980000"/>
                </a:solidFill>
                <a:latin typeface="EB Garamond"/>
                <a:ea typeface="EB Garamond"/>
                <a:cs typeface="EB Garamond"/>
                <a:sym typeface="EB Garamond"/>
              </a:rPr>
              <a:t>Literature Survey</a:t>
            </a:r>
            <a:endParaRPr b="1" sz="2800">
              <a:solidFill>
                <a:srgbClr val="980000"/>
              </a:solidFill>
              <a:latin typeface="EB Garamond"/>
              <a:ea typeface="EB Garamond"/>
              <a:cs typeface="EB Garamond"/>
              <a:sym typeface="EB Garamond"/>
            </a:endParaRPr>
          </a:p>
        </p:txBody>
      </p:sp>
      <p:graphicFrame>
        <p:nvGraphicFramePr>
          <p:cNvPr id="111" name="Google Shape;111;p17"/>
          <p:cNvGraphicFramePr/>
          <p:nvPr/>
        </p:nvGraphicFramePr>
        <p:xfrm>
          <a:off x="1017950" y="921425"/>
          <a:ext cx="3000000" cy="3000000"/>
        </p:xfrm>
        <a:graphic>
          <a:graphicData uri="http://schemas.openxmlformats.org/drawingml/2006/table">
            <a:tbl>
              <a:tblPr>
                <a:noFill/>
                <a:tableStyleId>{CC6E4D93-CB9C-4F5E-8F23-DE4965B42CC4}</a:tableStyleId>
              </a:tblPr>
              <a:tblGrid>
                <a:gridCol w="560750"/>
                <a:gridCol w="1813950"/>
                <a:gridCol w="2217100"/>
                <a:gridCol w="1704975"/>
                <a:gridCol w="974850"/>
              </a:tblGrid>
              <a:tr h="363500">
                <a:tc>
                  <a:txBody>
                    <a:bodyPr/>
                    <a:lstStyle/>
                    <a:p>
                      <a:pPr indent="0" lvl="0" marL="0" rtl="0" algn="l">
                        <a:spcBef>
                          <a:spcPts val="0"/>
                        </a:spcBef>
                        <a:spcAft>
                          <a:spcPts val="0"/>
                        </a:spcAft>
                        <a:buNone/>
                      </a:pPr>
                      <a:r>
                        <a:rPr lang="en" sz="1200">
                          <a:latin typeface="Spectral"/>
                          <a:ea typeface="Spectral"/>
                          <a:cs typeface="Spectral"/>
                          <a:sym typeface="Spectral"/>
                        </a:rPr>
                        <a:t>S.No</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Title</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Methodology/Algorithm</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Pros/cons</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Year</a:t>
                      </a:r>
                      <a:endParaRPr sz="1200">
                        <a:latin typeface="Spectral"/>
                        <a:ea typeface="Spectral"/>
                        <a:cs typeface="Spectral"/>
                        <a:sym typeface="Spectral"/>
                      </a:endParaRPr>
                    </a:p>
                  </a:txBody>
                  <a:tcPr marT="91425" marB="91425" marR="91425" marL="91425"/>
                </a:tc>
              </a:tr>
              <a:tr h="1775875">
                <a:tc>
                  <a:txBody>
                    <a:bodyPr/>
                    <a:lstStyle/>
                    <a:p>
                      <a:pPr indent="0" lvl="0" marL="0" rtl="0" algn="l">
                        <a:spcBef>
                          <a:spcPts val="0"/>
                        </a:spcBef>
                        <a:spcAft>
                          <a:spcPts val="0"/>
                        </a:spcAft>
                        <a:buNone/>
                      </a:pPr>
                      <a:r>
                        <a:rPr lang="en" sz="1200">
                          <a:latin typeface="Spectral"/>
                          <a:ea typeface="Spectral"/>
                          <a:cs typeface="Spectral"/>
                          <a:sym typeface="Spectral"/>
                        </a:rPr>
                        <a:t>1</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A HYBRID APPROACH TO FAKE NEWS DETECTION ON SOCIAL MEDIA</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The Hybrid Model - Machine-Human based system.</a:t>
                      </a:r>
                      <a:endParaRPr sz="1200">
                        <a:latin typeface="Spectral"/>
                        <a:ea typeface="Spectral"/>
                        <a:cs typeface="Spectral"/>
                        <a:sym typeface="Spectral"/>
                      </a:endParaRPr>
                    </a:p>
                    <a:p>
                      <a:pPr indent="0" lvl="0" marL="0" rtl="0" algn="l">
                        <a:spcBef>
                          <a:spcPts val="0"/>
                        </a:spcBef>
                        <a:spcAft>
                          <a:spcPts val="0"/>
                        </a:spcAft>
                        <a:buNone/>
                      </a:pPr>
                      <a:r>
                        <a:rPr lang="en" sz="1200">
                          <a:latin typeface="Spectral"/>
                          <a:ea typeface="Spectral"/>
                          <a:cs typeface="Spectral"/>
                          <a:sym typeface="Spectral"/>
                        </a:rPr>
                        <a:t>Combining the human based social media news literacy education tool and the machine based approaches for linguistic and network analyses.</a:t>
                      </a:r>
                      <a:endParaRPr sz="1200">
                        <a:latin typeface="Spectral"/>
                        <a:ea typeface="Spectral"/>
                        <a:cs typeface="Spectral"/>
                        <a:sym typeface="Spectral"/>
                      </a:endParaRPr>
                    </a:p>
                  </a:txBody>
                  <a:tcPr marT="91425" marB="91425" marR="91425" marL="91425"/>
                </a:tc>
                <a:tc>
                  <a:txBody>
                    <a:bodyPr/>
                    <a:lstStyle/>
                    <a:p>
                      <a:pPr indent="-304800" lvl="0" marL="457200" rtl="0" algn="l">
                        <a:spcBef>
                          <a:spcPts val="0"/>
                        </a:spcBef>
                        <a:spcAft>
                          <a:spcPts val="0"/>
                        </a:spcAft>
                        <a:buSzPts val="1200"/>
                        <a:buFont typeface="Spectral"/>
                        <a:buChar char="●"/>
                      </a:pPr>
                      <a:r>
                        <a:rPr lang="en" sz="1200">
                          <a:latin typeface="Spectral"/>
                          <a:ea typeface="Spectral"/>
                          <a:cs typeface="Spectral"/>
                          <a:sym typeface="Spectral"/>
                        </a:rPr>
                        <a:t>Parallel approaches of detection at work</a:t>
                      </a:r>
                      <a:endParaRPr sz="1200">
                        <a:latin typeface="Spectral"/>
                        <a:ea typeface="Spectral"/>
                        <a:cs typeface="Spectral"/>
                        <a:sym typeface="Spectral"/>
                      </a:endParaRPr>
                    </a:p>
                    <a:p>
                      <a:pPr indent="-304800" lvl="0" marL="457200" rtl="0" algn="l">
                        <a:spcBef>
                          <a:spcPts val="0"/>
                        </a:spcBef>
                        <a:spcAft>
                          <a:spcPts val="0"/>
                        </a:spcAft>
                        <a:buSzPts val="1200"/>
                        <a:buFont typeface="Spectral"/>
                        <a:buChar char="●"/>
                      </a:pPr>
                      <a:r>
                        <a:rPr lang="en" sz="1200">
                          <a:latin typeface="Spectral"/>
                          <a:ea typeface="Spectral"/>
                          <a:cs typeface="Spectral"/>
                          <a:sym typeface="Spectral"/>
                        </a:rPr>
                        <a:t>Need a lot of databases</a:t>
                      </a:r>
                      <a:endParaRPr sz="1200">
                        <a:latin typeface="Spectral"/>
                        <a:ea typeface="Spectral"/>
                        <a:cs typeface="Spectral"/>
                        <a:sym typeface="Spectral"/>
                      </a:endParaRPr>
                    </a:p>
                    <a:p>
                      <a:pPr indent="-304800" lvl="0" marL="457200" rtl="0" algn="l">
                        <a:spcBef>
                          <a:spcPts val="0"/>
                        </a:spcBef>
                        <a:spcAft>
                          <a:spcPts val="0"/>
                        </a:spcAft>
                        <a:buSzPts val="1200"/>
                        <a:buFont typeface="Spectral"/>
                        <a:buChar char="●"/>
                      </a:pPr>
                      <a:r>
                        <a:rPr lang="en" sz="1200">
                          <a:latin typeface="Spectral"/>
                          <a:ea typeface="Spectral"/>
                          <a:cs typeface="Spectral"/>
                          <a:sym typeface="Spectral"/>
                        </a:rPr>
                        <a:t>Do not work for small population</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2018</a:t>
                      </a:r>
                      <a:endParaRPr sz="1200">
                        <a:latin typeface="Spectral"/>
                        <a:ea typeface="Spectral"/>
                        <a:cs typeface="Spectral"/>
                        <a:sym typeface="Spectral"/>
                      </a:endParaRPr>
                    </a:p>
                  </a:txBody>
                  <a:tcPr marT="91425" marB="91425" marR="91425" marL="91425"/>
                </a:tc>
              </a:tr>
              <a:tr h="1688675">
                <a:tc>
                  <a:txBody>
                    <a:bodyPr/>
                    <a:lstStyle/>
                    <a:p>
                      <a:pPr indent="0" lvl="0" marL="0" rtl="0" algn="l">
                        <a:spcBef>
                          <a:spcPts val="0"/>
                        </a:spcBef>
                        <a:spcAft>
                          <a:spcPts val="0"/>
                        </a:spcAft>
                        <a:buNone/>
                      </a:pPr>
                      <a:r>
                        <a:rPr lang="en" sz="1200">
                          <a:latin typeface="Spectral"/>
                          <a:ea typeface="Spectral"/>
                          <a:cs typeface="Spectral"/>
                          <a:sym typeface="Spectral"/>
                        </a:rPr>
                        <a:t>2</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A SURVEY ON NATURAL LANGUAGE PROCESSING FOR FAKE NEWS DETECTION</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Machine Learning Models(supervised)</a:t>
                      </a:r>
                      <a:endParaRPr sz="1200">
                        <a:latin typeface="Spectral"/>
                        <a:ea typeface="Spectral"/>
                        <a:cs typeface="Spectral"/>
                        <a:sym typeface="Spectral"/>
                      </a:endParaRPr>
                    </a:p>
                    <a:p>
                      <a:pPr indent="0" lvl="0" marL="0" rtl="0" algn="l">
                        <a:spcBef>
                          <a:spcPts val="0"/>
                        </a:spcBef>
                        <a:spcAft>
                          <a:spcPts val="0"/>
                        </a:spcAft>
                        <a:buNone/>
                      </a:pPr>
                      <a:r>
                        <a:rPr lang="en" sz="1200">
                          <a:latin typeface="Spectral"/>
                          <a:ea typeface="Spectral"/>
                          <a:cs typeface="Spectral"/>
                          <a:sym typeface="Spectral"/>
                        </a:rPr>
                        <a:t>Non-Neural Network Models(SVM,Naive Bayes)</a:t>
                      </a:r>
                      <a:endParaRPr sz="1200">
                        <a:latin typeface="Spectral"/>
                        <a:ea typeface="Spectral"/>
                        <a:cs typeface="Spectral"/>
                        <a:sym typeface="Spectral"/>
                      </a:endParaRPr>
                    </a:p>
                    <a:p>
                      <a:pPr indent="0" lvl="0" marL="0" rtl="0" algn="l">
                        <a:spcBef>
                          <a:spcPts val="0"/>
                        </a:spcBef>
                        <a:spcAft>
                          <a:spcPts val="0"/>
                        </a:spcAft>
                        <a:buNone/>
                      </a:pPr>
                      <a:r>
                        <a:rPr lang="en" sz="1200">
                          <a:latin typeface="Spectral"/>
                          <a:ea typeface="Spectral"/>
                          <a:cs typeface="Spectral"/>
                          <a:sym typeface="Spectral"/>
                        </a:rPr>
                        <a:t>Neural Networks(RNN,LSTM)</a:t>
                      </a:r>
                      <a:endParaRPr sz="1200">
                        <a:latin typeface="Spectral"/>
                        <a:ea typeface="Spectral"/>
                        <a:cs typeface="Spectral"/>
                        <a:sym typeface="Spectral"/>
                      </a:endParaRPr>
                    </a:p>
                    <a:p>
                      <a:pPr indent="0" lvl="0" marL="0" rtl="0" algn="l">
                        <a:spcBef>
                          <a:spcPts val="0"/>
                        </a:spcBef>
                        <a:spcAft>
                          <a:spcPts val="0"/>
                        </a:spcAft>
                        <a:buNone/>
                      </a:pPr>
                      <a:r>
                        <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2020</a:t>
                      </a:r>
                      <a:endParaRPr sz="1200">
                        <a:latin typeface="Spectral"/>
                        <a:ea typeface="Spectral"/>
                        <a:cs typeface="Spectral"/>
                        <a:sym typeface="Spectra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959675" y="143100"/>
            <a:ext cx="7038900" cy="59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800">
                <a:solidFill>
                  <a:srgbClr val="980000"/>
                </a:solidFill>
                <a:latin typeface="EB Garamond"/>
                <a:ea typeface="EB Garamond"/>
                <a:cs typeface="EB Garamond"/>
                <a:sym typeface="EB Garamond"/>
              </a:rPr>
              <a:t>Literature Survey</a:t>
            </a:r>
            <a:endParaRPr b="1" sz="2800">
              <a:solidFill>
                <a:srgbClr val="980000"/>
              </a:solidFill>
              <a:latin typeface="EB Garamond"/>
              <a:ea typeface="EB Garamond"/>
              <a:cs typeface="EB Garamond"/>
              <a:sym typeface="EB Garamond"/>
            </a:endParaRPr>
          </a:p>
        </p:txBody>
      </p:sp>
      <p:graphicFrame>
        <p:nvGraphicFramePr>
          <p:cNvPr id="117" name="Google Shape;117;p18"/>
          <p:cNvGraphicFramePr/>
          <p:nvPr/>
        </p:nvGraphicFramePr>
        <p:xfrm>
          <a:off x="1017950" y="921425"/>
          <a:ext cx="3000000" cy="3000000"/>
        </p:xfrm>
        <a:graphic>
          <a:graphicData uri="http://schemas.openxmlformats.org/drawingml/2006/table">
            <a:tbl>
              <a:tblPr>
                <a:noFill/>
                <a:tableStyleId>{CC6E4D93-CB9C-4F5E-8F23-DE4965B42CC4}</a:tableStyleId>
              </a:tblPr>
              <a:tblGrid>
                <a:gridCol w="560750"/>
                <a:gridCol w="1813950"/>
                <a:gridCol w="2217100"/>
                <a:gridCol w="1704975"/>
                <a:gridCol w="974850"/>
              </a:tblGrid>
              <a:tr h="363500">
                <a:tc>
                  <a:txBody>
                    <a:bodyPr/>
                    <a:lstStyle/>
                    <a:p>
                      <a:pPr indent="0" lvl="0" marL="0" rtl="0" algn="l">
                        <a:spcBef>
                          <a:spcPts val="0"/>
                        </a:spcBef>
                        <a:spcAft>
                          <a:spcPts val="0"/>
                        </a:spcAft>
                        <a:buNone/>
                      </a:pPr>
                      <a:r>
                        <a:rPr lang="en" sz="1200">
                          <a:latin typeface="Spectral"/>
                          <a:ea typeface="Spectral"/>
                          <a:cs typeface="Spectral"/>
                          <a:sym typeface="Spectral"/>
                        </a:rPr>
                        <a:t>S.No</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Title</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Methodology/Algorithm</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Pros/cons</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Year</a:t>
                      </a:r>
                      <a:endParaRPr sz="1200">
                        <a:latin typeface="Spectral"/>
                        <a:ea typeface="Spectral"/>
                        <a:cs typeface="Spectral"/>
                        <a:sym typeface="Spectral"/>
                      </a:endParaRPr>
                    </a:p>
                  </a:txBody>
                  <a:tcPr marT="91425" marB="91425" marR="91425" marL="91425"/>
                </a:tc>
              </a:tr>
              <a:tr h="1645100">
                <a:tc>
                  <a:txBody>
                    <a:bodyPr/>
                    <a:lstStyle/>
                    <a:p>
                      <a:pPr indent="0" lvl="0" marL="0" rtl="0" algn="l">
                        <a:spcBef>
                          <a:spcPts val="0"/>
                        </a:spcBef>
                        <a:spcAft>
                          <a:spcPts val="0"/>
                        </a:spcAft>
                        <a:buNone/>
                      </a:pPr>
                      <a:r>
                        <a:rPr lang="en" sz="1200">
                          <a:latin typeface="Spectral"/>
                          <a:ea typeface="Spectral"/>
                          <a:cs typeface="Spectral"/>
                          <a:sym typeface="Spectral"/>
                        </a:rPr>
                        <a:t>3</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DETECTING FAKE NEWS IN SOCIAL MEDIA NETWORKS</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Web Crawling to collect URLS for the Clickbaits.</a:t>
                      </a:r>
                      <a:endParaRPr sz="1200">
                        <a:latin typeface="Spectral"/>
                        <a:ea typeface="Spectral"/>
                        <a:cs typeface="Spectral"/>
                        <a:sym typeface="Spectral"/>
                      </a:endParaRPr>
                    </a:p>
                    <a:p>
                      <a:pPr indent="0" lvl="0" marL="0" rtl="0" algn="l">
                        <a:spcBef>
                          <a:spcPts val="0"/>
                        </a:spcBef>
                        <a:spcAft>
                          <a:spcPts val="0"/>
                        </a:spcAft>
                        <a:buNone/>
                      </a:pPr>
                      <a:r>
                        <a:rPr lang="en" sz="1200">
                          <a:latin typeface="Spectral"/>
                          <a:ea typeface="Spectral"/>
                          <a:cs typeface="Spectral"/>
                          <a:sym typeface="Spectral"/>
                        </a:rPr>
                        <a:t>Extract features from the web pages - A python script compute the attributes from the title and content of the web pages.</a:t>
                      </a:r>
                      <a:endParaRPr sz="1200">
                        <a:latin typeface="Spectral"/>
                        <a:ea typeface="Spectral"/>
                        <a:cs typeface="Spectral"/>
                        <a:sym typeface="Spectral"/>
                      </a:endParaRPr>
                    </a:p>
                    <a:p>
                      <a:pPr indent="0" lvl="0" marL="0" rtl="0" algn="l">
                        <a:spcBef>
                          <a:spcPts val="0"/>
                        </a:spcBef>
                        <a:spcAft>
                          <a:spcPts val="0"/>
                        </a:spcAft>
                        <a:buNone/>
                      </a:pPr>
                      <a:r>
                        <a:rPr lang="en" sz="1200">
                          <a:latin typeface="Spectral"/>
                          <a:ea typeface="Spectral"/>
                          <a:cs typeface="Spectral"/>
                          <a:sym typeface="Spectral"/>
                        </a:rPr>
                        <a:t> </a:t>
                      </a:r>
                      <a:endParaRPr sz="1200">
                        <a:latin typeface="Spectral"/>
                        <a:ea typeface="Spectral"/>
                        <a:cs typeface="Spectral"/>
                        <a:sym typeface="Spectral"/>
                      </a:endParaRPr>
                    </a:p>
                  </a:txBody>
                  <a:tcPr marT="91425" marB="91425" marR="91425" marL="91425"/>
                </a:tc>
                <a:tc>
                  <a:txBody>
                    <a:bodyPr/>
                    <a:lstStyle/>
                    <a:p>
                      <a:pPr indent="-304800" lvl="0" marL="457200" rtl="0" algn="l">
                        <a:spcBef>
                          <a:spcPts val="0"/>
                        </a:spcBef>
                        <a:spcAft>
                          <a:spcPts val="0"/>
                        </a:spcAft>
                        <a:buSzPts val="1200"/>
                        <a:buFont typeface="Spectral"/>
                        <a:buChar char="●"/>
                      </a:pPr>
                      <a:r>
                        <a:rPr lang="en" sz="1200">
                          <a:latin typeface="Spectral"/>
                          <a:ea typeface="Spectral"/>
                          <a:cs typeface="Spectral"/>
                          <a:sym typeface="Spectral"/>
                        </a:rPr>
                        <a:t>Used to </a:t>
                      </a:r>
                      <a:r>
                        <a:rPr lang="en" sz="1200">
                          <a:latin typeface="Spectral"/>
                          <a:ea typeface="Spectral"/>
                          <a:cs typeface="Spectral"/>
                          <a:sym typeface="Spectral"/>
                        </a:rPr>
                        <a:t>detect</a:t>
                      </a:r>
                      <a:r>
                        <a:rPr lang="en" sz="1200">
                          <a:latin typeface="Spectral"/>
                          <a:ea typeface="Spectral"/>
                          <a:cs typeface="Spectral"/>
                          <a:sym typeface="Spectral"/>
                        </a:rPr>
                        <a:t> and filter out potential Clickbaits.</a:t>
                      </a:r>
                      <a:endParaRPr sz="1200">
                        <a:latin typeface="Spectral"/>
                        <a:ea typeface="Spectral"/>
                        <a:cs typeface="Spectral"/>
                        <a:sym typeface="Spectral"/>
                      </a:endParaRPr>
                    </a:p>
                    <a:p>
                      <a:pPr indent="-304800" lvl="0" marL="457200" rtl="0" algn="l">
                        <a:spcBef>
                          <a:spcPts val="0"/>
                        </a:spcBef>
                        <a:spcAft>
                          <a:spcPts val="0"/>
                        </a:spcAft>
                        <a:buSzPts val="1200"/>
                        <a:buFont typeface="Spectral"/>
                        <a:buChar char="●"/>
                      </a:pPr>
                      <a:r>
                        <a:rPr lang="en" sz="1200">
                          <a:latin typeface="Spectral"/>
                          <a:ea typeface="Spectral"/>
                          <a:cs typeface="Spectral"/>
                          <a:sym typeface="Spectral"/>
                        </a:rPr>
                        <a:t>Used only to detect Clickbaits using URL.</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2018</a:t>
                      </a:r>
                      <a:endParaRPr sz="1200">
                        <a:latin typeface="Spectral"/>
                        <a:ea typeface="Spectral"/>
                        <a:cs typeface="Spectral"/>
                        <a:sym typeface="Spectral"/>
                      </a:endParaRPr>
                    </a:p>
                  </a:txBody>
                  <a:tcPr marT="91425" marB="91425" marR="91425" marL="91425"/>
                </a:tc>
              </a:tr>
              <a:tr h="1688675">
                <a:tc>
                  <a:txBody>
                    <a:bodyPr/>
                    <a:lstStyle/>
                    <a:p>
                      <a:pPr indent="0" lvl="0" marL="0" rtl="0" algn="l">
                        <a:spcBef>
                          <a:spcPts val="0"/>
                        </a:spcBef>
                        <a:spcAft>
                          <a:spcPts val="0"/>
                        </a:spcAft>
                        <a:buNone/>
                      </a:pPr>
                      <a:r>
                        <a:rPr lang="en" sz="1200">
                          <a:latin typeface="Spectral"/>
                          <a:ea typeface="Spectral"/>
                          <a:cs typeface="Spectral"/>
                          <a:sym typeface="Spectral"/>
                        </a:rPr>
                        <a:t>4</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FAKE NEWS DETECTION ON SOCIAL MEDIA - A DATA MINING PERSPECTIVE</a:t>
                      </a:r>
                      <a:endParaRPr sz="1200">
                        <a:latin typeface="Spectral"/>
                        <a:ea typeface="Spectral"/>
                        <a:cs typeface="Spectral"/>
                        <a:sym typeface="Spectral"/>
                      </a:endParaRPr>
                    </a:p>
                  </a:txBody>
                  <a:tcPr marT="91425" marB="91425" marR="91425" marL="91425"/>
                </a:tc>
                <a:tc>
                  <a:txBody>
                    <a:bodyPr/>
                    <a:lstStyle/>
                    <a:p>
                      <a:pPr indent="-304800" lvl="0" marL="457200" rtl="0" algn="l">
                        <a:spcBef>
                          <a:spcPts val="0"/>
                        </a:spcBef>
                        <a:spcAft>
                          <a:spcPts val="0"/>
                        </a:spcAft>
                        <a:buSzPts val="1200"/>
                        <a:buFont typeface="Spectral"/>
                        <a:buChar char="-"/>
                      </a:pPr>
                      <a:r>
                        <a:rPr lang="en" sz="1200">
                          <a:latin typeface="Spectral"/>
                          <a:ea typeface="Spectral"/>
                          <a:cs typeface="Spectral"/>
                          <a:sym typeface="Spectral"/>
                        </a:rPr>
                        <a:t>Feature extraction</a:t>
                      </a:r>
                      <a:endParaRPr sz="1200">
                        <a:latin typeface="Spectral"/>
                        <a:ea typeface="Spectral"/>
                        <a:cs typeface="Spectral"/>
                        <a:sym typeface="Spectral"/>
                      </a:endParaRPr>
                    </a:p>
                    <a:p>
                      <a:pPr indent="-304800" lvl="0" marL="457200" rtl="0" algn="l">
                        <a:spcBef>
                          <a:spcPts val="0"/>
                        </a:spcBef>
                        <a:spcAft>
                          <a:spcPts val="0"/>
                        </a:spcAft>
                        <a:buSzPts val="1200"/>
                        <a:buFont typeface="Spectral"/>
                        <a:buChar char="-"/>
                      </a:pPr>
                      <a:r>
                        <a:rPr lang="en" sz="1200">
                          <a:latin typeface="Spectral"/>
                          <a:ea typeface="Spectral"/>
                          <a:cs typeface="Spectral"/>
                          <a:sym typeface="Spectral"/>
                        </a:rPr>
                        <a:t>Model Construction</a:t>
                      </a:r>
                      <a:endParaRPr sz="1200">
                        <a:latin typeface="Spectral"/>
                        <a:ea typeface="Spectral"/>
                        <a:cs typeface="Spectral"/>
                        <a:sym typeface="Spectral"/>
                      </a:endParaRPr>
                    </a:p>
                    <a:p>
                      <a:pPr indent="-304800" lvl="0" marL="457200" rtl="0" algn="l">
                        <a:spcBef>
                          <a:spcPts val="0"/>
                        </a:spcBef>
                        <a:spcAft>
                          <a:spcPts val="0"/>
                        </a:spcAft>
                        <a:buSzPts val="1200"/>
                        <a:buFont typeface="Spectral"/>
                        <a:buChar char="-"/>
                      </a:pPr>
                      <a:r>
                        <a:rPr lang="en" sz="1200">
                          <a:latin typeface="Spectral"/>
                          <a:ea typeface="Spectral"/>
                          <a:cs typeface="Spectral"/>
                          <a:sym typeface="Spectral"/>
                        </a:rPr>
                        <a:t>Classification</a:t>
                      </a:r>
                      <a:endParaRPr sz="1200">
                        <a:latin typeface="Spectral"/>
                        <a:ea typeface="Spectral"/>
                        <a:cs typeface="Spectral"/>
                        <a:sym typeface="Spectral"/>
                      </a:endParaRPr>
                    </a:p>
                    <a:p>
                      <a:pPr indent="0" lvl="0" marL="0" rtl="0" algn="l">
                        <a:spcBef>
                          <a:spcPts val="0"/>
                        </a:spcBef>
                        <a:spcAft>
                          <a:spcPts val="0"/>
                        </a:spcAft>
                        <a:buNone/>
                      </a:pPr>
                      <a:r>
                        <a:t/>
                      </a:r>
                      <a:endParaRPr sz="1200">
                        <a:latin typeface="Spectral"/>
                        <a:ea typeface="Spectral"/>
                        <a:cs typeface="Spectral"/>
                        <a:sym typeface="Spectral"/>
                      </a:endParaRPr>
                    </a:p>
                  </a:txBody>
                  <a:tcPr marT="91425" marB="91425" marR="91425" marL="91425"/>
                </a:tc>
                <a:tc>
                  <a:txBody>
                    <a:bodyPr/>
                    <a:lstStyle/>
                    <a:p>
                      <a:pPr indent="-304800" lvl="0" marL="457200" rtl="0" algn="l">
                        <a:spcBef>
                          <a:spcPts val="0"/>
                        </a:spcBef>
                        <a:spcAft>
                          <a:spcPts val="0"/>
                        </a:spcAft>
                        <a:buSzPts val="1200"/>
                        <a:buFont typeface="Spectral"/>
                        <a:buChar char="●"/>
                      </a:pPr>
                      <a:r>
                        <a:rPr lang="en" sz="1200">
                          <a:latin typeface="Spectral"/>
                          <a:ea typeface="Spectral"/>
                          <a:cs typeface="Spectral"/>
                          <a:sym typeface="Spectral"/>
                        </a:rPr>
                        <a:t>We cannot extract all relevant features</a:t>
                      </a:r>
                      <a:endParaRPr sz="1200">
                        <a:latin typeface="Spectral"/>
                        <a:ea typeface="Spectral"/>
                        <a:cs typeface="Spectral"/>
                        <a:sym typeface="Spectral"/>
                      </a:endParaRPr>
                    </a:p>
                    <a:p>
                      <a:pPr indent="-304800" lvl="0" marL="457200" rtl="0" algn="l">
                        <a:spcBef>
                          <a:spcPts val="0"/>
                        </a:spcBef>
                        <a:spcAft>
                          <a:spcPts val="0"/>
                        </a:spcAft>
                        <a:buSzPts val="1200"/>
                        <a:buFont typeface="Spectral"/>
                        <a:buChar char="●"/>
                      </a:pPr>
                      <a:r>
                        <a:rPr lang="en" sz="1200">
                          <a:latin typeface="Spectral"/>
                          <a:ea typeface="Spectral"/>
                          <a:cs typeface="Spectral"/>
                          <a:sym typeface="Spectral"/>
                        </a:rPr>
                        <a:t>Only one model is used to detect fake news</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2019</a:t>
                      </a:r>
                      <a:endParaRPr sz="1200">
                        <a:latin typeface="Spectral"/>
                        <a:ea typeface="Spectral"/>
                        <a:cs typeface="Spectral"/>
                        <a:sym typeface="Spectra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959675" y="143100"/>
            <a:ext cx="7038900" cy="59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800">
                <a:solidFill>
                  <a:srgbClr val="980000"/>
                </a:solidFill>
                <a:latin typeface="EB Garamond"/>
                <a:ea typeface="EB Garamond"/>
                <a:cs typeface="EB Garamond"/>
                <a:sym typeface="EB Garamond"/>
              </a:rPr>
              <a:t>Literature Survey</a:t>
            </a:r>
            <a:endParaRPr b="1" sz="2800">
              <a:solidFill>
                <a:srgbClr val="980000"/>
              </a:solidFill>
              <a:latin typeface="EB Garamond"/>
              <a:ea typeface="EB Garamond"/>
              <a:cs typeface="EB Garamond"/>
              <a:sym typeface="EB Garamond"/>
            </a:endParaRPr>
          </a:p>
        </p:txBody>
      </p:sp>
      <p:graphicFrame>
        <p:nvGraphicFramePr>
          <p:cNvPr id="123" name="Google Shape;123;p19"/>
          <p:cNvGraphicFramePr/>
          <p:nvPr/>
        </p:nvGraphicFramePr>
        <p:xfrm>
          <a:off x="1017950" y="921425"/>
          <a:ext cx="3000000" cy="3000000"/>
        </p:xfrm>
        <a:graphic>
          <a:graphicData uri="http://schemas.openxmlformats.org/drawingml/2006/table">
            <a:tbl>
              <a:tblPr>
                <a:noFill/>
                <a:tableStyleId>{CC6E4D93-CB9C-4F5E-8F23-DE4965B42CC4}</a:tableStyleId>
              </a:tblPr>
              <a:tblGrid>
                <a:gridCol w="560750"/>
                <a:gridCol w="1813950"/>
                <a:gridCol w="2217100"/>
                <a:gridCol w="1704975"/>
                <a:gridCol w="974850"/>
              </a:tblGrid>
              <a:tr h="363500">
                <a:tc>
                  <a:txBody>
                    <a:bodyPr/>
                    <a:lstStyle/>
                    <a:p>
                      <a:pPr indent="0" lvl="0" marL="0" rtl="0" algn="l">
                        <a:spcBef>
                          <a:spcPts val="0"/>
                        </a:spcBef>
                        <a:spcAft>
                          <a:spcPts val="0"/>
                        </a:spcAft>
                        <a:buNone/>
                      </a:pPr>
                      <a:r>
                        <a:rPr lang="en" sz="1200">
                          <a:latin typeface="Spectral"/>
                          <a:ea typeface="Spectral"/>
                          <a:cs typeface="Spectral"/>
                          <a:sym typeface="Spectral"/>
                        </a:rPr>
                        <a:t>S.No</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Title</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Methodology/Algorithm</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Pros/cons</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Year</a:t>
                      </a:r>
                      <a:endParaRPr sz="1200">
                        <a:latin typeface="Spectral"/>
                        <a:ea typeface="Spectral"/>
                        <a:cs typeface="Spectral"/>
                        <a:sym typeface="Spectral"/>
                      </a:endParaRPr>
                    </a:p>
                  </a:txBody>
                  <a:tcPr marT="91425" marB="91425" marR="91425" marL="91425"/>
                </a:tc>
              </a:tr>
              <a:tr h="1775875">
                <a:tc>
                  <a:txBody>
                    <a:bodyPr/>
                    <a:lstStyle/>
                    <a:p>
                      <a:pPr indent="0" lvl="0" marL="0" rtl="0" algn="l">
                        <a:spcBef>
                          <a:spcPts val="0"/>
                        </a:spcBef>
                        <a:spcAft>
                          <a:spcPts val="0"/>
                        </a:spcAft>
                        <a:buNone/>
                      </a:pPr>
                      <a:r>
                        <a:rPr lang="en" sz="1200">
                          <a:latin typeface="Spectral"/>
                          <a:ea typeface="Spectral"/>
                          <a:cs typeface="Spectral"/>
                          <a:sym typeface="Spectral"/>
                        </a:rPr>
                        <a:t>5</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A COMPREHENSIVE REVIEW ON FAKE NEWS DETECTION WITH DEEP LEARNING</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Deep Learning Methods</a:t>
                      </a:r>
                      <a:endParaRPr sz="1200">
                        <a:latin typeface="Spectral"/>
                        <a:ea typeface="Spectral"/>
                        <a:cs typeface="Spectral"/>
                        <a:sym typeface="Spectral"/>
                      </a:endParaRPr>
                    </a:p>
                    <a:p>
                      <a:pPr indent="0" lvl="0" marL="0" rtl="0" algn="l">
                        <a:spcBef>
                          <a:spcPts val="0"/>
                        </a:spcBef>
                        <a:spcAft>
                          <a:spcPts val="0"/>
                        </a:spcAft>
                        <a:buNone/>
                      </a:pPr>
                      <a:r>
                        <a:t/>
                      </a:r>
                      <a:endParaRPr sz="1200">
                        <a:latin typeface="Spectral"/>
                        <a:ea typeface="Spectral"/>
                        <a:cs typeface="Spectral"/>
                        <a:sym typeface="Spectral"/>
                      </a:endParaRPr>
                    </a:p>
                    <a:p>
                      <a:pPr indent="-304800" lvl="0" marL="457200" rtl="0" algn="l">
                        <a:spcBef>
                          <a:spcPts val="0"/>
                        </a:spcBef>
                        <a:spcAft>
                          <a:spcPts val="0"/>
                        </a:spcAft>
                        <a:buSzPts val="1200"/>
                        <a:buFont typeface="Spectral"/>
                        <a:buChar char="●"/>
                      </a:pPr>
                      <a:r>
                        <a:rPr lang="en" sz="1200">
                          <a:latin typeface="Spectral"/>
                          <a:ea typeface="Spectral"/>
                          <a:cs typeface="Spectral"/>
                          <a:sym typeface="Spectral"/>
                        </a:rPr>
                        <a:t>CNN</a:t>
                      </a:r>
                      <a:endParaRPr sz="1200">
                        <a:latin typeface="Spectral"/>
                        <a:ea typeface="Spectral"/>
                        <a:cs typeface="Spectral"/>
                        <a:sym typeface="Spectral"/>
                      </a:endParaRPr>
                    </a:p>
                    <a:p>
                      <a:pPr indent="-304800" lvl="0" marL="457200" rtl="0" algn="l">
                        <a:spcBef>
                          <a:spcPts val="0"/>
                        </a:spcBef>
                        <a:spcAft>
                          <a:spcPts val="0"/>
                        </a:spcAft>
                        <a:buSzPts val="1200"/>
                        <a:buFont typeface="Spectral"/>
                        <a:buChar char="●"/>
                      </a:pPr>
                      <a:r>
                        <a:rPr lang="en" sz="1200">
                          <a:latin typeface="Spectral"/>
                          <a:ea typeface="Spectral"/>
                          <a:cs typeface="Spectral"/>
                          <a:sym typeface="Spectral"/>
                        </a:rPr>
                        <a:t>RNN</a:t>
                      </a:r>
                      <a:endParaRPr sz="1200">
                        <a:latin typeface="Spectral"/>
                        <a:ea typeface="Spectral"/>
                        <a:cs typeface="Spectral"/>
                        <a:sym typeface="Spectral"/>
                      </a:endParaRPr>
                    </a:p>
                    <a:p>
                      <a:pPr indent="-304800" lvl="0" marL="457200" rtl="0" algn="l">
                        <a:spcBef>
                          <a:spcPts val="0"/>
                        </a:spcBef>
                        <a:spcAft>
                          <a:spcPts val="0"/>
                        </a:spcAft>
                        <a:buSzPts val="1200"/>
                        <a:buFont typeface="Spectral"/>
                        <a:buChar char="●"/>
                      </a:pPr>
                      <a:r>
                        <a:rPr lang="en" sz="1200">
                          <a:latin typeface="Spectral"/>
                          <a:ea typeface="Spectral"/>
                          <a:cs typeface="Spectral"/>
                          <a:sym typeface="Spectral"/>
                        </a:rPr>
                        <a:t>GNN</a:t>
                      </a:r>
                      <a:endParaRPr sz="1200">
                        <a:latin typeface="Spectral"/>
                        <a:ea typeface="Spectral"/>
                        <a:cs typeface="Spectral"/>
                        <a:sym typeface="Spectral"/>
                      </a:endParaRPr>
                    </a:p>
                    <a:p>
                      <a:pPr indent="-304800" lvl="0" marL="457200" rtl="0" algn="l">
                        <a:spcBef>
                          <a:spcPts val="0"/>
                        </a:spcBef>
                        <a:spcAft>
                          <a:spcPts val="0"/>
                        </a:spcAft>
                        <a:buSzPts val="1200"/>
                        <a:buFont typeface="Spectral"/>
                        <a:buChar char="●"/>
                      </a:pPr>
                      <a:r>
                        <a:rPr lang="en" sz="1200">
                          <a:latin typeface="Spectral"/>
                          <a:ea typeface="Spectral"/>
                          <a:cs typeface="Spectral"/>
                          <a:sym typeface="Spectral"/>
                        </a:rPr>
                        <a:t>GAN</a:t>
                      </a:r>
                      <a:endParaRPr sz="1200">
                        <a:latin typeface="Spectral"/>
                        <a:ea typeface="Spectral"/>
                        <a:cs typeface="Spectral"/>
                        <a:sym typeface="Spectral"/>
                      </a:endParaRPr>
                    </a:p>
                    <a:p>
                      <a:pPr indent="-304800" lvl="0" marL="457200" rtl="0" algn="l">
                        <a:spcBef>
                          <a:spcPts val="0"/>
                        </a:spcBef>
                        <a:spcAft>
                          <a:spcPts val="0"/>
                        </a:spcAft>
                        <a:buSzPts val="1200"/>
                        <a:buFont typeface="Spectral"/>
                        <a:buChar char="●"/>
                      </a:pPr>
                      <a:r>
                        <a:rPr lang="en" sz="1200">
                          <a:latin typeface="Spectral"/>
                          <a:ea typeface="Spectral"/>
                          <a:cs typeface="Spectral"/>
                          <a:sym typeface="Spectral"/>
                        </a:rPr>
                        <a:t>BERT</a:t>
                      </a:r>
                      <a:endParaRPr sz="1200">
                        <a:latin typeface="Spectral"/>
                        <a:ea typeface="Spectral"/>
                        <a:cs typeface="Spectral"/>
                        <a:sym typeface="Spectral"/>
                      </a:endParaRPr>
                    </a:p>
                  </a:txBody>
                  <a:tcPr marT="91425" marB="91425" marR="91425" marL="91425"/>
                </a:tc>
                <a:tc>
                  <a:txBody>
                    <a:bodyPr/>
                    <a:lstStyle/>
                    <a:p>
                      <a:pPr indent="-304800" lvl="0" marL="457200" rtl="0" algn="l">
                        <a:spcBef>
                          <a:spcPts val="0"/>
                        </a:spcBef>
                        <a:spcAft>
                          <a:spcPts val="0"/>
                        </a:spcAft>
                        <a:buSzPts val="1200"/>
                        <a:buFont typeface="Spectral"/>
                        <a:buChar char="●"/>
                      </a:pPr>
                      <a:r>
                        <a:rPr lang="en" sz="1200">
                          <a:latin typeface="Spectral"/>
                          <a:ea typeface="Spectral"/>
                          <a:cs typeface="Spectral"/>
                          <a:sym typeface="Spectral"/>
                        </a:rPr>
                        <a:t>Long textual features can be easily extracted by RNN.</a:t>
                      </a:r>
                      <a:endParaRPr sz="1200">
                        <a:latin typeface="Spectral"/>
                        <a:ea typeface="Spectral"/>
                        <a:cs typeface="Spectral"/>
                        <a:sym typeface="Spectral"/>
                      </a:endParaRPr>
                    </a:p>
                    <a:p>
                      <a:pPr indent="-304800" lvl="0" marL="457200" rtl="0" algn="l">
                        <a:spcBef>
                          <a:spcPts val="0"/>
                        </a:spcBef>
                        <a:spcAft>
                          <a:spcPts val="0"/>
                        </a:spcAft>
                        <a:buSzPts val="1200"/>
                        <a:buFont typeface="Spectral"/>
                        <a:buChar char="●"/>
                      </a:pPr>
                      <a:r>
                        <a:rPr lang="en" sz="1200">
                          <a:latin typeface="Spectral"/>
                          <a:ea typeface="Spectral"/>
                          <a:cs typeface="Spectral"/>
                          <a:sym typeface="Spectral"/>
                        </a:rPr>
                        <a:t>We cannot combine multiple features.</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2021</a:t>
                      </a:r>
                      <a:endParaRPr sz="1200">
                        <a:latin typeface="Spectral"/>
                        <a:ea typeface="Spectral"/>
                        <a:cs typeface="Spectral"/>
                        <a:sym typeface="Spectral"/>
                      </a:endParaRPr>
                    </a:p>
                  </a:txBody>
                  <a:tcPr marT="91425" marB="91425" marR="91425" marL="91425"/>
                </a:tc>
              </a:tr>
              <a:tr h="1688675">
                <a:tc>
                  <a:txBody>
                    <a:bodyPr/>
                    <a:lstStyle/>
                    <a:p>
                      <a:pPr indent="0" lvl="0" marL="0" rtl="0" algn="l">
                        <a:spcBef>
                          <a:spcPts val="0"/>
                        </a:spcBef>
                        <a:spcAft>
                          <a:spcPts val="0"/>
                        </a:spcAft>
                        <a:buNone/>
                      </a:pPr>
                      <a:r>
                        <a:rPr lang="en" sz="1200">
                          <a:latin typeface="Spectral"/>
                          <a:ea typeface="Spectral"/>
                          <a:cs typeface="Spectral"/>
                          <a:sym typeface="Spectral"/>
                        </a:rPr>
                        <a:t>6</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FAKE NEWS DETECTION USING MACHINE LEARNING ENSEMBLE METHODS</a:t>
                      </a:r>
                      <a:endParaRPr sz="1200">
                        <a:latin typeface="Spectral"/>
                        <a:ea typeface="Spectral"/>
                        <a:cs typeface="Spectral"/>
                        <a:sym typeface="Spectral"/>
                      </a:endParaRPr>
                    </a:p>
                  </a:txBody>
                  <a:tcPr marT="91425" marB="91425" marR="91425" marL="91425"/>
                </a:tc>
                <a:tc>
                  <a:txBody>
                    <a:bodyPr/>
                    <a:lstStyle/>
                    <a:p>
                      <a:pPr indent="-304800" lvl="0" marL="457200" rtl="0" algn="l">
                        <a:spcBef>
                          <a:spcPts val="0"/>
                        </a:spcBef>
                        <a:spcAft>
                          <a:spcPts val="0"/>
                        </a:spcAft>
                        <a:buSzPts val="1200"/>
                        <a:buFont typeface="Spectral"/>
                        <a:buChar char="●"/>
                      </a:pPr>
                      <a:r>
                        <a:rPr lang="en" sz="1200">
                          <a:latin typeface="Spectral"/>
                          <a:ea typeface="Spectral"/>
                          <a:cs typeface="Spectral"/>
                          <a:sym typeface="Spectral"/>
                        </a:rPr>
                        <a:t>Logistic Regression</a:t>
                      </a:r>
                      <a:endParaRPr sz="1200">
                        <a:latin typeface="Spectral"/>
                        <a:ea typeface="Spectral"/>
                        <a:cs typeface="Spectral"/>
                        <a:sym typeface="Spectral"/>
                      </a:endParaRPr>
                    </a:p>
                    <a:p>
                      <a:pPr indent="-304800" lvl="0" marL="457200" rtl="0" algn="l">
                        <a:spcBef>
                          <a:spcPts val="0"/>
                        </a:spcBef>
                        <a:spcAft>
                          <a:spcPts val="0"/>
                        </a:spcAft>
                        <a:buSzPts val="1200"/>
                        <a:buFont typeface="Spectral"/>
                        <a:buChar char="●"/>
                      </a:pPr>
                      <a:r>
                        <a:rPr lang="en" sz="1200">
                          <a:latin typeface="Spectral"/>
                          <a:ea typeface="Spectral"/>
                          <a:cs typeface="Spectral"/>
                          <a:sym typeface="Spectral"/>
                        </a:rPr>
                        <a:t>Support Vector Machine</a:t>
                      </a:r>
                      <a:endParaRPr sz="1200">
                        <a:latin typeface="Spectral"/>
                        <a:ea typeface="Spectral"/>
                        <a:cs typeface="Spectral"/>
                        <a:sym typeface="Spectral"/>
                      </a:endParaRPr>
                    </a:p>
                    <a:p>
                      <a:pPr indent="-304800" lvl="0" marL="457200" rtl="0" algn="l">
                        <a:spcBef>
                          <a:spcPts val="0"/>
                        </a:spcBef>
                        <a:spcAft>
                          <a:spcPts val="0"/>
                        </a:spcAft>
                        <a:buSzPts val="1200"/>
                        <a:buFont typeface="Spectral"/>
                        <a:buChar char="●"/>
                      </a:pPr>
                      <a:r>
                        <a:rPr lang="en" sz="1200">
                          <a:latin typeface="Spectral"/>
                          <a:ea typeface="Spectral"/>
                          <a:cs typeface="Spectral"/>
                          <a:sym typeface="Spectral"/>
                        </a:rPr>
                        <a:t>Multilayer </a:t>
                      </a:r>
                      <a:r>
                        <a:rPr lang="en" sz="1200">
                          <a:latin typeface="Spectral"/>
                          <a:ea typeface="Spectral"/>
                          <a:cs typeface="Spectral"/>
                          <a:sym typeface="Spectral"/>
                        </a:rPr>
                        <a:t>Perceptron</a:t>
                      </a:r>
                      <a:endParaRPr sz="1200">
                        <a:latin typeface="Spectral"/>
                        <a:ea typeface="Spectral"/>
                        <a:cs typeface="Spectral"/>
                        <a:sym typeface="Spectral"/>
                      </a:endParaRPr>
                    </a:p>
                    <a:p>
                      <a:pPr indent="-304800" lvl="0" marL="457200" rtl="0" algn="l">
                        <a:spcBef>
                          <a:spcPts val="0"/>
                        </a:spcBef>
                        <a:spcAft>
                          <a:spcPts val="0"/>
                        </a:spcAft>
                        <a:buSzPts val="1200"/>
                        <a:buFont typeface="Spectral"/>
                        <a:buChar char="●"/>
                      </a:pPr>
                      <a:r>
                        <a:rPr lang="en" sz="1200">
                          <a:latin typeface="Spectral"/>
                          <a:ea typeface="Spectral"/>
                          <a:cs typeface="Spectral"/>
                          <a:sym typeface="Spectral"/>
                        </a:rPr>
                        <a:t>Ensemble learners</a:t>
                      </a:r>
                      <a:endParaRPr sz="1200">
                        <a:latin typeface="Spectral"/>
                        <a:ea typeface="Spectral"/>
                        <a:cs typeface="Spectral"/>
                        <a:sym typeface="Spectral"/>
                      </a:endParaRPr>
                    </a:p>
                    <a:p>
                      <a:pPr indent="0" lvl="0" marL="0" rtl="0" algn="l">
                        <a:spcBef>
                          <a:spcPts val="0"/>
                        </a:spcBef>
                        <a:spcAft>
                          <a:spcPts val="0"/>
                        </a:spcAft>
                        <a:buNone/>
                      </a:pPr>
                      <a:r>
                        <a:t/>
                      </a:r>
                      <a:endParaRPr sz="1200">
                        <a:latin typeface="Spectral"/>
                        <a:ea typeface="Spectral"/>
                        <a:cs typeface="Spectral"/>
                        <a:sym typeface="Spectral"/>
                      </a:endParaRPr>
                    </a:p>
                    <a:p>
                      <a:pPr indent="0" lvl="0" marL="0" rtl="0" algn="l">
                        <a:spcBef>
                          <a:spcPts val="0"/>
                        </a:spcBef>
                        <a:spcAft>
                          <a:spcPts val="0"/>
                        </a:spcAft>
                        <a:buNone/>
                      </a:pPr>
                      <a:r>
                        <a:t/>
                      </a:r>
                      <a:endParaRPr sz="1200">
                        <a:latin typeface="Spectral"/>
                        <a:ea typeface="Spectral"/>
                        <a:cs typeface="Spectral"/>
                        <a:sym typeface="Spectral"/>
                      </a:endParaRPr>
                    </a:p>
                  </a:txBody>
                  <a:tcPr marT="91425" marB="91425" marR="91425" marL="91425"/>
                </a:tc>
                <a:tc>
                  <a:txBody>
                    <a:bodyPr/>
                    <a:lstStyle/>
                    <a:p>
                      <a:pPr indent="-304800" lvl="0" marL="457200" rtl="0" algn="l">
                        <a:spcBef>
                          <a:spcPts val="0"/>
                        </a:spcBef>
                        <a:spcAft>
                          <a:spcPts val="0"/>
                        </a:spcAft>
                        <a:buSzPts val="1200"/>
                        <a:buFont typeface="Spectral"/>
                        <a:buChar char="●"/>
                      </a:pPr>
                      <a:r>
                        <a:rPr lang="en" sz="1200">
                          <a:latin typeface="Spectral"/>
                          <a:ea typeface="Spectral"/>
                          <a:cs typeface="Spectral"/>
                          <a:sym typeface="Spectral"/>
                        </a:rPr>
                        <a:t>XGBoost - it’s very much useful in identifying errors and minimizing them in each iteration.</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2020</a:t>
                      </a:r>
                      <a:endParaRPr sz="1200">
                        <a:latin typeface="Spectral"/>
                        <a:ea typeface="Spectral"/>
                        <a:cs typeface="Spectral"/>
                        <a:sym typeface="Spectra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948775" y="55925"/>
            <a:ext cx="7038900" cy="59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800">
                <a:solidFill>
                  <a:srgbClr val="980000"/>
                </a:solidFill>
                <a:latin typeface="EB Garamond"/>
                <a:ea typeface="EB Garamond"/>
                <a:cs typeface="EB Garamond"/>
                <a:sym typeface="EB Garamond"/>
              </a:rPr>
              <a:t>Literature Survey</a:t>
            </a:r>
            <a:endParaRPr b="1" sz="2800">
              <a:solidFill>
                <a:srgbClr val="980000"/>
              </a:solidFill>
              <a:latin typeface="EB Garamond"/>
              <a:ea typeface="EB Garamond"/>
              <a:cs typeface="EB Garamond"/>
              <a:sym typeface="EB Garamond"/>
            </a:endParaRPr>
          </a:p>
        </p:txBody>
      </p:sp>
      <p:graphicFrame>
        <p:nvGraphicFramePr>
          <p:cNvPr id="129" name="Google Shape;129;p20"/>
          <p:cNvGraphicFramePr/>
          <p:nvPr/>
        </p:nvGraphicFramePr>
        <p:xfrm>
          <a:off x="1072450" y="653825"/>
          <a:ext cx="3000000" cy="3000000"/>
        </p:xfrm>
        <a:graphic>
          <a:graphicData uri="http://schemas.openxmlformats.org/drawingml/2006/table">
            <a:tbl>
              <a:tblPr>
                <a:noFill/>
                <a:tableStyleId>{CC6E4D93-CB9C-4F5E-8F23-DE4965B42CC4}</a:tableStyleId>
              </a:tblPr>
              <a:tblGrid>
                <a:gridCol w="560750"/>
                <a:gridCol w="1813950"/>
                <a:gridCol w="2217100"/>
                <a:gridCol w="1704975"/>
                <a:gridCol w="974850"/>
              </a:tblGrid>
              <a:tr h="363500">
                <a:tc>
                  <a:txBody>
                    <a:bodyPr/>
                    <a:lstStyle/>
                    <a:p>
                      <a:pPr indent="0" lvl="0" marL="0" rtl="0" algn="l">
                        <a:spcBef>
                          <a:spcPts val="0"/>
                        </a:spcBef>
                        <a:spcAft>
                          <a:spcPts val="0"/>
                        </a:spcAft>
                        <a:buNone/>
                      </a:pPr>
                      <a:r>
                        <a:rPr lang="en" sz="1200">
                          <a:latin typeface="Spectral"/>
                          <a:ea typeface="Spectral"/>
                          <a:cs typeface="Spectral"/>
                          <a:sym typeface="Spectral"/>
                        </a:rPr>
                        <a:t>S.No</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Title</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Methodology/Algorithm</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Pros/cons</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Year</a:t>
                      </a:r>
                      <a:endParaRPr sz="1200">
                        <a:latin typeface="Spectral"/>
                        <a:ea typeface="Spectral"/>
                        <a:cs typeface="Spectral"/>
                        <a:sym typeface="Spectral"/>
                      </a:endParaRPr>
                    </a:p>
                  </a:txBody>
                  <a:tcPr marT="91425" marB="91425" marR="91425" marL="91425"/>
                </a:tc>
              </a:tr>
              <a:tr h="1470750">
                <a:tc>
                  <a:txBody>
                    <a:bodyPr/>
                    <a:lstStyle/>
                    <a:p>
                      <a:pPr indent="0" lvl="0" marL="0" rtl="0" algn="l">
                        <a:spcBef>
                          <a:spcPts val="0"/>
                        </a:spcBef>
                        <a:spcAft>
                          <a:spcPts val="0"/>
                        </a:spcAft>
                        <a:buNone/>
                      </a:pPr>
                      <a:r>
                        <a:rPr lang="en" sz="1200">
                          <a:latin typeface="Spectral"/>
                          <a:ea typeface="Spectral"/>
                          <a:cs typeface="Spectral"/>
                          <a:sym typeface="Spectral"/>
                        </a:rPr>
                        <a:t>5</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FAKE NEWS DETECTION USING MACHINE LEARNING</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Methodology uses a dataset to build a decision model based on Support Vector Machine. The model is then used to classify novel news to fake or real.</a:t>
                      </a:r>
                      <a:endParaRPr sz="1200">
                        <a:latin typeface="Spectral"/>
                        <a:ea typeface="Spectral"/>
                        <a:cs typeface="Spectral"/>
                        <a:sym typeface="Spectral"/>
                      </a:endParaRPr>
                    </a:p>
                  </a:txBody>
                  <a:tcPr marT="91425" marB="91425" marR="91425" marL="91425"/>
                </a:tc>
                <a:tc>
                  <a:txBody>
                    <a:bodyPr/>
                    <a:lstStyle/>
                    <a:p>
                      <a:pPr indent="-304800" lvl="0" marL="457200" rtl="0" algn="l">
                        <a:spcBef>
                          <a:spcPts val="0"/>
                        </a:spcBef>
                        <a:spcAft>
                          <a:spcPts val="0"/>
                        </a:spcAft>
                        <a:buSzPts val="1200"/>
                        <a:buFont typeface="Spectral"/>
                        <a:buChar char="●"/>
                      </a:pPr>
                      <a:r>
                        <a:rPr lang="en" sz="1200">
                          <a:latin typeface="Spectral"/>
                          <a:ea typeface="Spectral"/>
                          <a:cs typeface="Spectral"/>
                          <a:sym typeface="Spectral"/>
                        </a:rPr>
                        <a:t>Gives better recognition rate</a:t>
                      </a:r>
                      <a:endParaRPr sz="1200">
                        <a:latin typeface="Spectral"/>
                        <a:ea typeface="Spectral"/>
                        <a:cs typeface="Spectral"/>
                        <a:sym typeface="Spectral"/>
                      </a:endParaRPr>
                    </a:p>
                    <a:p>
                      <a:pPr indent="-304800" lvl="0" marL="457200" rtl="0" algn="l">
                        <a:spcBef>
                          <a:spcPts val="0"/>
                        </a:spcBef>
                        <a:spcAft>
                          <a:spcPts val="0"/>
                        </a:spcAft>
                        <a:buSzPts val="1200"/>
                        <a:buFont typeface="Spectral"/>
                        <a:buChar char="●"/>
                      </a:pPr>
                      <a:r>
                        <a:rPr lang="en" sz="1200">
                          <a:latin typeface="Spectral"/>
                          <a:ea typeface="Spectral"/>
                          <a:cs typeface="Spectral"/>
                          <a:sym typeface="Spectral"/>
                        </a:rPr>
                        <a:t>Gives each information a degree of confidence.</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2020</a:t>
                      </a:r>
                      <a:endParaRPr sz="1200">
                        <a:latin typeface="Spectral"/>
                        <a:ea typeface="Spectral"/>
                        <a:cs typeface="Spectral"/>
                        <a:sym typeface="Spectral"/>
                      </a:endParaRPr>
                    </a:p>
                  </a:txBody>
                  <a:tcPr marT="91425" marB="91425" marR="91425" marL="91425"/>
                </a:tc>
              </a:tr>
              <a:tr h="1891775">
                <a:tc>
                  <a:txBody>
                    <a:bodyPr/>
                    <a:lstStyle/>
                    <a:p>
                      <a:pPr indent="0" lvl="0" marL="0" rtl="0" algn="l">
                        <a:spcBef>
                          <a:spcPts val="0"/>
                        </a:spcBef>
                        <a:spcAft>
                          <a:spcPts val="0"/>
                        </a:spcAft>
                        <a:buNone/>
                      </a:pPr>
                      <a:r>
                        <a:rPr lang="en" sz="1200">
                          <a:latin typeface="Spectral"/>
                          <a:ea typeface="Spectral"/>
                          <a:cs typeface="Spectral"/>
                          <a:sym typeface="Spectral"/>
                        </a:rPr>
                        <a:t>6</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EFFECTIVE FAKE NEWS DETECTION USING GRAPH AND SUMMARISATION TECHNIQUES</a:t>
                      </a:r>
                      <a:endParaRPr sz="1200">
                        <a:latin typeface="Spectral"/>
                        <a:ea typeface="Spectral"/>
                        <a:cs typeface="Spectral"/>
                        <a:sym typeface="Spectral"/>
                      </a:endParaRPr>
                    </a:p>
                  </a:txBody>
                  <a:tcPr marT="91425" marB="91425" marR="91425" marL="91425"/>
                </a:tc>
                <a:tc>
                  <a:txBody>
                    <a:bodyPr/>
                    <a:lstStyle/>
                    <a:p>
                      <a:pPr indent="-304800" lvl="0" marL="457200" rtl="0" algn="l">
                        <a:spcBef>
                          <a:spcPts val="0"/>
                        </a:spcBef>
                        <a:spcAft>
                          <a:spcPts val="0"/>
                        </a:spcAft>
                        <a:buSzPts val="1200"/>
                        <a:buFont typeface="Spectral"/>
                        <a:buChar char="●"/>
                      </a:pPr>
                      <a:r>
                        <a:rPr lang="en" sz="1200">
                          <a:latin typeface="Spectral"/>
                          <a:ea typeface="Spectral"/>
                          <a:cs typeface="Spectral"/>
                          <a:sym typeface="Spectral"/>
                        </a:rPr>
                        <a:t>Graph construction using attention mechanism</a:t>
                      </a:r>
                      <a:endParaRPr sz="1200">
                        <a:latin typeface="Spectral"/>
                        <a:ea typeface="Spectral"/>
                        <a:cs typeface="Spectral"/>
                        <a:sym typeface="Spectral"/>
                      </a:endParaRPr>
                    </a:p>
                    <a:p>
                      <a:pPr indent="-304800" lvl="0" marL="457200" rtl="0" algn="l">
                        <a:spcBef>
                          <a:spcPts val="0"/>
                        </a:spcBef>
                        <a:spcAft>
                          <a:spcPts val="0"/>
                        </a:spcAft>
                        <a:buSzPts val="1200"/>
                        <a:buFont typeface="Spectral"/>
                        <a:buChar char="●"/>
                      </a:pPr>
                      <a:r>
                        <a:rPr lang="en" sz="1200">
                          <a:latin typeface="Spectral"/>
                          <a:ea typeface="Spectral"/>
                          <a:cs typeface="Spectral"/>
                          <a:sym typeface="Spectral"/>
                        </a:rPr>
                        <a:t>Sentence</a:t>
                      </a:r>
                      <a:r>
                        <a:rPr lang="en" sz="1200">
                          <a:latin typeface="Spectral"/>
                          <a:ea typeface="Spectral"/>
                          <a:cs typeface="Spectral"/>
                          <a:sym typeface="Spectral"/>
                        </a:rPr>
                        <a:t> extraction using the summarisation technique </a:t>
                      </a:r>
                      <a:endParaRPr sz="1200">
                        <a:latin typeface="Spectral"/>
                        <a:ea typeface="Spectral"/>
                        <a:cs typeface="Spectral"/>
                        <a:sym typeface="Spectral"/>
                      </a:endParaRPr>
                    </a:p>
                    <a:p>
                      <a:pPr indent="-304800" lvl="0" marL="457200" rtl="0" algn="l">
                        <a:spcBef>
                          <a:spcPts val="0"/>
                        </a:spcBef>
                        <a:spcAft>
                          <a:spcPts val="0"/>
                        </a:spcAft>
                        <a:buSzPts val="1200"/>
                        <a:buFont typeface="Spectral"/>
                        <a:buChar char="●"/>
                      </a:pPr>
                      <a:r>
                        <a:rPr lang="en" sz="1200">
                          <a:latin typeface="Spectral"/>
                          <a:ea typeface="Spectral"/>
                          <a:cs typeface="Spectral"/>
                          <a:sym typeface="Spectral"/>
                        </a:rPr>
                        <a:t>Updating context graph</a:t>
                      </a:r>
                      <a:endParaRPr sz="1200">
                        <a:latin typeface="Spectral"/>
                        <a:ea typeface="Spectral"/>
                        <a:cs typeface="Spectral"/>
                        <a:sym typeface="Spectral"/>
                      </a:endParaRPr>
                    </a:p>
                    <a:p>
                      <a:pPr indent="0" lvl="0" marL="0" rtl="0" algn="l">
                        <a:spcBef>
                          <a:spcPts val="0"/>
                        </a:spcBef>
                        <a:spcAft>
                          <a:spcPts val="0"/>
                        </a:spcAft>
                        <a:buNone/>
                      </a:pPr>
                      <a:r>
                        <a:t/>
                      </a:r>
                      <a:endParaRPr sz="1200">
                        <a:latin typeface="Spectral"/>
                        <a:ea typeface="Spectral"/>
                        <a:cs typeface="Spectral"/>
                        <a:sym typeface="Spectral"/>
                      </a:endParaRPr>
                    </a:p>
                  </a:txBody>
                  <a:tcPr marT="91425" marB="91425" marR="91425" marL="91425"/>
                </a:tc>
                <a:tc>
                  <a:txBody>
                    <a:bodyPr/>
                    <a:lstStyle/>
                    <a:p>
                      <a:pPr indent="-304800" lvl="0" marL="457200" rtl="0" algn="l">
                        <a:spcBef>
                          <a:spcPts val="0"/>
                        </a:spcBef>
                        <a:spcAft>
                          <a:spcPts val="0"/>
                        </a:spcAft>
                        <a:buSzPts val="1200"/>
                        <a:buFont typeface="Spectral"/>
                        <a:buChar char="●"/>
                      </a:pPr>
                      <a:r>
                        <a:rPr lang="en" sz="1200">
                          <a:latin typeface="Spectral"/>
                          <a:ea typeface="Spectral"/>
                          <a:cs typeface="Spectral"/>
                          <a:sym typeface="Spectral"/>
                        </a:rPr>
                        <a:t>As the graph was updated by increasing no. of iterations, the performance of our model becomes worse. This is </a:t>
                      </a:r>
                      <a:r>
                        <a:rPr lang="en" sz="1200">
                          <a:latin typeface="Spectral"/>
                          <a:ea typeface="Spectral"/>
                          <a:cs typeface="Spectral"/>
                          <a:sym typeface="Spectral"/>
                        </a:rPr>
                        <a:t>because</a:t>
                      </a:r>
                      <a:r>
                        <a:rPr lang="en" sz="1200">
                          <a:latin typeface="Spectral"/>
                          <a:ea typeface="Spectral"/>
                          <a:cs typeface="Spectral"/>
                          <a:sym typeface="Spectral"/>
                        </a:rPr>
                        <a:t> of spread of noisy features</a:t>
                      </a:r>
                      <a:endParaRPr sz="1200">
                        <a:latin typeface="Spectral"/>
                        <a:ea typeface="Spectral"/>
                        <a:cs typeface="Spectral"/>
                        <a:sym typeface="Spectral"/>
                      </a:endParaRPr>
                    </a:p>
                  </a:txBody>
                  <a:tcPr marT="91425" marB="91425" marR="91425" marL="91425"/>
                </a:tc>
                <a:tc>
                  <a:txBody>
                    <a:bodyPr/>
                    <a:lstStyle/>
                    <a:p>
                      <a:pPr indent="0" lvl="0" marL="0" rtl="0" algn="l">
                        <a:spcBef>
                          <a:spcPts val="0"/>
                        </a:spcBef>
                        <a:spcAft>
                          <a:spcPts val="0"/>
                        </a:spcAft>
                        <a:buNone/>
                      </a:pPr>
                      <a:r>
                        <a:rPr lang="en" sz="1200">
                          <a:latin typeface="Spectral"/>
                          <a:ea typeface="Spectral"/>
                          <a:cs typeface="Spectral"/>
                          <a:sym typeface="Spectral"/>
                        </a:rPr>
                        <a:t>2021</a:t>
                      </a:r>
                      <a:endParaRPr sz="1200">
                        <a:latin typeface="Spectral"/>
                        <a:ea typeface="Spectral"/>
                        <a:cs typeface="Spectral"/>
                        <a:sym typeface="Spectral"/>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000">
                <a:solidFill>
                  <a:srgbClr val="980000"/>
                </a:solidFill>
                <a:latin typeface="EB Garamond"/>
                <a:ea typeface="EB Garamond"/>
                <a:cs typeface="EB Garamond"/>
                <a:sym typeface="EB Garamond"/>
              </a:rPr>
              <a:t>Existing System</a:t>
            </a:r>
            <a:endParaRPr b="1" sz="3000">
              <a:solidFill>
                <a:srgbClr val="980000"/>
              </a:solidFill>
              <a:latin typeface="EB Garamond"/>
              <a:ea typeface="EB Garamond"/>
              <a:cs typeface="EB Garamond"/>
              <a:sym typeface="EB Garamond"/>
            </a:endParaRPr>
          </a:p>
        </p:txBody>
      </p:sp>
      <p:sp>
        <p:nvSpPr>
          <p:cNvPr id="135" name="Google Shape;135;p21"/>
          <p:cNvSpPr txBox="1"/>
          <p:nvPr>
            <p:ph idx="1" type="body"/>
          </p:nvPr>
        </p:nvSpPr>
        <p:spPr>
          <a:xfrm>
            <a:off x="860875" y="1229875"/>
            <a:ext cx="7971300" cy="2333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600">
                <a:solidFill>
                  <a:srgbClr val="000000"/>
                </a:solidFill>
                <a:latin typeface="Spectral"/>
                <a:ea typeface="Spectral"/>
                <a:cs typeface="Spectral"/>
                <a:sym typeface="Spectral"/>
              </a:rPr>
              <a:t>The existing system consists of methods to detect the fake news using machine learning algorithms. </a:t>
            </a:r>
            <a:endParaRPr sz="1600">
              <a:solidFill>
                <a:srgbClr val="000000"/>
              </a:solidFill>
              <a:latin typeface="Spectral"/>
              <a:ea typeface="Spectral"/>
              <a:cs typeface="Spectral"/>
              <a:sym typeface="Spectral"/>
            </a:endParaRPr>
          </a:p>
          <a:p>
            <a:pPr indent="0" lvl="0" marL="0" rtl="0" algn="just">
              <a:spcBef>
                <a:spcPts val="1200"/>
              </a:spcBef>
              <a:spcAft>
                <a:spcPts val="1200"/>
              </a:spcAft>
              <a:buNone/>
            </a:pPr>
            <a:r>
              <a:rPr lang="en" sz="1600">
                <a:solidFill>
                  <a:srgbClr val="000000"/>
                </a:solidFill>
                <a:latin typeface="Spectral"/>
                <a:ea typeface="Spectral"/>
                <a:cs typeface="Spectral"/>
                <a:sym typeface="Spectral"/>
              </a:rPr>
              <a:t>But the existing system detects the fake news  by using </a:t>
            </a:r>
            <a:r>
              <a:rPr lang="en" sz="1600">
                <a:solidFill>
                  <a:srgbClr val="000000"/>
                </a:solidFill>
                <a:latin typeface="Spectral"/>
                <a:ea typeface="Spectral"/>
                <a:cs typeface="Spectral"/>
                <a:sym typeface="Spectral"/>
              </a:rPr>
              <a:t>only</a:t>
            </a:r>
            <a:r>
              <a:rPr lang="en" sz="1600">
                <a:solidFill>
                  <a:srgbClr val="000000"/>
                </a:solidFill>
                <a:latin typeface="Spectral"/>
                <a:ea typeface="Spectral"/>
                <a:cs typeface="Spectral"/>
                <a:sym typeface="Spectral"/>
              </a:rPr>
              <a:t> one model or several models one at a time. The existing system do not take the </a:t>
            </a:r>
            <a:r>
              <a:rPr lang="en" sz="1600">
                <a:solidFill>
                  <a:srgbClr val="000000"/>
                </a:solidFill>
                <a:latin typeface="Spectral"/>
                <a:ea typeface="Spectral"/>
                <a:cs typeface="Spectral"/>
                <a:sym typeface="Spectral"/>
              </a:rPr>
              <a:t>advantages</a:t>
            </a:r>
            <a:r>
              <a:rPr lang="en" sz="1600">
                <a:solidFill>
                  <a:srgbClr val="000000"/>
                </a:solidFill>
                <a:latin typeface="Spectral"/>
                <a:ea typeface="Spectral"/>
                <a:cs typeface="Spectral"/>
                <a:sym typeface="Spectral"/>
              </a:rPr>
              <a:t> of machine learning models when they are combined into one model by which we can </a:t>
            </a:r>
            <a:r>
              <a:rPr lang="en" sz="1600">
                <a:solidFill>
                  <a:srgbClr val="000000"/>
                </a:solidFill>
                <a:latin typeface="Spectral"/>
                <a:ea typeface="Spectral"/>
                <a:cs typeface="Spectral"/>
                <a:sym typeface="Spectral"/>
              </a:rPr>
              <a:t>achieve</a:t>
            </a:r>
            <a:r>
              <a:rPr lang="en" sz="1600">
                <a:solidFill>
                  <a:srgbClr val="000000"/>
                </a:solidFill>
                <a:latin typeface="Spectral"/>
                <a:ea typeface="Spectral"/>
                <a:cs typeface="Spectral"/>
                <a:sym typeface="Spectral"/>
              </a:rPr>
              <a:t> high accuracy. </a:t>
            </a:r>
            <a:endParaRPr sz="1600">
              <a:solidFill>
                <a:srgbClr val="000000"/>
              </a:solidFill>
              <a:latin typeface="Spectral"/>
              <a:ea typeface="Spectral"/>
              <a:cs typeface="Spectral"/>
              <a:sym typeface="Spectr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