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0A806F-A836-49DD-B5D7-95E4D1261E21}" type="datetimeFigureOut">
              <a:rPr lang="en-IN" smtClean="0"/>
              <a:t>04-11-2022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90D4C3-76A7-45D4-92D4-FF0E65E72400}" type="slidenum">
              <a:rPr lang="en-IN" smtClean="0"/>
              <a:t>‹#›</a:t>
            </a:fld>
            <a:endParaRPr lang="en-IN"/>
          </a:p>
        </p:txBody>
      </p:sp>
    </p:spTree>
    <p:extLst>
      <p:ext uri="{BB962C8B-B14F-4D97-AF65-F5344CB8AC3E}">
        <p14:creationId xmlns:p14="http://schemas.microsoft.com/office/powerpoint/2010/main" val="3925069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490D4C3-76A7-45D4-92D4-FF0E65E72400}" type="slidenum">
              <a:rPr lang="en-IN" smtClean="0"/>
              <a:t>1</a:t>
            </a:fld>
            <a:endParaRPr lang="en-IN"/>
          </a:p>
        </p:txBody>
      </p:sp>
    </p:spTree>
    <p:extLst>
      <p:ext uri="{BB962C8B-B14F-4D97-AF65-F5344CB8AC3E}">
        <p14:creationId xmlns:p14="http://schemas.microsoft.com/office/powerpoint/2010/main" val="574331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drive.google.com/file/d/1xy4RDltQKLFlYYG6TseN8sHlEU8ZAnGF/view?usp=sharing" TargetMode="External"/><Relationship Id="rId5" Type="http://schemas.openxmlformats.org/officeDocument/2006/relationships/image" Target="../media/image2.jpeg"/><Relationship Id="rId4" Type="http://schemas.openxmlformats.org/officeDocument/2006/relationships/hyperlink" Target="https://github.com/VSUDAMBO/git-hub-shopping-cart-system.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99319" y="97536"/>
            <a:ext cx="8319468" cy="2488998"/>
          </a:xfrm>
          <a:prstGeom prst="rect">
            <a:avLst/>
          </a:prstGeom>
        </p:spPr>
      </p:pic>
      <p:pic>
        <p:nvPicPr>
          <p:cNvPr id="3" name="Picture 2">
            <a:hlinkClick r:id="rId4"/>
          </p:cNvPr>
          <p:cNvPicPr>
            <a:picLocks noChangeAspect="1"/>
          </p:cNvPicPr>
          <p:nvPr/>
        </p:nvPicPr>
        <p:blipFill>
          <a:blip r:embed="rId5"/>
          <a:stretch>
            <a:fillRect/>
          </a:stretch>
        </p:blipFill>
        <p:spPr>
          <a:xfrm>
            <a:off x="227934" y="6209032"/>
            <a:ext cx="594698" cy="598415"/>
          </a:xfrm>
          <a:prstGeom prst="rect">
            <a:avLst/>
          </a:prstGeom>
        </p:spPr>
      </p:pic>
      <p:sp>
        <p:nvSpPr>
          <p:cNvPr id="4" name="Rectangle 3"/>
          <p:cNvSpPr/>
          <p:nvPr/>
        </p:nvSpPr>
        <p:spPr>
          <a:xfrm>
            <a:off x="4521550" y="2609088"/>
            <a:ext cx="1164336" cy="214509"/>
          </a:xfrm>
          <a:prstGeom prst="rect">
            <a:avLst/>
          </a:prstGeom>
        </p:spPr>
        <p:txBody>
          <a:bodyPr wrap="none" lIns="0" tIns="0" rIns="0" bIns="0">
            <a:noAutofit/>
          </a:bodyPr>
          <a:lstStyle/>
          <a:p>
            <a:pPr indent="0"/>
            <a:r>
              <a:rPr lang="en-US" sz="1100" b="1" dirty="0">
                <a:solidFill>
                  <a:srgbClr val="026FAC"/>
                </a:solidFill>
                <a:latin typeface="Verdana"/>
              </a:rPr>
              <a:t>Achievement</a:t>
            </a:r>
          </a:p>
        </p:txBody>
      </p:sp>
      <p:sp>
        <p:nvSpPr>
          <p:cNvPr id="5" name="Rectangle 4"/>
          <p:cNvSpPr/>
          <p:nvPr/>
        </p:nvSpPr>
        <p:spPr>
          <a:xfrm>
            <a:off x="525283" y="2710148"/>
            <a:ext cx="1633728" cy="255556"/>
          </a:xfrm>
          <a:prstGeom prst="rect">
            <a:avLst/>
          </a:prstGeom>
        </p:spPr>
        <p:txBody>
          <a:bodyPr wrap="none" lIns="0" tIns="0" rIns="0" bIns="0">
            <a:noAutofit/>
          </a:bodyPr>
          <a:lstStyle/>
          <a:p>
            <a:pPr indent="0"/>
            <a:r>
              <a:rPr lang="en-US" sz="1100" b="1" dirty="0">
                <a:latin typeface="Verdana"/>
              </a:rPr>
              <a:t>Full Stack Developer</a:t>
            </a:r>
          </a:p>
        </p:txBody>
      </p:sp>
      <p:sp>
        <p:nvSpPr>
          <p:cNvPr id="6" name="Rectangle 5"/>
          <p:cNvSpPr/>
          <p:nvPr/>
        </p:nvSpPr>
        <p:spPr>
          <a:xfrm>
            <a:off x="4535425" y="2932388"/>
            <a:ext cx="3121150" cy="143258"/>
          </a:xfrm>
          <a:prstGeom prst="rect">
            <a:avLst/>
          </a:prstGeom>
        </p:spPr>
        <p:txBody>
          <a:bodyPr wrap="none" lIns="0" tIns="0" rIns="0" bIns="0">
            <a:noAutofit/>
          </a:bodyPr>
          <a:lstStyle/>
          <a:p>
            <a:pPr indent="0"/>
            <a:r>
              <a:rPr lang="en-US" sz="1000" dirty="0">
                <a:latin typeface="Verdana"/>
              </a:rPr>
              <a:t>E-Commerce Shopping Cart Application</a:t>
            </a:r>
          </a:p>
        </p:txBody>
      </p:sp>
      <p:sp>
        <p:nvSpPr>
          <p:cNvPr id="7" name="Rectangle 6"/>
          <p:cNvSpPr/>
          <p:nvPr/>
        </p:nvSpPr>
        <p:spPr>
          <a:xfrm>
            <a:off x="244414" y="3093720"/>
            <a:ext cx="3931920" cy="335280"/>
          </a:xfrm>
          <a:prstGeom prst="rect">
            <a:avLst/>
          </a:prstGeom>
        </p:spPr>
        <p:txBody>
          <a:bodyPr lIns="0" tIns="0" rIns="0" bIns="0">
            <a:noAutofit/>
          </a:bodyPr>
          <a:lstStyle/>
          <a:p>
            <a:pPr indent="292100">
              <a:lnSpc>
                <a:spcPts val="1368"/>
              </a:lnSpc>
              <a:spcAft>
                <a:spcPts val="630"/>
              </a:spcAft>
            </a:pPr>
            <a:r>
              <a:rPr lang="en-US" sz="1000" dirty="0">
                <a:latin typeface="Verdana" panose="020B0604030504040204" pitchFamily="34" charset="0"/>
                <a:ea typeface="Verdana" panose="020B0604030504040204" pitchFamily="34" charset="0"/>
              </a:rPr>
              <a:t>Ready to learn new technologies and implement them to further improve my knowledge</a:t>
            </a:r>
            <a:r>
              <a:rPr lang="en-US" sz="1000" dirty="0">
                <a:latin typeface="Verdana"/>
              </a:rPr>
              <a:t>.</a:t>
            </a:r>
          </a:p>
        </p:txBody>
      </p:sp>
      <p:sp>
        <p:nvSpPr>
          <p:cNvPr id="8" name="Rectangle 7"/>
          <p:cNvSpPr/>
          <p:nvPr/>
        </p:nvSpPr>
        <p:spPr>
          <a:xfrm>
            <a:off x="4521550" y="3194629"/>
            <a:ext cx="3288792" cy="332232"/>
          </a:xfrm>
          <a:prstGeom prst="rect">
            <a:avLst/>
          </a:prstGeom>
        </p:spPr>
        <p:txBody>
          <a:bodyPr lIns="0" tIns="0" rIns="0" bIns="0">
            <a:noAutofit/>
          </a:bodyPr>
          <a:lstStyle/>
          <a:p>
            <a:pPr indent="0">
              <a:lnSpc>
                <a:spcPts val="1344"/>
              </a:lnSpc>
              <a:spcAft>
                <a:spcPts val="630"/>
              </a:spcAft>
            </a:pPr>
            <a:r>
              <a:rPr lang="en-US" sz="1000" b="1" dirty="0">
                <a:latin typeface="Verdana"/>
              </a:rPr>
              <a:t>Completed end to end case study of Shopping Cart Application</a:t>
            </a:r>
            <a:r>
              <a:rPr lang="en-US" sz="1000" dirty="0">
                <a:latin typeface="Verdana"/>
              </a:rPr>
              <a:t>.</a:t>
            </a:r>
          </a:p>
        </p:txBody>
      </p:sp>
      <p:sp>
        <p:nvSpPr>
          <p:cNvPr id="9" name="Rectangle 8"/>
          <p:cNvSpPr/>
          <p:nvPr/>
        </p:nvSpPr>
        <p:spPr>
          <a:xfrm>
            <a:off x="338516" y="3617152"/>
            <a:ext cx="3950208" cy="2100072"/>
          </a:xfrm>
          <a:prstGeom prst="rect">
            <a:avLst/>
          </a:prstGeom>
        </p:spPr>
        <p:txBody>
          <a:bodyPr lIns="0" tIns="0" rIns="0" bIns="0">
            <a:noAutofit/>
          </a:bodyPr>
          <a:lstStyle/>
          <a:p>
            <a:pPr marL="196088" indent="-177800">
              <a:lnSpc>
                <a:spcPts val="1368"/>
              </a:lnSpc>
              <a:spcBef>
                <a:spcPts val="630"/>
              </a:spcBef>
              <a:spcAft>
                <a:spcPts val="630"/>
              </a:spcAft>
            </a:pPr>
            <a:r>
              <a:rPr lang="en-US" sz="1000" dirty="0">
                <a:latin typeface="Verdana"/>
              </a:rPr>
              <a:t>•    Hands on experience in creating microservices with </a:t>
            </a:r>
            <a:r>
              <a:rPr lang="en-US" sz="1000" b="1" dirty="0">
                <a:latin typeface="Verdana"/>
              </a:rPr>
              <a:t>Springboot, Spring Cloud API Gateway, Eureka server, microservices</a:t>
            </a:r>
            <a:r>
              <a:rPr lang="en-US" sz="1000" dirty="0">
                <a:latin typeface="Verdana"/>
              </a:rPr>
              <a:t>.</a:t>
            </a:r>
          </a:p>
          <a:p>
            <a:pPr marL="196088" indent="-177800">
              <a:lnSpc>
                <a:spcPts val="1368"/>
              </a:lnSpc>
              <a:spcAft>
                <a:spcPts val="630"/>
              </a:spcAft>
            </a:pPr>
            <a:r>
              <a:rPr lang="en-US" sz="1000" dirty="0">
                <a:latin typeface="Verdana"/>
              </a:rPr>
              <a:t>•    Proficient in creating Single page Web Application in </a:t>
            </a:r>
            <a:r>
              <a:rPr lang="en-US" sz="1000" b="1" dirty="0">
                <a:latin typeface="Verdana"/>
              </a:rPr>
              <a:t>Angular with Authentication with Angular reactive forms, angular routing, HTML</a:t>
            </a:r>
            <a:r>
              <a:rPr lang="en-US" sz="1000" dirty="0">
                <a:latin typeface="Verdana"/>
              </a:rPr>
              <a:t>.</a:t>
            </a:r>
          </a:p>
          <a:p>
            <a:pPr marL="196088" indent="-177800">
              <a:lnSpc>
                <a:spcPts val="1344"/>
              </a:lnSpc>
              <a:spcAft>
                <a:spcPts val="630"/>
              </a:spcAft>
            </a:pPr>
            <a:r>
              <a:rPr lang="en-US" sz="1000" dirty="0">
                <a:latin typeface="Verdana"/>
              </a:rPr>
              <a:t>•    Experience in creating documentation with </a:t>
            </a:r>
            <a:r>
              <a:rPr lang="en-US" sz="1000" b="1" dirty="0">
                <a:latin typeface="Verdana"/>
              </a:rPr>
              <a:t>swagger and Postman and in unit testing using Junit</a:t>
            </a:r>
          </a:p>
        </p:txBody>
      </p:sp>
      <p:sp>
        <p:nvSpPr>
          <p:cNvPr id="10" name="Rectangle 9"/>
          <p:cNvSpPr/>
          <p:nvPr/>
        </p:nvSpPr>
        <p:spPr>
          <a:xfrm>
            <a:off x="4454494" y="3617152"/>
            <a:ext cx="4045012" cy="1722124"/>
          </a:xfrm>
          <a:prstGeom prst="rect">
            <a:avLst/>
          </a:prstGeom>
        </p:spPr>
        <p:txBody>
          <a:bodyPr lIns="0" tIns="0" rIns="0" bIns="0">
            <a:noAutofit/>
          </a:bodyPr>
          <a:lstStyle/>
          <a:p>
            <a:pPr indent="0">
              <a:lnSpc>
                <a:spcPts val="1368"/>
              </a:lnSpc>
              <a:spcBef>
                <a:spcPts val="630"/>
              </a:spcBef>
              <a:spcAft>
                <a:spcPts val="630"/>
              </a:spcAft>
            </a:pPr>
            <a:r>
              <a:rPr lang="en-US" sz="1000" b="1" dirty="0">
                <a:latin typeface="Verdana"/>
              </a:rPr>
              <a:t>For Backend: </a:t>
            </a:r>
            <a:r>
              <a:rPr lang="en-US" sz="1000" dirty="0">
                <a:latin typeface="Verdana"/>
              </a:rPr>
              <a:t>Implemented using microservices and connect them on the server using Eureka Server. Implemented Swagger and postman to perform CRUD operations. MongoDB for the database. API Gateway for performing all requests. Which act as a barrier between Users and Microservices.</a:t>
            </a:r>
          </a:p>
          <a:p>
            <a:pPr indent="0">
              <a:lnSpc>
                <a:spcPts val="1344"/>
              </a:lnSpc>
              <a:spcAft>
                <a:spcPts val="630"/>
              </a:spcAft>
            </a:pPr>
            <a:r>
              <a:rPr lang="en-US" sz="1000" b="1" dirty="0">
                <a:latin typeface="Verdana"/>
              </a:rPr>
              <a:t>For Frontend</a:t>
            </a:r>
            <a:r>
              <a:rPr lang="en-US" sz="1000" dirty="0">
                <a:latin typeface="Verdana"/>
              </a:rPr>
              <a:t>: Implemented using Angular 6. Created different Components and Services. HTML for outlook and CSS for design and color.Completed case study of Tourism Management system during the Training period.</a:t>
            </a:r>
          </a:p>
          <a:p>
            <a:pPr>
              <a:lnSpc>
                <a:spcPts val="1344"/>
              </a:lnSpc>
              <a:spcAft>
                <a:spcPts val="630"/>
              </a:spcAft>
            </a:pPr>
            <a:endParaRPr lang="en-US" sz="1000" dirty="0">
              <a:latin typeface="Verdana"/>
            </a:endParaRPr>
          </a:p>
        </p:txBody>
      </p:sp>
      <p:sp>
        <p:nvSpPr>
          <p:cNvPr id="11" name="Rectangle 10"/>
          <p:cNvSpPr/>
          <p:nvPr/>
        </p:nvSpPr>
        <p:spPr>
          <a:xfrm>
            <a:off x="99318" y="5306962"/>
            <a:ext cx="3846576" cy="618744"/>
          </a:xfrm>
          <a:prstGeom prst="rect">
            <a:avLst/>
          </a:prstGeom>
        </p:spPr>
        <p:txBody>
          <a:bodyPr lIns="0" tIns="0" rIns="0" bIns="0">
            <a:noAutofit/>
          </a:bodyPr>
          <a:lstStyle/>
          <a:p>
            <a:pPr marL="406400" indent="-177800">
              <a:lnSpc>
                <a:spcPts val="1368"/>
              </a:lnSpc>
              <a:spcBef>
                <a:spcPts val="630"/>
              </a:spcBef>
              <a:spcAft>
                <a:spcPts val="630"/>
              </a:spcAft>
            </a:pPr>
            <a:r>
              <a:rPr lang="en-US" sz="1000" dirty="0">
                <a:latin typeface="Verdana"/>
              </a:rPr>
              <a:t> •    Development experience in creating </a:t>
            </a:r>
            <a:r>
              <a:rPr lang="en-US" sz="1000" b="1" dirty="0">
                <a:latin typeface="Verdana"/>
              </a:rPr>
              <a:t>microservices for backend and connecting all</a:t>
            </a:r>
          </a:p>
          <a:p>
            <a:pPr indent="0"/>
            <a:r>
              <a:rPr lang="en-US" sz="800" dirty="0">
                <a:solidFill>
                  <a:srgbClr val="A5A5A5"/>
                </a:solidFill>
                <a:latin typeface="Verdana"/>
              </a:rPr>
              <a:t>Presentation Title | Author | Date</a:t>
            </a:r>
          </a:p>
        </p:txBody>
      </p:sp>
      <p:sp>
        <p:nvSpPr>
          <p:cNvPr id="12" name="Rectangle 11"/>
          <p:cNvSpPr/>
          <p:nvPr/>
        </p:nvSpPr>
        <p:spPr>
          <a:xfrm>
            <a:off x="936254" y="6348022"/>
            <a:ext cx="2913743" cy="320433"/>
          </a:xfrm>
          <a:prstGeom prst="rect">
            <a:avLst/>
          </a:prstGeom>
        </p:spPr>
        <p:txBody>
          <a:bodyPr wrap="none" lIns="0" tIns="0" rIns="0" bIns="0">
            <a:noAutofit/>
          </a:bodyPr>
          <a:lstStyle/>
          <a:p>
            <a:pPr indent="0">
              <a:spcBef>
                <a:spcPts val="2520"/>
              </a:spcBef>
            </a:pPr>
            <a:r>
              <a:rPr lang="en-US" sz="1000" dirty="0">
                <a:latin typeface="Verdana"/>
                <a:hlinkClick r:id="rId4"/>
              </a:rPr>
              <a:t>C</a:t>
            </a:r>
            <a:r>
              <a:rPr lang="en-US" sz="1000" dirty="0">
                <a:latin typeface="Verdana"/>
              </a:rPr>
              <a:t>heck out my work on GitHub </a:t>
            </a:r>
          </a:p>
          <a:p>
            <a:pPr indent="0">
              <a:spcBef>
                <a:spcPts val="2520"/>
              </a:spcBef>
            </a:pPr>
            <a:endParaRPr lang="en-US" sz="1000" dirty="0">
              <a:latin typeface="Verdana"/>
            </a:endParaRPr>
          </a:p>
        </p:txBody>
      </p:sp>
      <p:sp>
        <p:nvSpPr>
          <p:cNvPr id="13" name="Rectangle 12"/>
          <p:cNvSpPr/>
          <p:nvPr/>
        </p:nvSpPr>
        <p:spPr>
          <a:xfrm>
            <a:off x="8537825" y="228601"/>
            <a:ext cx="3462391" cy="517633"/>
          </a:xfrm>
          <a:prstGeom prst="rect">
            <a:avLst/>
          </a:prstGeom>
          <a:solidFill>
            <a:srgbClr val="E6E7E9"/>
          </a:solidFill>
        </p:spPr>
        <p:txBody>
          <a:bodyPr lIns="0" tIns="0" rIns="0" bIns="0">
            <a:noAutofit/>
          </a:bodyPr>
          <a:lstStyle/>
          <a:p>
            <a:pPr indent="0">
              <a:spcAft>
                <a:spcPts val="420"/>
              </a:spcAft>
            </a:pPr>
            <a:r>
              <a:rPr lang="en-US" sz="1200" b="1" dirty="0">
                <a:solidFill>
                  <a:srgbClr val="026FAC"/>
                </a:solidFill>
                <a:latin typeface="Verdana"/>
              </a:rPr>
              <a:t>Education &amp; certificates : </a:t>
            </a:r>
            <a:r>
              <a:rPr lang="en-US" sz="1050" b="1" dirty="0">
                <a:latin typeface="Verdana"/>
              </a:rPr>
              <a:t>Bachelor of Electrical Engineering (2017-20)</a:t>
            </a:r>
            <a:endParaRPr lang="en-US" sz="1000" b="1" dirty="0">
              <a:latin typeface="Verdana"/>
            </a:endParaRPr>
          </a:p>
          <a:p>
            <a:pPr marL="482600" marR="469900" indent="0">
              <a:lnSpc>
                <a:spcPts val="1296"/>
              </a:lnSpc>
            </a:pPr>
            <a:endParaRPr lang="en-US" sz="1000" dirty="0">
              <a:latin typeface="Verdana"/>
            </a:endParaRPr>
          </a:p>
        </p:txBody>
      </p:sp>
      <p:sp>
        <p:nvSpPr>
          <p:cNvPr id="16" name="Rectangle 15"/>
          <p:cNvSpPr/>
          <p:nvPr/>
        </p:nvSpPr>
        <p:spPr>
          <a:xfrm>
            <a:off x="11542776" y="6858000"/>
            <a:ext cx="1298448" cy="316992"/>
          </a:xfrm>
          <a:prstGeom prst="rect">
            <a:avLst/>
          </a:prstGeom>
          <a:solidFill>
            <a:srgbClr val="E6E7E9"/>
          </a:solidFill>
        </p:spPr>
        <p:txBody>
          <a:bodyPr wrap="none" lIns="0" tIns="0" rIns="0" bIns="0">
            <a:noAutofit/>
          </a:bodyPr>
          <a:lstStyle/>
          <a:p>
            <a:pPr indent="0"/>
            <a:endParaRPr lang="en-US" sz="1700" b="1" spc="-50" dirty="0">
              <a:solidFill>
                <a:srgbClr val="026FAC"/>
              </a:solidFill>
              <a:latin typeface="Constantia"/>
            </a:endParaRPr>
          </a:p>
        </p:txBody>
      </p:sp>
      <p:graphicFrame>
        <p:nvGraphicFramePr>
          <p:cNvPr id="17" name="Table 16">
            <a:extLst>
              <a:ext uri="{FF2B5EF4-FFF2-40B4-BE49-F238E27FC236}">
                <a16:creationId xmlns:a16="http://schemas.microsoft.com/office/drawing/2014/main" id="{8E9A1328-3040-40F3-A187-75586C0869D2}"/>
              </a:ext>
            </a:extLst>
          </p:cNvPr>
          <p:cNvGraphicFramePr>
            <a:graphicFrameLocks noGrp="1"/>
          </p:cNvGraphicFramePr>
          <p:nvPr>
            <p:extLst>
              <p:ext uri="{D42A27DB-BD31-4B8C-83A1-F6EECF244321}">
                <p14:modId xmlns:p14="http://schemas.microsoft.com/office/powerpoint/2010/main" val="697205361"/>
              </p:ext>
            </p:extLst>
          </p:nvPr>
        </p:nvGraphicFramePr>
        <p:xfrm>
          <a:off x="8537825" y="903892"/>
          <a:ext cx="3510919" cy="5903555"/>
        </p:xfrm>
        <a:graphic>
          <a:graphicData uri="http://schemas.openxmlformats.org/drawingml/2006/table">
            <a:tbl>
              <a:tblPr>
                <a:tableStyleId>{5C22544A-7EE6-4342-B048-85BDC9FD1C3A}</a:tableStyleId>
              </a:tblPr>
              <a:tblGrid>
                <a:gridCol w="883131">
                  <a:extLst>
                    <a:ext uri="{9D8B030D-6E8A-4147-A177-3AD203B41FA5}">
                      <a16:colId xmlns:a16="http://schemas.microsoft.com/office/drawing/2014/main" val="3356750928"/>
                    </a:ext>
                  </a:extLst>
                </a:gridCol>
                <a:gridCol w="2627788">
                  <a:extLst>
                    <a:ext uri="{9D8B030D-6E8A-4147-A177-3AD203B41FA5}">
                      <a16:colId xmlns:a16="http://schemas.microsoft.com/office/drawing/2014/main" val="2971924322"/>
                    </a:ext>
                  </a:extLst>
                </a:gridCol>
              </a:tblGrid>
              <a:tr h="350446">
                <a:tc rowSpan="3">
                  <a:txBody>
                    <a:bodyPr/>
                    <a:lstStyle/>
                    <a:p>
                      <a:pPr algn="ctr" rtl="0" fontAlgn="ctr"/>
                      <a:r>
                        <a:rPr lang="en-IN" sz="900" b="1" u="none" strike="noStrike" dirty="0">
                          <a:effectLst/>
                          <a:latin typeface="Verdana" panose="020B0604030504040204" pitchFamily="34" charset="0"/>
                          <a:ea typeface="Verdana" panose="020B0604030504040204" pitchFamily="34" charset="0"/>
                        </a:rPr>
                        <a:t>Java 8 /J2EE</a:t>
                      </a:r>
                      <a:endParaRPr lang="en-IN" sz="9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solidFill>
                      <a:schemeClr val="tx2">
                        <a:lumMod val="60000"/>
                        <a:lumOff val="40000"/>
                      </a:schemeClr>
                    </a:solidFill>
                  </a:tcPr>
                </a:tc>
                <a:tc>
                  <a:txBody>
                    <a:bodyPr/>
                    <a:lstStyle/>
                    <a:p>
                      <a:pPr algn="ctr" rtl="0" fontAlgn="ctr"/>
                      <a:r>
                        <a:rPr lang="en-IN" sz="900" b="0" u="none" strike="noStrike" dirty="0">
                          <a:effectLst/>
                          <a:latin typeface="Verdana" panose="020B0604030504040204" pitchFamily="34" charset="0"/>
                          <a:ea typeface="Verdana" panose="020B0604030504040204" pitchFamily="34" charset="0"/>
                        </a:rPr>
                        <a:t>Java Basics, OOPS, Generics, Collections, Arrays,</a:t>
                      </a:r>
                      <a:endParaRPr lang="en-IN" sz="900" b="0"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solidFill>
                      <a:schemeClr val="tx2">
                        <a:lumMod val="60000"/>
                        <a:lumOff val="40000"/>
                      </a:schemeClr>
                    </a:solidFill>
                  </a:tcPr>
                </a:tc>
                <a:extLst>
                  <a:ext uri="{0D108BD9-81ED-4DB2-BD59-A6C34878D82A}">
                    <a16:rowId xmlns:a16="http://schemas.microsoft.com/office/drawing/2014/main" val="38124190"/>
                  </a:ext>
                </a:extLst>
              </a:tr>
              <a:tr h="291538">
                <a:tc vMerge="1">
                  <a:txBody>
                    <a:bodyPr/>
                    <a:lstStyle/>
                    <a:p>
                      <a:endParaRPr lang="en-IN"/>
                    </a:p>
                  </a:txBody>
                  <a:tcPr/>
                </a:tc>
                <a:tc>
                  <a:txBody>
                    <a:bodyPr/>
                    <a:lstStyle/>
                    <a:p>
                      <a:pPr algn="ctr" rtl="0" fontAlgn="ctr"/>
                      <a:r>
                        <a:rPr lang="en-IN" sz="900" b="0" u="none" strike="noStrike" dirty="0">
                          <a:effectLst/>
                          <a:latin typeface="Verdana" panose="020B0604030504040204" pitchFamily="34" charset="0"/>
                          <a:ea typeface="Verdana" panose="020B0604030504040204" pitchFamily="34" charset="0"/>
                        </a:rPr>
                        <a:t>Loops, String, Exception Handling</a:t>
                      </a:r>
                      <a:endParaRPr lang="en-IN" sz="900" b="0"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solidFill>
                      <a:schemeClr val="tx2">
                        <a:lumMod val="60000"/>
                        <a:lumOff val="40000"/>
                      </a:schemeClr>
                    </a:solidFill>
                  </a:tcPr>
                </a:tc>
                <a:extLst>
                  <a:ext uri="{0D108BD9-81ED-4DB2-BD59-A6C34878D82A}">
                    <a16:rowId xmlns:a16="http://schemas.microsoft.com/office/drawing/2014/main" val="4285279022"/>
                  </a:ext>
                </a:extLst>
              </a:tr>
              <a:tr h="306196">
                <a:tc vMerge="1">
                  <a:txBody>
                    <a:bodyPr/>
                    <a:lstStyle/>
                    <a:p>
                      <a:endParaRPr lang="en-IN"/>
                    </a:p>
                  </a:txBody>
                  <a:tcPr/>
                </a:tc>
                <a:tc>
                  <a:txBody>
                    <a:bodyPr/>
                    <a:lstStyle/>
                    <a:p>
                      <a:pPr algn="ctr" rtl="0" fontAlgn="ctr"/>
                      <a:r>
                        <a:rPr lang="en-IN" sz="900" b="0" u="none" strike="noStrike" dirty="0">
                          <a:effectLst/>
                          <a:latin typeface="Verdana" panose="020B0604030504040204" pitchFamily="34" charset="0"/>
                          <a:ea typeface="Verdana" panose="020B0604030504040204" pitchFamily="34" charset="0"/>
                        </a:rPr>
                        <a:t>Junit.</a:t>
                      </a:r>
                      <a:endParaRPr lang="en-IN" sz="900" b="0"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solidFill>
                      <a:schemeClr val="tx2">
                        <a:lumMod val="60000"/>
                        <a:lumOff val="40000"/>
                      </a:schemeClr>
                    </a:solidFill>
                  </a:tcPr>
                </a:tc>
                <a:extLst>
                  <a:ext uri="{0D108BD9-81ED-4DB2-BD59-A6C34878D82A}">
                    <a16:rowId xmlns:a16="http://schemas.microsoft.com/office/drawing/2014/main" val="1967428329"/>
                  </a:ext>
                </a:extLst>
              </a:tr>
              <a:tr h="281680">
                <a:tc>
                  <a:txBody>
                    <a:bodyPr/>
                    <a:lstStyle/>
                    <a:p>
                      <a:pPr algn="ctr" rtl="0" fontAlgn="ctr"/>
                      <a:r>
                        <a:rPr lang="en-IN" sz="900" b="1" u="none" strike="noStrike" dirty="0">
                          <a:effectLst/>
                          <a:latin typeface="Verdana" panose="020B0604030504040204" pitchFamily="34" charset="0"/>
                          <a:ea typeface="Verdana" panose="020B0604030504040204" pitchFamily="34" charset="0"/>
                        </a:rPr>
                        <a:t>Spring core</a:t>
                      </a:r>
                      <a:endParaRPr lang="en-IN" sz="9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solidFill>
                      <a:schemeClr val="bg2"/>
                    </a:solidFill>
                  </a:tcPr>
                </a:tc>
                <a:tc>
                  <a:txBody>
                    <a:bodyPr/>
                    <a:lstStyle/>
                    <a:p>
                      <a:pPr algn="ctr" rtl="0" fontAlgn="ctr"/>
                      <a:r>
                        <a:rPr lang="en-IN" sz="900" b="0" u="none" strike="noStrike" kern="1200" dirty="0">
                          <a:solidFill>
                            <a:schemeClr val="dk1"/>
                          </a:solidFill>
                          <a:effectLst/>
                          <a:latin typeface="Verdana" panose="020B0604030504040204" pitchFamily="34" charset="0"/>
                          <a:ea typeface="Verdana" panose="020B0604030504040204" pitchFamily="34" charset="0"/>
                          <a:cs typeface="+mn-cs"/>
                        </a:rPr>
                        <a:t>IOC &amp; Dependency Injection,  Autowire</a:t>
                      </a:r>
                    </a:p>
                  </a:txBody>
                  <a:tcPr marL="6350" marR="6350" marT="6350" marB="0" anchor="ctr">
                    <a:solidFill>
                      <a:schemeClr val="bg2"/>
                    </a:solidFill>
                  </a:tcPr>
                </a:tc>
                <a:extLst>
                  <a:ext uri="{0D108BD9-81ED-4DB2-BD59-A6C34878D82A}">
                    <a16:rowId xmlns:a16="http://schemas.microsoft.com/office/drawing/2014/main" val="1325297463"/>
                  </a:ext>
                </a:extLst>
              </a:tr>
              <a:tr h="253705">
                <a:tc>
                  <a:txBody>
                    <a:bodyPr/>
                    <a:lstStyle/>
                    <a:p>
                      <a:pPr algn="ctr" rtl="0" fontAlgn="ctr"/>
                      <a:r>
                        <a:rPr lang="en-IN" sz="900" b="1" u="none" strike="noStrike" dirty="0">
                          <a:effectLst/>
                          <a:latin typeface="Verdana" panose="020B0604030504040204" pitchFamily="34" charset="0"/>
                          <a:ea typeface="Verdana" panose="020B0604030504040204" pitchFamily="34" charset="0"/>
                        </a:rPr>
                        <a:t>Spring</a:t>
                      </a:r>
                      <a:endParaRPr lang="en-IN" sz="9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solidFill>
                      <a:schemeClr val="tx2">
                        <a:lumMod val="60000"/>
                        <a:lumOff val="40000"/>
                      </a:schemeClr>
                    </a:solidFill>
                  </a:tcPr>
                </a:tc>
                <a:tc rowSpan="2">
                  <a:txBody>
                    <a:bodyPr/>
                    <a:lstStyle/>
                    <a:p>
                      <a:pPr algn="ctr" rtl="0" fontAlgn="ctr"/>
                      <a:r>
                        <a:rPr lang="en-IN" sz="900" b="0" u="none" strike="noStrike" dirty="0">
                          <a:effectLst/>
                          <a:latin typeface="Verdana" panose="020B0604030504040204" pitchFamily="34" charset="0"/>
                          <a:ea typeface="Verdana" panose="020B0604030504040204" pitchFamily="34" charset="0"/>
                        </a:rPr>
                        <a:t>REST controllers, Implementation of GET, POST, PUT &amp; DELETE, &amp; Exception Handling, Controller &amp; Repository layer</a:t>
                      </a:r>
                      <a:endParaRPr lang="en-IN" sz="900" b="0"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solidFill>
                      <a:schemeClr val="tx2">
                        <a:lumMod val="60000"/>
                        <a:lumOff val="40000"/>
                      </a:schemeClr>
                    </a:solidFill>
                  </a:tcPr>
                </a:tc>
                <a:extLst>
                  <a:ext uri="{0D108BD9-81ED-4DB2-BD59-A6C34878D82A}">
                    <a16:rowId xmlns:a16="http://schemas.microsoft.com/office/drawing/2014/main" val="2817173609"/>
                  </a:ext>
                </a:extLst>
              </a:tr>
              <a:tr h="419928">
                <a:tc>
                  <a:txBody>
                    <a:bodyPr/>
                    <a:lstStyle/>
                    <a:p>
                      <a:pPr algn="ctr" rtl="0" fontAlgn="ctr"/>
                      <a:r>
                        <a:rPr lang="en-IN" sz="900" b="1" u="none" strike="noStrike" dirty="0">
                          <a:effectLst/>
                          <a:latin typeface="Verdana" panose="020B0604030504040204" pitchFamily="34" charset="0"/>
                          <a:ea typeface="Verdana" panose="020B0604030504040204" pitchFamily="34" charset="0"/>
                        </a:rPr>
                        <a:t>REST</a:t>
                      </a:r>
                      <a:endParaRPr lang="en-IN" sz="9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solidFill>
                      <a:schemeClr val="tx2">
                        <a:lumMod val="60000"/>
                        <a:lumOff val="40000"/>
                      </a:schemeClr>
                    </a:solidFill>
                  </a:tcPr>
                </a:tc>
                <a:tc vMerge="1">
                  <a:txBody>
                    <a:bodyPr/>
                    <a:lstStyle/>
                    <a:p>
                      <a:endParaRPr lang="en-IN"/>
                    </a:p>
                  </a:txBody>
                  <a:tcPr/>
                </a:tc>
                <a:extLst>
                  <a:ext uri="{0D108BD9-81ED-4DB2-BD59-A6C34878D82A}">
                    <a16:rowId xmlns:a16="http://schemas.microsoft.com/office/drawing/2014/main" val="1099508934"/>
                  </a:ext>
                </a:extLst>
              </a:tr>
              <a:tr h="355289">
                <a:tc>
                  <a:txBody>
                    <a:bodyPr/>
                    <a:lstStyle/>
                    <a:p>
                      <a:pPr algn="ctr" rtl="0" fontAlgn="ctr"/>
                      <a:r>
                        <a:rPr lang="en-IN" sz="900" b="1" u="none" strike="noStrike" dirty="0">
                          <a:effectLst/>
                          <a:latin typeface="Verdana" panose="020B0604030504040204" pitchFamily="34" charset="0"/>
                          <a:ea typeface="Verdana" panose="020B0604030504040204" pitchFamily="34" charset="0"/>
                        </a:rPr>
                        <a:t>Spring Data JPA</a:t>
                      </a:r>
                      <a:endParaRPr lang="en-IN" sz="9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solidFill>
                      <a:schemeClr val="bg2"/>
                    </a:solidFill>
                  </a:tcPr>
                </a:tc>
                <a:tc>
                  <a:txBody>
                    <a:bodyPr/>
                    <a:lstStyle/>
                    <a:p>
                      <a:pPr algn="ctr" rtl="0" fontAlgn="ctr"/>
                      <a:r>
                        <a:rPr lang="en-IN" sz="900" b="0" u="none" strike="noStrike" dirty="0">
                          <a:effectLst/>
                          <a:latin typeface="Verdana" panose="020B0604030504040204" pitchFamily="34" charset="0"/>
                          <a:ea typeface="Verdana" panose="020B0604030504040204" pitchFamily="34" charset="0"/>
                        </a:rPr>
                        <a:t>Implement spring Data repositories,JPA Hibernate</a:t>
                      </a:r>
                      <a:endParaRPr lang="en-IN" sz="900" b="0"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solidFill>
                      <a:schemeClr val="bg2"/>
                    </a:solidFill>
                  </a:tcPr>
                </a:tc>
                <a:extLst>
                  <a:ext uri="{0D108BD9-81ED-4DB2-BD59-A6C34878D82A}">
                    <a16:rowId xmlns:a16="http://schemas.microsoft.com/office/drawing/2014/main" val="2492112465"/>
                  </a:ext>
                </a:extLst>
              </a:tr>
              <a:tr h="323590">
                <a:tc rowSpan="3">
                  <a:txBody>
                    <a:bodyPr/>
                    <a:lstStyle/>
                    <a:p>
                      <a:pPr algn="ctr" rtl="0" fontAlgn="ctr"/>
                      <a:r>
                        <a:rPr lang="en-IN" sz="900" b="1" u="none" strike="noStrike" dirty="0">
                          <a:effectLst/>
                          <a:latin typeface="Verdana" panose="020B0604030504040204" pitchFamily="34" charset="0"/>
                          <a:ea typeface="Verdana" panose="020B0604030504040204" pitchFamily="34" charset="0"/>
                        </a:rPr>
                        <a:t>Spring Boot Microservices</a:t>
                      </a:r>
                      <a:endParaRPr lang="en-IN" sz="9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solidFill>
                      <a:schemeClr val="tx2">
                        <a:lumMod val="60000"/>
                        <a:lumOff val="40000"/>
                      </a:schemeClr>
                    </a:solidFill>
                  </a:tcPr>
                </a:tc>
                <a:tc>
                  <a:txBody>
                    <a:bodyPr/>
                    <a:lstStyle/>
                    <a:p>
                      <a:pPr algn="ctr" rtl="0" fontAlgn="ctr"/>
                      <a:r>
                        <a:rPr lang="en-IN" sz="900" b="0" u="none" strike="noStrike" dirty="0">
                          <a:effectLst/>
                          <a:latin typeface="Verdana" panose="020B0604030504040204" pitchFamily="34" charset="0"/>
                          <a:ea typeface="Verdana" panose="020B0604030504040204" pitchFamily="34" charset="0"/>
                        </a:rPr>
                        <a:t>Spring Boot Starters, annotations, Messaging</a:t>
                      </a:r>
                      <a:endParaRPr lang="en-IN" sz="900" b="0"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solidFill>
                      <a:schemeClr val="tx2">
                        <a:lumMod val="60000"/>
                        <a:lumOff val="40000"/>
                      </a:schemeClr>
                    </a:solidFill>
                  </a:tcPr>
                </a:tc>
                <a:extLst>
                  <a:ext uri="{0D108BD9-81ED-4DB2-BD59-A6C34878D82A}">
                    <a16:rowId xmlns:a16="http://schemas.microsoft.com/office/drawing/2014/main" val="3303120151"/>
                  </a:ext>
                </a:extLst>
              </a:tr>
              <a:tr h="253705">
                <a:tc vMerge="1">
                  <a:txBody>
                    <a:bodyPr/>
                    <a:lstStyle/>
                    <a:p>
                      <a:endParaRPr lang="en-IN"/>
                    </a:p>
                  </a:txBody>
                  <a:tcPr/>
                </a:tc>
                <a:tc>
                  <a:txBody>
                    <a:bodyPr/>
                    <a:lstStyle/>
                    <a:p>
                      <a:pPr algn="ctr" rtl="0" fontAlgn="ctr"/>
                      <a:r>
                        <a:rPr lang="en-IN" sz="900" b="0" u="none" strike="noStrike" dirty="0">
                          <a:effectLst/>
                          <a:latin typeface="Verdana" panose="020B0604030504040204" pitchFamily="34" charset="0"/>
                          <a:ea typeface="Verdana" panose="020B0604030504040204" pitchFamily="34" charset="0"/>
                        </a:rPr>
                        <a:t>Service, Swagger API</a:t>
                      </a:r>
                      <a:endParaRPr lang="en-IN" sz="900" b="0"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solidFill>
                      <a:schemeClr val="tx2">
                        <a:lumMod val="60000"/>
                        <a:lumOff val="40000"/>
                      </a:schemeClr>
                    </a:solidFill>
                  </a:tcPr>
                </a:tc>
                <a:extLst>
                  <a:ext uri="{0D108BD9-81ED-4DB2-BD59-A6C34878D82A}">
                    <a16:rowId xmlns:a16="http://schemas.microsoft.com/office/drawing/2014/main" val="3697703350"/>
                  </a:ext>
                </a:extLst>
              </a:tr>
              <a:tr h="262455">
                <a:tc vMerge="1">
                  <a:txBody>
                    <a:bodyPr/>
                    <a:lstStyle/>
                    <a:p>
                      <a:endParaRPr lang="en-IN"/>
                    </a:p>
                  </a:txBody>
                  <a:tcPr/>
                </a:tc>
                <a:tc>
                  <a:txBody>
                    <a:bodyPr/>
                    <a:lstStyle/>
                    <a:p>
                      <a:pPr algn="ctr" rtl="0" fontAlgn="ctr"/>
                      <a:r>
                        <a:rPr lang="en-IN" sz="900" b="0" u="none" strike="noStrike" dirty="0">
                          <a:effectLst/>
                          <a:latin typeface="Verdana" panose="020B0604030504040204" pitchFamily="34" charset="0"/>
                          <a:ea typeface="Verdana" panose="020B0604030504040204" pitchFamily="34" charset="0"/>
                        </a:rPr>
                        <a:t>documents</a:t>
                      </a:r>
                      <a:endParaRPr lang="en-IN" sz="900" b="0"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solidFill>
                      <a:schemeClr val="tx2">
                        <a:lumMod val="60000"/>
                        <a:lumOff val="40000"/>
                      </a:schemeClr>
                    </a:solidFill>
                  </a:tcPr>
                </a:tc>
                <a:extLst>
                  <a:ext uri="{0D108BD9-81ED-4DB2-BD59-A6C34878D82A}">
                    <a16:rowId xmlns:a16="http://schemas.microsoft.com/office/drawing/2014/main" val="800855104"/>
                  </a:ext>
                </a:extLst>
              </a:tr>
              <a:tr h="316423">
                <a:tc>
                  <a:txBody>
                    <a:bodyPr/>
                    <a:lstStyle/>
                    <a:p>
                      <a:pPr algn="ctr" rtl="0" fontAlgn="ctr"/>
                      <a:r>
                        <a:rPr lang="en-IN" sz="900" b="1" u="none" strike="noStrike" dirty="0">
                          <a:effectLst/>
                          <a:latin typeface="Verdana" panose="020B0604030504040204" pitchFamily="34" charset="0"/>
                          <a:ea typeface="Verdana" panose="020B0604030504040204" pitchFamily="34" charset="0"/>
                        </a:rPr>
                        <a:t>Spring</a:t>
                      </a:r>
                      <a:endParaRPr lang="en-IN" sz="9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solidFill>
                      <a:schemeClr val="bg2"/>
                    </a:solidFill>
                  </a:tcPr>
                </a:tc>
                <a:tc rowSpan="2">
                  <a:txBody>
                    <a:bodyPr/>
                    <a:lstStyle/>
                    <a:p>
                      <a:pPr algn="ctr" rtl="0" fontAlgn="ctr"/>
                      <a:r>
                        <a:rPr lang="en-IN" sz="900" b="0" u="none" strike="noStrike" dirty="0">
                          <a:effectLst/>
                          <a:latin typeface="Verdana" panose="020B0604030504040204" pitchFamily="34" charset="0"/>
                          <a:ea typeface="Verdana" panose="020B0604030504040204" pitchFamily="34" charset="0"/>
                        </a:rPr>
                        <a:t>Eureka Server, Spring cloud API Gateway</a:t>
                      </a:r>
                      <a:endParaRPr lang="en-IN" sz="900" b="0"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solidFill>
                      <a:schemeClr val="bg2"/>
                    </a:solidFill>
                  </a:tcPr>
                </a:tc>
                <a:extLst>
                  <a:ext uri="{0D108BD9-81ED-4DB2-BD59-A6C34878D82A}">
                    <a16:rowId xmlns:a16="http://schemas.microsoft.com/office/drawing/2014/main" val="1189451002"/>
                  </a:ext>
                </a:extLst>
              </a:tr>
              <a:tr h="274451">
                <a:tc>
                  <a:txBody>
                    <a:bodyPr/>
                    <a:lstStyle/>
                    <a:p>
                      <a:pPr algn="ctr" rtl="0" fontAlgn="ctr"/>
                      <a:r>
                        <a:rPr lang="en-IN" sz="900" b="1" u="none" strike="noStrike" dirty="0">
                          <a:effectLst/>
                          <a:latin typeface="Verdana" panose="020B0604030504040204" pitchFamily="34" charset="0"/>
                          <a:ea typeface="Verdana" panose="020B0604030504040204" pitchFamily="34" charset="0"/>
                        </a:rPr>
                        <a:t>Cloud</a:t>
                      </a:r>
                      <a:endParaRPr lang="en-IN" sz="9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solidFill>
                      <a:schemeClr val="bg2"/>
                    </a:solidFill>
                  </a:tcPr>
                </a:tc>
                <a:tc vMerge="1">
                  <a:txBody>
                    <a:bodyPr/>
                    <a:lstStyle/>
                    <a:p>
                      <a:endParaRPr lang="en-IN"/>
                    </a:p>
                  </a:txBody>
                  <a:tcPr/>
                </a:tc>
                <a:extLst>
                  <a:ext uri="{0D108BD9-81ED-4DB2-BD59-A6C34878D82A}">
                    <a16:rowId xmlns:a16="http://schemas.microsoft.com/office/drawing/2014/main" val="2377427259"/>
                  </a:ext>
                </a:extLst>
              </a:tr>
              <a:tr h="446172">
                <a:tc>
                  <a:txBody>
                    <a:bodyPr/>
                    <a:lstStyle/>
                    <a:p>
                      <a:pPr algn="ctr" rtl="0" fontAlgn="ctr"/>
                      <a:r>
                        <a:rPr lang="en-IN" sz="900" b="1" u="none" strike="noStrike" dirty="0">
                          <a:effectLst/>
                          <a:latin typeface="Verdana" panose="020B0604030504040204" pitchFamily="34" charset="0"/>
                          <a:ea typeface="Verdana" panose="020B0604030504040204" pitchFamily="34" charset="0"/>
                        </a:rPr>
                        <a:t>Angular</a:t>
                      </a:r>
                      <a:endParaRPr lang="en-IN" sz="9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solidFill>
                      <a:schemeClr val="tx2">
                        <a:lumMod val="60000"/>
                        <a:lumOff val="40000"/>
                      </a:schemeClr>
                    </a:solidFill>
                  </a:tcPr>
                </a:tc>
                <a:tc>
                  <a:txBody>
                    <a:bodyPr/>
                    <a:lstStyle/>
                    <a:p>
                      <a:pPr algn="ctr" rtl="0" fontAlgn="ctr"/>
                      <a:r>
                        <a:rPr lang="en-IN" sz="900" b="0" u="none" strike="noStrike" dirty="0">
                          <a:effectLst/>
                          <a:latin typeface="Verdana" panose="020B0604030504040204" pitchFamily="34" charset="0"/>
                          <a:ea typeface="Verdana" panose="020B0604030504040204" pitchFamily="34" charset="0"/>
                        </a:rPr>
                        <a:t>Components, Services, Modules, Routing, Forms &amp; Validation</a:t>
                      </a:r>
                      <a:endParaRPr lang="en-IN" sz="900" b="0"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solidFill>
                      <a:schemeClr val="tx2">
                        <a:lumMod val="60000"/>
                        <a:lumOff val="40000"/>
                      </a:schemeClr>
                    </a:solidFill>
                  </a:tcPr>
                </a:tc>
                <a:extLst>
                  <a:ext uri="{0D108BD9-81ED-4DB2-BD59-A6C34878D82A}">
                    <a16:rowId xmlns:a16="http://schemas.microsoft.com/office/drawing/2014/main" val="23008772"/>
                  </a:ext>
                </a:extLst>
              </a:tr>
              <a:tr h="360593">
                <a:tc>
                  <a:txBody>
                    <a:bodyPr/>
                    <a:lstStyle/>
                    <a:p>
                      <a:pPr algn="ctr" rtl="0" fontAlgn="ctr"/>
                      <a:r>
                        <a:rPr lang="en-IN" sz="900" b="1" u="none" strike="noStrike" dirty="0">
                          <a:effectLst/>
                          <a:latin typeface="Verdana" panose="020B0604030504040204" pitchFamily="34" charset="0"/>
                          <a:ea typeface="Verdana" panose="020B0604030504040204" pitchFamily="34" charset="0"/>
                        </a:rPr>
                        <a:t>Database</a:t>
                      </a:r>
                      <a:endParaRPr lang="en-IN" sz="9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solidFill>
                      <a:schemeClr val="bg2"/>
                    </a:solidFill>
                  </a:tcPr>
                </a:tc>
                <a:tc>
                  <a:txBody>
                    <a:bodyPr/>
                    <a:lstStyle/>
                    <a:p>
                      <a:pPr algn="ctr" rtl="0" fontAlgn="ctr"/>
                      <a:r>
                        <a:rPr lang="en-IN" sz="900" b="0" u="none" strike="noStrike" dirty="0">
                          <a:effectLst/>
                          <a:latin typeface="Verdana" panose="020B0604030504040204" pitchFamily="34" charset="0"/>
                          <a:ea typeface="Verdana" panose="020B0604030504040204" pitchFamily="34" charset="0"/>
                        </a:rPr>
                        <a:t>MongoDB No SQL, Postgres SQL</a:t>
                      </a:r>
                      <a:endParaRPr lang="en-IN" sz="900" b="0"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solidFill>
                      <a:schemeClr val="bg2"/>
                    </a:solidFill>
                  </a:tcPr>
                </a:tc>
                <a:extLst>
                  <a:ext uri="{0D108BD9-81ED-4DB2-BD59-A6C34878D82A}">
                    <a16:rowId xmlns:a16="http://schemas.microsoft.com/office/drawing/2014/main" val="584397599"/>
                  </a:ext>
                </a:extLst>
              </a:tr>
              <a:tr h="323590">
                <a:tc rowSpan="2">
                  <a:txBody>
                    <a:bodyPr/>
                    <a:lstStyle/>
                    <a:p>
                      <a:pPr algn="ctr" rtl="0" fontAlgn="ctr"/>
                      <a:r>
                        <a:rPr lang="en-IN" sz="900" b="1" u="none" strike="noStrike" dirty="0">
                          <a:effectLst/>
                          <a:latin typeface="Verdana" panose="020B0604030504040204" pitchFamily="34" charset="0"/>
                          <a:ea typeface="Verdana" panose="020B0604030504040204" pitchFamily="34" charset="0"/>
                        </a:rPr>
                        <a:t>UI Tech</a:t>
                      </a:r>
                      <a:endParaRPr lang="en-IN" sz="9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solidFill>
                      <a:schemeClr val="tx2">
                        <a:lumMod val="60000"/>
                        <a:lumOff val="40000"/>
                      </a:schemeClr>
                    </a:solidFill>
                  </a:tcPr>
                </a:tc>
                <a:tc>
                  <a:txBody>
                    <a:bodyPr/>
                    <a:lstStyle/>
                    <a:p>
                      <a:pPr algn="ctr" rtl="0" fontAlgn="ctr"/>
                      <a:r>
                        <a:rPr lang="en-IN" sz="900" b="0" u="none" strike="noStrike" dirty="0">
                          <a:effectLst/>
                          <a:latin typeface="Verdana" panose="020B0604030504040204" pitchFamily="34" charset="0"/>
                          <a:ea typeface="Verdana" panose="020B0604030504040204" pitchFamily="34" charset="0"/>
                        </a:rPr>
                        <a:t>HTML 5 &amp; CSS 3,JavaScript, ES6 &amp; TypeScript</a:t>
                      </a:r>
                      <a:endParaRPr lang="en-IN" sz="900" b="0"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solidFill>
                      <a:schemeClr val="tx2">
                        <a:lumMod val="60000"/>
                        <a:lumOff val="40000"/>
                      </a:schemeClr>
                    </a:solidFill>
                  </a:tcPr>
                </a:tc>
                <a:extLst>
                  <a:ext uri="{0D108BD9-81ED-4DB2-BD59-A6C34878D82A}">
                    <a16:rowId xmlns:a16="http://schemas.microsoft.com/office/drawing/2014/main" val="2805908792"/>
                  </a:ext>
                </a:extLst>
              </a:tr>
              <a:tr h="323590">
                <a:tc vMerge="1">
                  <a:txBody>
                    <a:bodyPr/>
                    <a:lstStyle/>
                    <a:p>
                      <a:endParaRPr lang="en-IN"/>
                    </a:p>
                  </a:txBody>
                  <a:tcPr/>
                </a:tc>
                <a:tc>
                  <a:txBody>
                    <a:bodyPr/>
                    <a:lstStyle/>
                    <a:p>
                      <a:pPr algn="ctr" rtl="0" fontAlgn="ctr"/>
                      <a:r>
                        <a:rPr lang="en-IN" sz="900" b="0" u="none" strike="noStrike" dirty="0">
                          <a:effectLst/>
                          <a:latin typeface="Verdana" panose="020B0604030504040204" pitchFamily="34" charset="0"/>
                          <a:ea typeface="Verdana" panose="020B0604030504040204" pitchFamily="34" charset="0"/>
                        </a:rPr>
                        <a:t>Reusable templates, Angular material, bootstrap</a:t>
                      </a:r>
                      <a:endParaRPr lang="en-IN" sz="900" b="0"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solidFill>
                      <a:schemeClr val="tx2">
                        <a:lumMod val="60000"/>
                        <a:lumOff val="40000"/>
                      </a:schemeClr>
                    </a:solidFill>
                  </a:tcPr>
                </a:tc>
                <a:extLst>
                  <a:ext uri="{0D108BD9-81ED-4DB2-BD59-A6C34878D82A}">
                    <a16:rowId xmlns:a16="http://schemas.microsoft.com/office/drawing/2014/main" val="240075957"/>
                  </a:ext>
                </a:extLst>
              </a:tr>
              <a:tr h="404915">
                <a:tc>
                  <a:txBody>
                    <a:bodyPr/>
                    <a:lstStyle/>
                    <a:p>
                      <a:pPr algn="ctr" rtl="0" fontAlgn="ctr"/>
                      <a:r>
                        <a:rPr lang="en-IN" sz="900" b="1" u="none" strike="noStrike" dirty="0">
                          <a:effectLst/>
                          <a:latin typeface="Verdana" panose="020B0604030504040204" pitchFamily="34" charset="0"/>
                          <a:ea typeface="Verdana" panose="020B0604030504040204" pitchFamily="34" charset="0"/>
                        </a:rPr>
                        <a:t>Tools</a:t>
                      </a:r>
                      <a:endParaRPr lang="en-IN" sz="9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solidFill>
                      <a:schemeClr val="bg2"/>
                    </a:solidFill>
                  </a:tcPr>
                </a:tc>
                <a:tc>
                  <a:txBody>
                    <a:bodyPr/>
                    <a:lstStyle/>
                    <a:p>
                      <a:pPr algn="ctr" rtl="0" fontAlgn="ctr"/>
                      <a:r>
                        <a:rPr lang="sv-SE" sz="900" b="0" u="none" strike="noStrike" dirty="0">
                          <a:effectLst/>
                          <a:latin typeface="Verdana" panose="020B0604030504040204" pitchFamily="34" charset="0"/>
                          <a:ea typeface="Verdana" panose="020B0604030504040204" pitchFamily="34" charset="0"/>
                        </a:rPr>
                        <a:t>Git, Postman, Swagger, Maven, gradle ,VS code</a:t>
                      </a:r>
                      <a:endParaRPr lang="sv-SE" sz="900" b="0"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solidFill>
                      <a:schemeClr val="bg2"/>
                    </a:solidFill>
                  </a:tcPr>
                </a:tc>
                <a:extLst>
                  <a:ext uri="{0D108BD9-81ED-4DB2-BD59-A6C34878D82A}">
                    <a16:rowId xmlns:a16="http://schemas.microsoft.com/office/drawing/2014/main" val="1611693037"/>
                  </a:ext>
                </a:extLst>
              </a:tr>
              <a:tr h="355289">
                <a:tc>
                  <a:txBody>
                    <a:bodyPr/>
                    <a:lstStyle/>
                    <a:p>
                      <a:pPr algn="ctr" rtl="0" fontAlgn="ctr"/>
                      <a:r>
                        <a:rPr lang="en-IN" sz="900" b="1" u="none" strike="noStrike" dirty="0">
                          <a:effectLst/>
                          <a:latin typeface="Verdana" panose="020B0604030504040204" pitchFamily="34" charset="0"/>
                          <a:ea typeface="Verdana" panose="020B0604030504040204" pitchFamily="34" charset="0"/>
                        </a:rPr>
                        <a:t>Add On skills</a:t>
                      </a:r>
                      <a:endParaRPr lang="en-IN" sz="9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solidFill>
                      <a:schemeClr val="tx2">
                        <a:lumMod val="60000"/>
                        <a:lumOff val="40000"/>
                      </a:schemeClr>
                    </a:solidFill>
                  </a:tcPr>
                </a:tc>
                <a:tc>
                  <a:txBody>
                    <a:bodyPr/>
                    <a:lstStyle/>
                    <a:p>
                      <a:pPr algn="ctr" rtl="0" fontAlgn="ctr"/>
                      <a:r>
                        <a:rPr lang="en-IN" sz="900" b="0" u="none" strike="noStrike" dirty="0">
                          <a:effectLst/>
                          <a:latin typeface="Verdana" panose="020B0604030504040204" pitchFamily="34" charset="0"/>
                          <a:ea typeface="Verdana" panose="020B0604030504040204" pitchFamily="34" charset="0"/>
                        </a:rPr>
                        <a:t>Self learning, Self Motivated</a:t>
                      </a:r>
                      <a:endParaRPr lang="en-IN" sz="900" b="0"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solidFill>
                      <a:schemeClr val="tx2">
                        <a:lumMod val="60000"/>
                        <a:lumOff val="40000"/>
                      </a:schemeClr>
                    </a:solidFill>
                  </a:tcPr>
                </a:tc>
                <a:extLst>
                  <a:ext uri="{0D108BD9-81ED-4DB2-BD59-A6C34878D82A}">
                    <a16:rowId xmlns:a16="http://schemas.microsoft.com/office/drawing/2014/main" val="1866291965"/>
                  </a:ext>
                </a:extLst>
              </a:tr>
            </a:tbl>
          </a:graphicData>
        </a:graphic>
      </p:graphicFrame>
      <p:sp>
        <p:nvSpPr>
          <p:cNvPr id="18" name="TextBox 17">
            <a:extLst>
              <a:ext uri="{FF2B5EF4-FFF2-40B4-BE49-F238E27FC236}">
                <a16:creationId xmlns:a16="http://schemas.microsoft.com/office/drawing/2014/main" id="{5A2BC054-54A0-4599-8941-2433E470EED1}"/>
              </a:ext>
            </a:extLst>
          </p:cNvPr>
          <p:cNvSpPr txBox="1"/>
          <p:nvPr/>
        </p:nvSpPr>
        <p:spPr>
          <a:xfrm>
            <a:off x="4358639" y="5306961"/>
            <a:ext cx="4045011" cy="553998"/>
          </a:xfrm>
          <a:prstGeom prst="rect">
            <a:avLst/>
          </a:prstGeom>
          <a:noFill/>
        </p:spPr>
        <p:txBody>
          <a:bodyPr wrap="square" rtlCol="0">
            <a:spAutoFit/>
          </a:bodyPr>
          <a:lstStyle/>
          <a:p>
            <a:pPr marL="171450" indent="-171450">
              <a:buFont typeface="Wingdings" panose="05000000000000000000" pitchFamily="2" charset="2"/>
              <a:buChar char="§"/>
            </a:pPr>
            <a:r>
              <a:rPr lang="en-IN" sz="1000" b="1" dirty="0">
                <a:solidFill>
                  <a:schemeClr val="tx2"/>
                </a:solidFill>
                <a:latin typeface="Verdana" panose="020B0604030504040204" pitchFamily="34" charset="0"/>
                <a:ea typeface="Verdana" panose="020B0604030504040204" pitchFamily="34" charset="0"/>
              </a:rPr>
              <a:t>Certified as Java Entry level Developer – level 1</a:t>
            </a:r>
          </a:p>
          <a:p>
            <a:pPr marL="171450" indent="-171450">
              <a:buFont typeface="Wingdings" panose="05000000000000000000" pitchFamily="2" charset="2"/>
              <a:buChar char="§"/>
            </a:pPr>
            <a:endParaRPr lang="en-IN" sz="1000" b="1"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IN" sz="1000" b="1" dirty="0">
                <a:solidFill>
                  <a:schemeClr val="tx2"/>
                </a:solidFill>
                <a:latin typeface="Verdana" panose="020B0604030504040204" pitchFamily="34" charset="0"/>
                <a:ea typeface="Verdana" panose="020B0604030504040204" pitchFamily="34" charset="0"/>
              </a:rPr>
              <a:t>AWS Cloud Practitioner Certified.  </a:t>
            </a:r>
          </a:p>
        </p:txBody>
      </p:sp>
      <p:sp>
        <p:nvSpPr>
          <p:cNvPr id="20" name="TextBox 19">
            <a:extLst>
              <a:ext uri="{FF2B5EF4-FFF2-40B4-BE49-F238E27FC236}">
                <a16:creationId xmlns:a16="http://schemas.microsoft.com/office/drawing/2014/main" id="{FFC1BCA8-4BED-4323-8E08-F00850E46BCD}"/>
              </a:ext>
            </a:extLst>
          </p:cNvPr>
          <p:cNvSpPr txBox="1"/>
          <p:nvPr/>
        </p:nvSpPr>
        <p:spPr>
          <a:xfrm>
            <a:off x="3464215" y="8651539"/>
            <a:ext cx="202642" cy="614290"/>
          </a:xfrm>
          <a:prstGeom prst="rect">
            <a:avLst/>
          </a:prstGeom>
          <a:noFill/>
        </p:spPr>
        <p:txBody>
          <a:bodyPr wrap="square" rtlCol="0">
            <a:spAutoFit/>
          </a:bodyPr>
          <a:lstStyle/>
          <a:p>
            <a:endParaRPr lang="en-IN" dirty="0"/>
          </a:p>
        </p:txBody>
      </p:sp>
      <p:pic>
        <p:nvPicPr>
          <p:cNvPr id="21" name="Picture 2" descr="Play video button icon symbol Royalty Free Vector Image">
            <a:hlinkClick r:id="rId6"/>
            <a:extLst>
              <a:ext uri="{FF2B5EF4-FFF2-40B4-BE49-F238E27FC236}">
                <a16:creationId xmlns:a16="http://schemas.microsoft.com/office/drawing/2014/main" id="{53AF463B-045F-42B8-B822-87AC76E4D79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39482" y="6145171"/>
            <a:ext cx="594698" cy="48962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91F3099F-3E1B-469A-B36C-B3E8330F3E08}"/>
              </a:ext>
            </a:extLst>
          </p:cNvPr>
          <p:cNvSpPr txBox="1"/>
          <p:nvPr/>
        </p:nvSpPr>
        <p:spPr>
          <a:xfrm>
            <a:off x="5051142" y="6266872"/>
            <a:ext cx="3160346" cy="246221"/>
          </a:xfrm>
          <a:prstGeom prst="rect">
            <a:avLst/>
          </a:prstGeom>
          <a:noFill/>
        </p:spPr>
        <p:txBody>
          <a:bodyPr wrap="square" rtlCol="0">
            <a:spAutoFit/>
          </a:bodyPr>
          <a:lstStyle/>
          <a:p>
            <a:r>
              <a:rPr lang="en-IN" sz="1000" dirty="0">
                <a:latin typeface="Verdana" panose="020B0604030504040204" pitchFamily="34" charset="0"/>
                <a:ea typeface="Verdana" panose="020B0604030504040204" pitchFamily="34" charset="0"/>
              </a:rPr>
              <a:t>Video Profile</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373</Words>
  <Application>Microsoft Office PowerPoint</Application>
  <PresentationFormat>Widescreen</PresentationFormat>
  <Paragraphs>48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Constantia</vt:lpstr>
      <vt:lpstr>Verdana</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Sudam Bodke, Varsha</dc:creator>
  <cp:keywords/>
  <cp:lastModifiedBy>Sudam Bodke, Varsha</cp:lastModifiedBy>
  <cp:revision>12</cp:revision>
  <dcterms:modified xsi:type="dcterms:W3CDTF">2022-11-04T05:02:36Z</dcterms:modified>
</cp:coreProperties>
</file>