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Georgia" panose="02040502050405020303" pitchFamily="18" charset="0"/>
      <p:regular r:id="rId26"/>
      <p:bold r:id="rId27"/>
      <p:italic r:id="rId28"/>
      <p:boldItalic r:id="rId29"/>
    </p:embeddedFont>
    <p:embeddedFont>
      <p:font typeface="Roboto" panose="02000000000000000000" pitchFamily="2" charset="0"/>
      <p:regular r:id="rId30"/>
      <p:bold r:id="rId31"/>
      <p:italic r:id="rId32"/>
      <p:boldItalic r:id="rId33"/>
    </p:embeddedFont>
    <p:embeddedFont>
      <p:font typeface="Roboto Slab" pitchFamily="2"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4" d="100"/>
          <a:sy n="84" d="100"/>
        </p:scale>
        <p:origin x="780" y="2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e145b45680_0_8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e145b45680_0_8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e145b45680_0_8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e145b45680_0_8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e145b45680_0_8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e145b45680_0_8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e145b45680_0_8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e145b45680_0_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e145b45680_0_8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e145b45680_0_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e145b45680_0_8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e145b45680_0_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e145b45680_0_8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e145b45680_0_8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e145b45680_0_8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e145b45680_0_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e145b45680_0_8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e145b45680_0_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e145b45680_0_8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e145b45680_0_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e145b45680_0_4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e145b45680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e145b45680_0_9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e145b45680_0_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e145b45680_0_9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e145b45680_0_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e145b45680_0_9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e145b45680_0_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e145b45680_0_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e145b45680_0_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e145b45680_0_7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e145b45680_0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e145b45680_0_7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e145b45680_0_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e145b45680_0_7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e145b45680_0_7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e145b45680_0_7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e145b45680_0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e145b45680_0_7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e145b45680_0_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e145b45680_0_7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e145b45680_0_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e145b45680_0_8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e145b45680_0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3"/>
          <p:cNvSpPr/>
          <p:nvPr/>
        </p:nvSpPr>
        <p:spPr>
          <a:xfrm>
            <a:off x="0" y="4059000"/>
            <a:ext cx="9144000" cy="107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txBox="1"/>
          <p:nvPr/>
        </p:nvSpPr>
        <p:spPr>
          <a:xfrm>
            <a:off x="1716875" y="4211400"/>
            <a:ext cx="63849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900" b="1">
                <a:latin typeface="Roboto"/>
                <a:ea typeface="Roboto"/>
                <a:cs typeface="Roboto"/>
                <a:sym typeface="Roboto"/>
              </a:rPr>
              <a:t>Bank Loan Default Risk Analysis</a:t>
            </a:r>
            <a:endParaRPr sz="2900" b="1">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2"/>
          <p:cNvPicPr preferRelativeResize="0"/>
          <p:nvPr/>
        </p:nvPicPr>
        <p:blipFill>
          <a:blip r:embed="rId3">
            <a:alphaModFix/>
          </a:blip>
          <a:stretch>
            <a:fillRect/>
          </a:stretch>
        </p:blipFill>
        <p:spPr>
          <a:xfrm>
            <a:off x="152400" y="304800"/>
            <a:ext cx="8839199" cy="439742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Analyse and Delete Unnecessary columns</a:t>
            </a:r>
            <a:endParaRPr/>
          </a:p>
        </p:txBody>
      </p:sp>
      <p:sp>
        <p:nvSpPr>
          <p:cNvPr id="126" name="Google Shape;126;p23"/>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27" name="Google Shape;127;p23"/>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8" name="Google Shape;128;p23"/>
          <p:cNvPicPr preferRelativeResize="0"/>
          <p:nvPr/>
        </p:nvPicPr>
        <p:blipFill>
          <a:blip r:embed="rId3">
            <a:alphaModFix/>
          </a:blip>
          <a:stretch>
            <a:fillRect/>
          </a:stretch>
        </p:blipFill>
        <p:spPr>
          <a:xfrm>
            <a:off x="266350" y="1400425"/>
            <a:ext cx="4229050" cy="3360125"/>
          </a:xfrm>
          <a:prstGeom prst="rect">
            <a:avLst/>
          </a:prstGeom>
          <a:noFill/>
          <a:ln>
            <a:noFill/>
          </a:ln>
        </p:spPr>
      </p:pic>
      <p:pic>
        <p:nvPicPr>
          <p:cNvPr id="129" name="Google Shape;129;p23"/>
          <p:cNvPicPr preferRelativeResize="0"/>
          <p:nvPr/>
        </p:nvPicPr>
        <p:blipFill>
          <a:blip r:embed="rId4">
            <a:alphaModFix/>
          </a:blip>
          <a:stretch>
            <a:fillRect/>
          </a:stretch>
        </p:blipFill>
        <p:spPr>
          <a:xfrm>
            <a:off x="4795875" y="1048725"/>
            <a:ext cx="3999899" cy="3923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Correlation</a:t>
            </a:r>
            <a:endParaRPr/>
          </a:p>
        </p:txBody>
      </p:sp>
      <p:sp>
        <p:nvSpPr>
          <p:cNvPr id="135" name="Google Shape;135;p24"/>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36" name="Google Shape;136;p24"/>
          <p:cNvSpPr txBox="1">
            <a:spLocks noGrp="1"/>
          </p:cNvSpPr>
          <p:nvPr>
            <p:ph type="body" idx="2"/>
          </p:nvPr>
        </p:nvSpPr>
        <p:spPr>
          <a:xfrm>
            <a:off x="4835750" y="1238250"/>
            <a:ext cx="3999900" cy="340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a:latin typeface="Georgia"/>
                <a:ea typeface="Georgia"/>
                <a:cs typeface="Georgia"/>
                <a:sym typeface="Georgia"/>
              </a:rPr>
              <a:t>Insights: </a:t>
            </a:r>
            <a:endParaRPr sz="1350">
              <a:latin typeface="Georgia"/>
              <a:ea typeface="Georgia"/>
              <a:cs typeface="Georgia"/>
              <a:sym typeface="Georgia"/>
            </a:endParaRPr>
          </a:p>
          <a:p>
            <a:pPr marL="0" lvl="0" indent="0" algn="l" rtl="0">
              <a:spcBef>
                <a:spcPts val="1200"/>
              </a:spcBef>
              <a:spcAft>
                <a:spcPts val="0"/>
              </a:spcAft>
              <a:buNone/>
            </a:pPr>
            <a:r>
              <a:rPr lang="en" sz="1350">
                <a:latin typeface="Georgia"/>
                <a:ea typeface="Georgia"/>
                <a:cs typeface="Georgia"/>
                <a:sym typeface="Georgia"/>
              </a:rPr>
              <a:t>In previous slide: Based on the heatmap, we can say that EXT_SOURCE_1 has 56% null values, where as EXT_SOURCE_3 has to close to 20% null values</a:t>
            </a:r>
            <a:endParaRPr sz="1350">
              <a:latin typeface="Georgia"/>
              <a:ea typeface="Georgia"/>
              <a:cs typeface="Georgia"/>
              <a:sym typeface="Georgia"/>
            </a:endParaRPr>
          </a:p>
          <a:p>
            <a:pPr marL="0" lvl="0" indent="0" algn="l" rtl="0">
              <a:spcBef>
                <a:spcPts val="1200"/>
              </a:spcBef>
              <a:spcAft>
                <a:spcPts val="0"/>
              </a:spcAft>
              <a:buNone/>
            </a:pPr>
            <a:endParaRPr sz="1450">
              <a:latin typeface="Georgia"/>
              <a:ea typeface="Georgia"/>
              <a:cs typeface="Georgia"/>
              <a:sym typeface="Georgia"/>
            </a:endParaRPr>
          </a:p>
          <a:p>
            <a:pPr marL="0" lvl="0" indent="0" algn="l" rtl="0">
              <a:spcBef>
                <a:spcPts val="1200"/>
              </a:spcBef>
              <a:spcAft>
                <a:spcPts val="0"/>
              </a:spcAft>
              <a:buNone/>
            </a:pPr>
            <a:r>
              <a:rPr lang="en" sz="1450">
                <a:latin typeface="Georgia"/>
                <a:ea typeface="Georgia"/>
                <a:cs typeface="Georgia"/>
                <a:sym typeface="Georgia"/>
              </a:rPr>
              <a:t>There is no correlation between flags of mobile, email etc with loan repayment thus these columns can be deleted.</a:t>
            </a:r>
            <a:endParaRPr sz="1450">
              <a:latin typeface="Georgia"/>
              <a:ea typeface="Georgia"/>
              <a:cs typeface="Georgia"/>
              <a:sym typeface="Georgia"/>
            </a:endParaRPr>
          </a:p>
          <a:p>
            <a:pPr marL="0" lvl="0" indent="0" algn="l" rtl="0">
              <a:spcBef>
                <a:spcPts val="1200"/>
              </a:spcBef>
              <a:spcAft>
                <a:spcPts val="1200"/>
              </a:spcAft>
              <a:buNone/>
            </a:pPr>
            <a:endParaRPr sz="1050">
              <a:solidFill>
                <a:srgbClr val="31708F"/>
              </a:solidFill>
              <a:highlight>
                <a:srgbClr val="D9EDF7"/>
              </a:highlight>
              <a:latin typeface="Georgia"/>
              <a:ea typeface="Georgia"/>
              <a:cs typeface="Georgia"/>
              <a:sym typeface="Georgia"/>
            </a:endParaRPr>
          </a:p>
        </p:txBody>
      </p:sp>
      <p:pic>
        <p:nvPicPr>
          <p:cNvPr id="137" name="Google Shape;137;p24"/>
          <p:cNvPicPr preferRelativeResize="0"/>
          <p:nvPr/>
        </p:nvPicPr>
        <p:blipFill>
          <a:blip r:embed="rId3">
            <a:alphaModFix/>
          </a:blip>
          <a:stretch>
            <a:fillRect/>
          </a:stretch>
        </p:blipFill>
        <p:spPr>
          <a:xfrm>
            <a:off x="350550" y="1342775"/>
            <a:ext cx="4082825" cy="3590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Outlier detection</a:t>
            </a:r>
            <a:endParaRPr/>
          </a:p>
        </p:txBody>
      </p:sp>
      <p:pic>
        <p:nvPicPr>
          <p:cNvPr id="143" name="Google Shape;143;p25"/>
          <p:cNvPicPr preferRelativeResize="0"/>
          <p:nvPr/>
        </p:nvPicPr>
        <p:blipFill>
          <a:blip r:embed="rId3">
            <a:alphaModFix/>
          </a:blip>
          <a:stretch>
            <a:fillRect/>
          </a:stretch>
        </p:blipFill>
        <p:spPr>
          <a:xfrm>
            <a:off x="152400" y="1296525"/>
            <a:ext cx="8766384" cy="36945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Analysis</a:t>
            </a:r>
            <a:endParaRPr/>
          </a:p>
        </p:txBody>
      </p:sp>
      <p:sp>
        <p:nvSpPr>
          <p:cNvPr id="149" name="Google Shape;149;p26"/>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Inference:</a:t>
            </a:r>
            <a:endParaRPr/>
          </a:p>
          <a:p>
            <a:pPr marL="0" lvl="0" indent="0" algn="l" rtl="0">
              <a:spcBef>
                <a:spcPts val="1200"/>
              </a:spcBef>
              <a:spcAft>
                <a:spcPts val="1200"/>
              </a:spcAft>
              <a:buNone/>
            </a:pPr>
            <a:r>
              <a:rPr lang="en"/>
              <a:t>Contract type: revolving loans are just a small fraction (10%) from the total number of leans in the same time a larger amount of revolving loans, comparing with their frequency, are not repaid.</a:t>
            </a:r>
            <a:endParaRPr/>
          </a:p>
        </p:txBody>
      </p:sp>
      <p:pic>
        <p:nvPicPr>
          <p:cNvPr id="150" name="Google Shape;150;p26"/>
          <p:cNvPicPr preferRelativeResize="0"/>
          <p:nvPr/>
        </p:nvPicPr>
        <p:blipFill>
          <a:blip r:embed="rId3">
            <a:alphaModFix/>
          </a:blip>
          <a:stretch>
            <a:fillRect/>
          </a:stretch>
        </p:blipFill>
        <p:spPr>
          <a:xfrm>
            <a:off x="232575" y="1579000"/>
            <a:ext cx="4277800" cy="2889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Categorical variable analysis</a:t>
            </a:r>
            <a:endParaRPr/>
          </a:p>
        </p:txBody>
      </p:sp>
      <p:sp>
        <p:nvSpPr>
          <p:cNvPr id="156" name="Google Shape;156;p27"/>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r>
              <a:rPr lang="en"/>
              <a:t>The number of female clients is almost double the number of male clients, based on the percentage of defaulted credits, males have a higher chance of not returning their loans (~10%), comparing with women (~7%)</a:t>
            </a:r>
            <a:endParaRPr/>
          </a:p>
        </p:txBody>
      </p:sp>
      <p:pic>
        <p:nvPicPr>
          <p:cNvPr id="157" name="Google Shape;157;p27"/>
          <p:cNvPicPr preferRelativeResize="0"/>
          <p:nvPr/>
        </p:nvPicPr>
        <p:blipFill>
          <a:blip r:embed="rId3">
            <a:alphaModFix/>
          </a:blip>
          <a:stretch>
            <a:fillRect/>
          </a:stretch>
        </p:blipFill>
        <p:spPr>
          <a:xfrm>
            <a:off x="255725" y="1439900"/>
            <a:ext cx="4264250" cy="3020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63" name="Google Shape;163;p28"/>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Viewpoints: </a:t>
            </a:r>
            <a:endParaRPr/>
          </a:p>
          <a:p>
            <a:pPr marL="0" lvl="0" indent="0" algn="l" rtl="0">
              <a:spcBef>
                <a:spcPts val="1200"/>
              </a:spcBef>
              <a:spcAft>
                <a:spcPts val="1200"/>
              </a:spcAft>
              <a:buNone/>
            </a:pPr>
            <a:r>
              <a:rPr lang="en"/>
              <a:t>Majority of people live in House/Apartment , whereas people living in office apartments have lowest default rate while people living with parents (~11.5%) and living in rented apartments (&gt;12%) have higher probability of defaulting </a:t>
            </a:r>
            <a:endParaRPr/>
          </a:p>
        </p:txBody>
      </p:sp>
      <p:pic>
        <p:nvPicPr>
          <p:cNvPr id="164" name="Google Shape;164;p28"/>
          <p:cNvPicPr preferRelativeResize="0"/>
          <p:nvPr/>
        </p:nvPicPr>
        <p:blipFill>
          <a:blip r:embed="rId3">
            <a:alphaModFix/>
          </a:blip>
          <a:stretch>
            <a:fillRect/>
          </a:stretch>
        </p:blipFill>
        <p:spPr>
          <a:xfrm>
            <a:off x="196125" y="1433450"/>
            <a:ext cx="4383449" cy="311119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body" idx="2"/>
          </p:nvPr>
        </p:nvSpPr>
        <p:spPr>
          <a:xfrm>
            <a:off x="4756200" y="855150"/>
            <a:ext cx="3999900" cy="3713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View Points:</a:t>
            </a:r>
            <a:endParaRPr/>
          </a:p>
          <a:p>
            <a:pPr marL="0" lvl="0" indent="0" algn="l" rtl="0">
              <a:spcBef>
                <a:spcPts val="1200"/>
              </a:spcBef>
              <a:spcAft>
                <a:spcPts val="0"/>
              </a:spcAft>
              <a:buNone/>
            </a:pPr>
            <a:r>
              <a:rPr lang="en"/>
              <a:t>The companies with the largest percentage of loans that have not been repaid fall into the following categories: Transport: type 3 (16%), Industry: type 13 (13.5%), Industry: type 8 (12.5%) and Restaurant (less than 12%). Self-employed individuals have a comparatively high default rate, so they should be avoided when applying for loans or given loans with higher interest rates to reduce the chance of default.</a:t>
            </a:r>
            <a:endParaRPr/>
          </a:p>
          <a:p>
            <a:pPr marL="0" lvl="0" indent="0" algn="l" rtl="0">
              <a:spcBef>
                <a:spcPts val="1200"/>
              </a:spcBef>
              <a:spcAft>
                <a:spcPts val="0"/>
              </a:spcAft>
              <a:buNone/>
            </a:pPr>
            <a:r>
              <a:rPr lang="en"/>
              <a:t>The majority of those that apply for loans are from Business Entity Type 3</a:t>
            </a:r>
            <a:endParaRPr/>
          </a:p>
          <a:p>
            <a:pPr marL="0" lvl="0" indent="0" algn="l" rtl="0">
              <a:spcBef>
                <a:spcPts val="1200"/>
              </a:spcBef>
              <a:spcAft>
                <a:spcPts val="0"/>
              </a:spcAft>
              <a:buNone/>
            </a:pPr>
            <a:r>
              <a:rPr lang="en"/>
              <a:t>Organisation type information is unavailable (XNA) for a very large number of applications.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70" name="Google Shape;170;p29"/>
          <p:cNvPicPr preferRelativeResize="0"/>
          <p:nvPr/>
        </p:nvPicPr>
        <p:blipFill>
          <a:blip r:embed="rId3">
            <a:alphaModFix/>
          </a:blip>
          <a:stretch>
            <a:fillRect/>
          </a:stretch>
        </p:blipFill>
        <p:spPr>
          <a:xfrm>
            <a:off x="136300" y="687759"/>
            <a:ext cx="4435700" cy="40419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76" name="Google Shape;176;p30"/>
          <p:cNvSpPr txBox="1">
            <a:spLocks noGrp="1"/>
          </p:cNvSpPr>
          <p:nvPr>
            <p:ph type="body" idx="2"/>
          </p:nvPr>
        </p:nvSpPr>
        <p:spPr>
          <a:xfrm>
            <a:off x="4832400" y="1123950"/>
            <a:ext cx="3999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View points:</a:t>
            </a:r>
            <a:endParaRPr/>
          </a:p>
          <a:p>
            <a:pPr marL="0" lvl="0" indent="0" algn="l" rtl="0">
              <a:spcBef>
                <a:spcPts val="1200"/>
              </a:spcBef>
              <a:spcAft>
                <a:spcPts val="0"/>
              </a:spcAft>
              <a:buNone/>
            </a:pPr>
            <a:r>
              <a:rPr lang="en"/>
              <a:t>Correlating factors amongst repayers:</a:t>
            </a:r>
            <a:endParaRPr/>
          </a:p>
          <a:p>
            <a:pPr marL="0" lvl="0" indent="0" algn="l" rtl="0">
              <a:spcBef>
                <a:spcPts val="1200"/>
              </a:spcBef>
              <a:spcAft>
                <a:spcPts val="0"/>
              </a:spcAft>
              <a:buNone/>
            </a:pPr>
            <a:r>
              <a:rPr lang="en"/>
              <a:t>Credit amount is highly correlated with amount of goods price, loan annuity, total income</a:t>
            </a:r>
            <a:endParaRPr/>
          </a:p>
          <a:p>
            <a:pPr marL="0" lvl="0" indent="0" algn="l" rtl="0">
              <a:spcBef>
                <a:spcPts val="1200"/>
              </a:spcBef>
              <a:spcAft>
                <a:spcPts val="0"/>
              </a:spcAft>
              <a:buNone/>
            </a:pPr>
            <a:endParaRPr/>
          </a:p>
          <a:p>
            <a:pPr marL="0" lvl="0" indent="0" algn="l" rtl="0">
              <a:spcBef>
                <a:spcPts val="1200"/>
              </a:spcBef>
              <a:spcAft>
                <a:spcPts val="0"/>
              </a:spcAft>
              <a:buNone/>
            </a:pPr>
            <a:r>
              <a:rPr lang="en"/>
              <a:t>We can also see that repayers have high correlation in number of days employed.</a:t>
            </a:r>
            <a:endParaRPr/>
          </a:p>
          <a:p>
            <a:pPr marL="0" lvl="0" indent="0" algn="l" rtl="0">
              <a:spcBef>
                <a:spcPts val="1200"/>
              </a:spcBef>
              <a:spcAft>
                <a:spcPts val="1200"/>
              </a:spcAft>
              <a:buNone/>
            </a:pPr>
            <a:endParaRPr/>
          </a:p>
        </p:txBody>
      </p:sp>
      <p:pic>
        <p:nvPicPr>
          <p:cNvPr id="177" name="Google Shape;177;p30"/>
          <p:cNvPicPr preferRelativeResize="0"/>
          <p:nvPr/>
        </p:nvPicPr>
        <p:blipFill>
          <a:blip r:embed="rId3">
            <a:alphaModFix/>
          </a:blip>
          <a:stretch>
            <a:fillRect/>
          </a:stretch>
        </p:blipFill>
        <p:spPr>
          <a:xfrm>
            <a:off x="280177" y="458025"/>
            <a:ext cx="4381501" cy="43275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Numerical Univariate Analysis</a:t>
            </a:r>
            <a:endParaRPr/>
          </a:p>
        </p:txBody>
      </p:sp>
      <p:pic>
        <p:nvPicPr>
          <p:cNvPr id="183" name="Google Shape;183;p31"/>
          <p:cNvPicPr preferRelativeResize="0"/>
          <p:nvPr/>
        </p:nvPicPr>
        <p:blipFill>
          <a:blip r:embed="rId3">
            <a:alphaModFix/>
          </a:blip>
          <a:stretch>
            <a:fillRect/>
          </a:stretch>
        </p:blipFill>
        <p:spPr>
          <a:xfrm>
            <a:off x="152400" y="1296525"/>
            <a:ext cx="4451401" cy="3446804"/>
          </a:xfrm>
          <a:prstGeom prst="rect">
            <a:avLst/>
          </a:prstGeom>
          <a:noFill/>
          <a:ln>
            <a:noFill/>
          </a:ln>
        </p:spPr>
      </p:pic>
      <p:pic>
        <p:nvPicPr>
          <p:cNvPr id="184" name="Google Shape;184;p31"/>
          <p:cNvPicPr preferRelativeResize="0"/>
          <p:nvPr/>
        </p:nvPicPr>
        <p:blipFill>
          <a:blip r:embed="rId4">
            <a:alphaModFix/>
          </a:blip>
          <a:stretch>
            <a:fillRect/>
          </a:stretch>
        </p:blipFill>
        <p:spPr>
          <a:xfrm>
            <a:off x="4756188" y="1538613"/>
            <a:ext cx="4257675" cy="2981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Introduction</a:t>
            </a:r>
            <a:endParaRPr/>
          </a:p>
        </p:txBody>
      </p:sp>
      <p:sp>
        <p:nvSpPr>
          <p:cNvPr id="70" name="Google Shape;70;p14"/>
          <p:cNvSpPr txBox="1">
            <a:spLocks noGrp="1"/>
          </p:cNvSpPr>
          <p:nvPr>
            <p:ph type="body" idx="1"/>
          </p:nvPr>
        </p:nvSpPr>
        <p:spPr>
          <a:xfrm>
            <a:off x="4407025" y="1216650"/>
            <a:ext cx="4629000" cy="28308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a:p>
            <a:pPr marL="0" lvl="0" indent="0" algn="l" rtl="0">
              <a:spcBef>
                <a:spcPts val="1200"/>
              </a:spcBef>
              <a:spcAft>
                <a:spcPts val="0"/>
              </a:spcAft>
              <a:buNone/>
            </a:pPr>
            <a:r>
              <a:rPr lang="en"/>
              <a:t>This case study aims to give an idea about applying EDA in real business scenario. In this case study we will develop a basic understanding of risk analytics in banking and financial services and understand how data is used to minimise the risk of losing money while lending to customers.</a:t>
            </a:r>
            <a:endParaRPr/>
          </a:p>
          <a:p>
            <a:pPr marL="0" lvl="0" indent="0" algn="l" rtl="0">
              <a:spcBef>
                <a:spcPts val="1200"/>
              </a:spcBef>
              <a:spcAft>
                <a:spcPts val="1200"/>
              </a:spcAft>
              <a:buNone/>
            </a:pPr>
            <a:endParaRPr/>
          </a:p>
        </p:txBody>
      </p:sp>
      <p:pic>
        <p:nvPicPr>
          <p:cNvPr id="71" name="Google Shape;71;p14"/>
          <p:cNvPicPr preferRelativeResize="0"/>
          <p:nvPr/>
        </p:nvPicPr>
        <p:blipFill>
          <a:blip r:embed="rId3">
            <a:alphaModFix/>
          </a:blip>
          <a:stretch>
            <a:fillRect/>
          </a:stretch>
        </p:blipFill>
        <p:spPr>
          <a:xfrm>
            <a:off x="682650" y="1559825"/>
            <a:ext cx="2884825" cy="2114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Numerical Univariate analysis</a:t>
            </a:r>
            <a:endParaRPr/>
          </a:p>
        </p:txBody>
      </p:sp>
      <p:pic>
        <p:nvPicPr>
          <p:cNvPr id="190" name="Google Shape;190;p32"/>
          <p:cNvPicPr preferRelativeResize="0"/>
          <p:nvPr/>
        </p:nvPicPr>
        <p:blipFill>
          <a:blip r:embed="rId3">
            <a:alphaModFix/>
          </a:blip>
          <a:stretch>
            <a:fillRect/>
          </a:stretch>
        </p:blipFill>
        <p:spPr>
          <a:xfrm>
            <a:off x="423525" y="1538600"/>
            <a:ext cx="4019550" cy="2981325"/>
          </a:xfrm>
          <a:prstGeom prst="rect">
            <a:avLst/>
          </a:prstGeom>
          <a:noFill/>
          <a:ln>
            <a:noFill/>
          </a:ln>
        </p:spPr>
      </p:pic>
      <p:pic>
        <p:nvPicPr>
          <p:cNvPr id="191" name="Google Shape;191;p32"/>
          <p:cNvPicPr preferRelativeResize="0"/>
          <p:nvPr/>
        </p:nvPicPr>
        <p:blipFill>
          <a:blip r:embed="rId4">
            <a:alphaModFix/>
          </a:blip>
          <a:stretch>
            <a:fillRect/>
          </a:stretch>
        </p:blipFill>
        <p:spPr>
          <a:xfrm>
            <a:off x="4674938" y="1489813"/>
            <a:ext cx="4162425" cy="2981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Pair plot</a:t>
            </a:r>
            <a:endParaRPr/>
          </a:p>
        </p:txBody>
      </p:sp>
      <p:sp>
        <p:nvSpPr>
          <p:cNvPr id="197" name="Google Shape;197;p33"/>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98" name="Google Shape;198;p33"/>
          <p:cNvSpPr txBox="1">
            <a:spLocks noGrp="1"/>
          </p:cNvSpPr>
          <p:nvPr>
            <p:ph type="body" idx="2"/>
          </p:nvPr>
        </p:nvSpPr>
        <p:spPr>
          <a:xfrm>
            <a:off x="4756200" y="1339625"/>
            <a:ext cx="3999900" cy="30132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View points</a:t>
            </a:r>
            <a:endParaRPr/>
          </a:p>
          <a:p>
            <a:pPr marL="0" lvl="0" indent="0" algn="l" rtl="0">
              <a:spcBef>
                <a:spcPts val="1200"/>
              </a:spcBef>
              <a:spcAft>
                <a:spcPts val="0"/>
              </a:spcAft>
              <a:buNone/>
            </a:pPr>
            <a:r>
              <a:rPr lang="en"/>
              <a:t>When amy_annuinty is greater than 15000 amt_goods_price &gt; 3M, there is a lesser chance of defaulters</a:t>
            </a:r>
            <a:endParaRPr/>
          </a:p>
          <a:p>
            <a:pPr marL="0" lvl="0" indent="0" algn="l" rtl="0">
              <a:spcBef>
                <a:spcPts val="1200"/>
              </a:spcBef>
              <a:spcAft>
                <a:spcPts val="0"/>
              </a:spcAft>
              <a:buNone/>
            </a:pPr>
            <a:r>
              <a:rPr lang="en"/>
              <a:t>AMT_CREDIT and AMT_GOODS_PRICE are highly correlated as based on the scatterplot where most of the data are consolidated in form of a line </a:t>
            </a:r>
            <a:endParaRPr/>
          </a:p>
          <a:p>
            <a:pPr marL="0" lvl="0" indent="0" algn="l" rtl="0">
              <a:spcBef>
                <a:spcPts val="1200"/>
              </a:spcBef>
              <a:spcAft>
                <a:spcPts val="0"/>
              </a:spcAft>
              <a:buNone/>
            </a:pPr>
            <a:r>
              <a:rPr lang="en"/>
              <a:t>There are very less defaulters for AMT_CREDIT &gt; 3M</a:t>
            </a:r>
            <a:endParaRPr/>
          </a:p>
          <a:p>
            <a:pPr marL="0" lvl="0" indent="0" algn="l" rtl="0">
              <a:spcBef>
                <a:spcPts val="1200"/>
              </a:spcBef>
              <a:spcAft>
                <a:spcPts val="1200"/>
              </a:spcAft>
              <a:buNone/>
            </a:pPr>
            <a:endParaRPr/>
          </a:p>
        </p:txBody>
      </p:sp>
      <p:pic>
        <p:nvPicPr>
          <p:cNvPr id="199" name="Google Shape;199;p33"/>
          <p:cNvPicPr preferRelativeResize="0"/>
          <p:nvPr/>
        </p:nvPicPr>
        <p:blipFill>
          <a:blip r:embed="rId3">
            <a:alphaModFix/>
          </a:blip>
          <a:stretch>
            <a:fillRect/>
          </a:stretch>
        </p:blipFill>
        <p:spPr>
          <a:xfrm>
            <a:off x="238363" y="1339625"/>
            <a:ext cx="4298976" cy="337930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Suggestions</a:t>
            </a:r>
            <a:endParaRPr/>
          </a:p>
        </p:txBody>
      </p:sp>
      <p:sp>
        <p:nvSpPr>
          <p:cNvPr id="205" name="Google Shape;205;p3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After analysing datasets, there are few attributes of a client with which the bank would be able to identify if they will repay the loan or not. </a:t>
            </a:r>
            <a:endParaRPr/>
          </a:p>
          <a:p>
            <a:pPr marL="0" lvl="0" indent="0" algn="l" rtl="0">
              <a:spcBef>
                <a:spcPts val="1200"/>
              </a:spcBef>
              <a:spcAft>
                <a:spcPts val="0"/>
              </a:spcAft>
              <a:buNone/>
            </a:pPr>
            <a:r>
              <a:rPr lang="en"/>
              <a:t>90% of the previously cancelled client have actually replayed the loan.Keep track of the cause so that the bank can later decide and negotiate conditions with those who are paying their debts in order to expand its commercial opportunities.</a:t>
            </a:r>
            <a:endParaRPr/>
          </a:p>
          <a:p>
            <a:pPr marL="0" lvl="0" indent="0" algn="l" rtl="0">
              <a:spcBef>
                <a:spcPts val="1200"/>
              </a:spcBef>
              <a:spcAft>
                <a:spcPts val="1200"/>
              </a:spcAft>
              <a:buNone/>
            </a:pPr>
            <a:r>
              <a:rPr lang="en"/>
              <a:t>88% of the clients whose loan requests had previously been denied by the bank are now reimbursing clients. Documenting the cause for rejection could therefore help to reduce the company loss and allow for additional loan requests from these clients.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5"/>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200"/>
              <a:t>Thank You</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243400"/>
            <a:ext cx="8368200" cy="976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Abstract of Risk factors associated with bank decision</a:t>
            </a:r>
            <a:endParaRPr/>
          </a:p>
        </p:txBody>
      </p:sp>
      <p:sp>
        <p:nvSpPr>
          <p:cNvPr id="77" name="Google Shape;77;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project Bank Loan Default Risk Analysis is about predicting how much amount of loan should be disbursed based on the attributes of person’s income, property (if he is holding any).</a:t>
            </a:r>
            <a:endParaRPr/>
          </a:p>
          <a:p>
            <a:pPr marL="0" lvl="0" indent="0" algn="l" rtl="0">
              <a:spcBef>
                <a:spcPts val="1200"/>
              </a:spcBef>
              <a:spcAft>
                <a:spcPts val="0"/>
              </a:spcAft>
              <a:buNone/>
            </a:pPr>
            <a:r>
              <a:rPr lang="en"/>
              <a:t>Apart from the above said the main factors that impact are will the person be </a:t>
            </a:r>
            <a:r>
              <a:rPr lang="en" b="1"/>
              <a:t>capable of repaying the loan amount or if not how much will be able to repay based on income, or will he default. </a:t>
            </a:r>
            <a:endParaRPr b="1"/>
          </a:p>
          <a:p>
            <a:pPr marL="0" lvl="0" indent="0" algn="l" rtl="0">
              <a:spcBef>
                <a:spcPts val="1200"/>
              </a:spcBef>
              <a:spcAft>
                <a:spcPts val="1200"/>
              </a:spcAft>
              <a:buNone/>
            </a:pPr>
            <a:r>
              <a:rPr lang="en"/>
              <a:t>These factors which can be utilised this knowledge for its portfolio and risk assessment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Algorithm</a:t>
            </a:r>
            <a:endParaRPr/>
          </a:p>
        </p:txBody>
      </p:sp>
      <p:sp>
        <p:nvSpPr>
          <p:cNvPr id="83" name="Google Shape;83;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 algorithm is an step by step sequential procedure which creates a structure of handling tasks or projects given</a:t>
            </a:r>
            <a:endParaRPr/>
          </a:p>
          <a:p>
            <a:pPr marL="457200" lvl="0" indent="-342900" algn="l" rtl="0">
              <a:spcBef>
                <a:spcPts val="1200"/>
              </a:spcBef>
              <a:spcAft>
                <a:spcPts val="0"/>
              </a:spcAft>
              <a:buSzPts val="1800"/>
              <a:buChar char="●"/>
            </a:pPr>
            <a:r>
              <a:rPr lang="en"/>
              <a:t>Getting Jupyter Ready </a:t>
            </a:r>
            <a:endParaRPr/>
          </a:p>
          <a:p>
            <a:pPr marL="457200" lvl="0" indent="-342900" algn="l" rtl="0">
              <a:spcBef>
                <a:spcPts val="0"/>
              </a:spcBef>
              <a:spcAft>
                <a:spcPts val="0"/>
              </a:spcAft>
              <a:buSzPts val="1800"/>
              <a:buChar char="●"/>
            </a:pPr>
            <a:r>
              <a:rPr lang="en"/>
              <a:t>Reading and Understanding Data </a:t>
            </a:r>
            <a:endParaRPr/>
          </a:p>
          <a:p>
            <a:pPr marL="457200" lvl="0" indent="-342900" algn="l" rtl="0">
              <a:spcBef>
                <a:spcPts val="0"/>
              </a:spcBef>
              <a:spcAft>
                <a:spcPts val="0"/>
              </a:spcAft>
              <a:buSzPts val="1800"/>
              <a:buChar char="●"/>
            </a:pPr>
            <a:r>
              <a:rPr lang="en"/>
              <a:t>Data Cleaning and Manipulation</a:t>
            </a:r>
            <a:endParaRPr/>
          </a:p>
          <a:p>
            <a:pPr marL="457200" lvl="0" indent="-342900" algn="l" rtl="0">
              <a:spcBef>
                <a:spcPts val="0"/>
              </a:spcBef>
              <a:spcAft>
                <a:spcPts val="0"/>
              </a:spcAft>
              <a:buSzPts val="1800"/>
              <a:buChar char="●"/>
            </a:pPr>
            <a:r>
              <a:rPr lang="en"/>
              <a:t>Data Analysis</a:t>
            </a:r>
            <a:endParaRPr/>
          </a:p>
          <a:p>
            <a:pPr marL="457200" lvl="0" indent="-342900" algn="l" rtl="0">
              <a:spcBef>
                <a:spcPts val="0"/>
              </a:spcBef>
              <a:spcAft>
                <a:spcPts val="0"/>
              </a:spcAft>
              <a:buSzPts val="1800"/>
              <a:buChar char="●"/>
            </a:pPr>
            <a:r>
              <a:rPr lang="en"/>
              <a:t>Conclusions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Getting jupyter Ready : Importing Libraries</a:t>
            </a:r>
            <a:endParaRPr/>
          </a:p>
        </p:txBody>
      </p:sp>
      <p:pic>
        <p:nvPicPr>
          <p:cNvPr id="89" name="Google Shape;89;p17"/>
          <p:cNvPicPr preferRelativeResize="0"/>
          <p:nvPr/>
        </p:nvPicPr>
        <p:blipFill>
          <a:blip r:embed="rId3">
            <a:alphaModFix/>
          </a:blip>
          <a:stretch>
            <a:fillRect/>
          </a:stretch>
        </p:blipFill>
        <p:spPr>
          <a:xfrm>
            <a:off x="872775" y="1764575"/>
            <a:ext cx="7317726" cy="27300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Reading and Understanding data</a:t>
            </a:r>
            <a:endParaRPr/>
          </a:p>
        </p:txBody>
      </p:sp>
      <p:sp>
        <p:nvSpPr>
          <p:cNvPr id="95" name="Google Shape;95;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Importing data and reading using pandas, understanding metrics like shape, informations, objects, if there any null values </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Selecting relevant attributes from data and performing basic operations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Reading and Understanding data</a:t>
            </a:r>
            <a:endParaRPr/>
          </a:p>
        </p:txBody>
      </p:sp>
      <p:pic>
        <p:nvPicPr>
          <p:cNvPr id="101" name="Google Shape;101;p19"/>
          <p:cNvPicPr preferRelativeResize="0"/>
          <p:nvPr/>
        </p:nvPicPr>
        <p:blipFill>
          <a:blip r:embed="rId3">
            <a:alphaModFix/>
          </a:blip>
          <a:stretch>
            <a:fillRect/>
          </a:stretch>
        </p:blipFill>
        <p:spPr>
          <a:xfrm>
            <a:off x="4797800" y="1533750"/>
            <a:ext cx="4147850" cy="3447600"/>
          </a:xfrm>
          <a:prstGeom prst="rect">
            <a:avLst/>
          </a:prstGeom>
          <a:noFill/>
          <a:ln>
            <a:noFill/>
          </a:ln>
        </p:spPr>
      </p:pic>
      <p:pic>
        <p:nvPicPr>
          <p:cNvPr id="102" name="Google Shape;102;p19"/>
          <p:cNvPicPr preferRelativeResize="0"/>
          <p:nvPr/>
        </p:nvPicPr>
        <p:blipFill>
          <a:blip r:embed="rId4">
            <a:alphaModFix/>
          </a:blip>
          <a:stretch>
            <a:fillRect/>
          </a:stretch>
        </p:blipFill>
        <p:spPr>
          <a:xfrm>
            <a:off x="92738" y="1638875"/>
            <a:ext cx="4590225" cy="2556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20"/>
          <p:cNvPicPr preferRelativeResize="0"/>
          <p:nvPr/>
        </p:nvPicPr>
        <p:blipFill>
          <a:blip r:embed="rId3">
            <a:alphaModFix/>
          </a:blip>
          <a:stretch>
            <a:fillRect/>
          </a:stretch>
        </p:blipFill>
        <p:spPr>
          <a:xfrm>
            <a:off x="4254800" y="1489825"/>
            <a:ext cx="4645076" cy="2881850"/>
          </a:xfrm>
          <a:prstGeom prst="rect">
            <a:avLst/>
          </a:prstGeom>
          <a:noFill/>
          <a:ln>
            <a:noFill/>
          </a:ln>
        </p:spPr>
      </p:pic>
      <p:pic>
        <p:nvPicPr>
          <p:cNvPr id="108" name="Google Shape;108;p20"/>
          <p:cNvPicPr preferRelativeResize="0"/>
          <p:nvPr/>
        </p:nvPicPr>
        <p:blipFill>
          <a:blip r:embed="rId4">
            <a:alphaModFix/>
          </a:blip>
          <a:stretch>
            <a:fillRect/>
          </a:stretch>
        </p:blipFill>
        <p:spPr>
          <a:xfrm>
            <a:off x="196600" y="1489825"/>
            <a:ext cx="3950000" cy="2881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Cleaning and Manipulation</a:t>
            </a:r>
            <a:endParaRPr/>
          </a:p>
        </p:txBody>
      </p:sp>
      <p:sp>
        <p:nvSpPr>
          <p:cNvPr id="114" name="Google Shape;114;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5" name="Google Shape;115;p21"/>
          <p:cNvPicPr preferRelativeResize="0"/>
          <p:nvPr/>
        </p:nvPicPr>
        <p:blipFill>
          <a:blip r:embed="rId3">
            <a:alphaModFix/>
          </a:blip>
          <a:stretch>
            <a:fillRect/>
          </a:stretch>
        </p:blipFill>
        <p:spPr>
          <a:xfrm>
            <a:off x="387900" y="1329350"/>
            <a:ext cx="8368199" cy="3239375"/>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777</Words>
  <Application>Microsoft Office PowerPoint</Application>
  <PresentationFormat>On-screen Show (16:9)</PresentationFormat>
  <Paragraphs>58</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Georgia</vt:lpstr>
      <vt:lpstr>Arial</vt:lpstr>
      <vt:lpstr>Roboto Slab</vt:lpstr>
      <vt:lpstr>Roboto</vt:lpstr>
      <vt:lpstr>Marina</vt:lpstr>
      <vt:lpstr>PowerPoint Presentation</vt:lpstr>
      <vt:lpstr>Introduction</vt:lpstr>
      <vt:lpstr>Abstract of Risk factors associated with bank decision</vt:lpstr>
      <vt:lpstr>Algorithm</vt:lpstr>
      <vt:lpstr>Getting jupyter Ready : Importing Libraries</vt:lpstr>
      <vt:lpstr>Reading and Understanding data</vt:lpstr>
      <vt:lpstr>Reading and Understanding data</vt:lpstr>
      <vt:lpstr>PowerPoint Presentation</vt:lpstr>
      <vt:lpstr>Data Cleaning and Manipulation</vt:lpstr>
      <vt:lpstr>PowerPoint Presentation</vt:lpstr>
      <vt:lpstr>Analyse and Delete Unnecessary columns</vt:lpstr>
      <vt:lpstr>Correlation</vt:lpstr>
      <vt:lpstr>Outlier detection</vt:lpstr>
      <vt:lpstr>Data Analysis</vt:lpstr>
      <vt:lpstr>Categorical variable analysis</vt:lpstr>
      <vt:lpstr>PowerPoint Presentation</vt:lpstr>
      <vt:lpstr>PowerPoint Presentation</vt:lpstr>
      <vt:lpstr>PowerPoint Presentation</vt:lpstr>
      <vt:lpstr>Numerical Univariate Analysis</vt:lpstr>
      <vt:lpstr>Numerical Univariate analysis</vt:lpstr>
      <vt:lpstr>Pair plot</vt:lpstr>
      <vt:lpstr>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Sai Viswa</cp:lastModifiedBy>
  <cp:revision>1</cp:revision>
  <dcterms:modified xsi:type="dcterms:W3CDTF">2024-03-13T02:48:12Z</dcterms:modified>
</cp:coreProperties>
</file>