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59" r:id="rId6"/>
    <p:sldId id="265" r:id="rId7"/>
    <p:sldId id="260" r:id="rId8"/>
    <p:sldId id="262" r:id="rId9"/>
    <p:sldId id="267" r:id="rId10"/>
    <p:sldId id="268" r:id="rId11"/>
    <p:sldId id="269" r:id="rId12"/>
    <p:sldId id="270" r:id="rId13"/>
    <p:sldId id="271" r:id="rId14"/>
    <p:sldId id="277" r:id="rId15"/>
    <p:sldId id="274" r:id="rId16"/>
    <p:sldId id="276" r:id="rId17"/>
    <p:sldId id="27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090892-9C62-4FE5-9F2C-CA699D4D8EE1}"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3408860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90892-9C62-4FE5-9F2C-CA699D4D8EE1}"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492729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90892-9C62-4FE5-9F2C-CA699D4D8EE1}"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1929378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090892-9C62-4FE5-9F2C-CA699D4D8EE1}"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1591012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090892-9C62-4FE5-9F2C-CA699D4D8EE1}" type="datetimeFigureOut">
              <a:rPr lang="en-IN" smtClean="0"/>
              <a:t>05-11-2024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167082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090892-9C62-4FE5-9F2C-CA699D4D8EE1}"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4001343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090892-9C62-4FE5-9F2C-CA699D4D8EE1}" type="datetimeFigureOut">
              <a:rPr lang="en-IN" smtClean="0"/>
              <a:t>05-11-2024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202426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090892-9C62-4FE5-9F2C-CA699D4D8EE1}" type="datetimeFigureOut">
              <a:rPr lang="en-IN" smtClean="0"/>
              <a:t>05-11-2024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1079009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090892-9C62-4FE5-9F2C-CA699D4D8EE1}" type="datetimeFigureOut">
              <a:rPr lang="en-IN" smtClean="0"/>
              <a:t>05-11-2024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3826175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90892-9C62-4FE5-9F2C-CA699D4D8EE1}"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2601667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090892-9C62-4FE5-9F2C-CA699D4D8EE1}" type="datetimeFigureOut">
              <a:rPr lang="en-IN" smtClean="0"/>
              <a:t>05-11-2024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6C28AF-5CD2-4386-82FF-6F6865938730}" type="slidenum">
              <a:rPr lang="en-IN" smtClean="0"/>
              <a:t>‹#›</a:t>
            </a:fld>
            <a:endParaRPr lang="en-IN"/>
          </a:p>
        </p:txBody>
      </p:sp>
    </p:spTree>
    <p:extLst>
      <p:ext uri="{BB962C8B-B14F-4D97-AF65-F5344CB8AC3E}">
        <p14:creationId xmlns:p14="http://schemas.microsoft.com/office/powerpoint/2010/main" val="67302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90892-9C62-4FE5-9F2C-CA699D4D8EE1}" type="datetimeFigureOut">
              <a:rPr lang="en-IN" smtClean="0"/>
              <a:t>05-11-2024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6C28AF-5CD2-4386-82FF-6F6865938730}" type="slidenum">
              <a:rPr lang="en-IN" smtClean="0"/>
              <a:t>‹#›</a:t>
            </a:fld>
            <a:endParaRPr lang="en-IN"/>
          </a:p>
        </p:txBody>
      </p:sp>
    </p:spTree>
    <p:extLst>
      <p:ext uri="{BB962C8B-B14F-4D97-AF65-F5344CB8AC3E}">
        <p14:creationId xmlns:p14="http://schemas.microsoft.com/office/powerpoint/2010/main" val="32919645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www.mdpi.com/2078-2489/15/5/252" TargetMode="External"/><Relationship Id="rId3" Type="http://schemas.openxmlformats.org/officeDocument/2006/relationships/hyperlink" Target="https://arxiv.org/abs/2402.15005" TargetMode="External"/><Relationship Id="rId7" Type="http://schemas.openxmlformats.org/officeDocument/2006/relationships/hyperlink" Target="https://www.mdpi.com/2227-7390/9/20/2537" TargetMode="External"/><Relationship Id="rId2" Type="http://schemas.openxmlformats.org/officeDocument/2006/relationships/hyperlink" Target="https://www.kaggle.com/datasets/aasheesh200/framingham-heart-study-dataset/data" TargetMode="External"/><Relationship Id="rId1" Type="http://schemas.openxmlformats.org/officeDocument/2006/relationships/slideLayout" Target="../slideLayouts/slideLayout2.xml"/><Relationship Id="rId6" Type="http://schemas.openxmlformats.org/officeDocument/2006/relationships/hyperlink" Target="https://link.springer.com/chapter/10.1007/978-3-031-65522-7_56" TargetMode="External"/><Relationship Id="rId5" Type="http://schemas.openxmlformats.org/officeDocument/2006/relationships/hyperlink" Target="https://www.researchgate.net/profile/Rama-Syah/publication/381311088_Evaluation_of_Machine_Learning_Models_for_Predicting_Cardiovascular_Disease_Based_on_Framingham_Heart_Study_Data/links/66681761b769e769192a0e75/Evaluation-of-Machine-Learning-Models-for-Predicting-Cardiovascular-Disease-Based-on-Framingham-Heart-Study-Data.pdf" TargetMode="External"/><Relationship Id="rId10" Type="http://schemas.openxmlformats.org/officeDocument/2006/relationships/hyperlink" Target="https://svn.bmj.com/content/svnbmj/8/6/475.full.pdf" TargetMode="External"/><Relationship Id="rId4" Type="http://schemas.openxmlformats.org/officeDocument/2006/relationships/hyperlink" Target="https://www.mdpi.com/1099-4300/22/12/1406" TargetMode="External"/><Relationship Id="rId9" Type="http://schemas.openxmlformats.org/officeDocument/2006/relationships/hyperlink" Target="https://content.iospress.com/articles/journal-of-alzheimers-disease/jad23049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526DD85-396F-4BA1-B6D4-FA96616D6726}"/>
              </a:ext>
            </a:extLst>
          </p:cNvPr>
          <p:cNvSpPr/>
          <p:nvPr/>
        </p:nvSpPr>
        <p:spPr>
          <a:xfrm>
            <a:off x="138952" y="127531"/>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7" name="TextBox 6">
            <a:extLst>
              <a:ext uri="{FF2B5EF4-FFF2-40B4-BE49-F238E27FC236}">
                <a16:creationId xmlns:a16="http://schemas.microsoft.com/office/drawing/2014/main" id="{DB1928A9-A12B-4694-B832-FB3DFD0E6902}"/>
              </a:ext>
            </a:extLst>
          </p:cNvPr>
          <p:cNvSpPr txBox="1"/>
          <p:nvPr/>
        </p:nvSpPr>
        <p:spPr>
          <a:xfrm>
            <a:off x="941294" y="609599"/>
            <a:ext cx="10551459" cy="6309420"/>
          </a:xfrm>
          <a:prstGeom prst="rect">
            <a:avLst/>
          </a:prstGeom>
          <a:noFill/>
        </p:spPr>
        <p:txBody>
          <a:bodyPr wrap="square" rtlCol="0">
            <a:spAutoFit/>
          </a:bodyPr>
          <a:lstStyle/>
          <a:p>
            <a:pPr algn="ctr"/>
            <a:r>
              <a:rPr lang="en-IN" sz="3600" dirty="0"/>
              <a:t>Project Assessment – 1</a:t>
            </a:r>
          </a:p>
          <a:p>
            <a:pPr algn="ctr"/>
            <a:r>
              <a:rPr lang="en-IN" sz="2200" dirty="0"/>
              <a:t>Framingham Heart Study</a:t>
            </a:r>
          </a:p>
          <a:p>
            <a:pPr algn="ctr"/>
            <a:endParaRPr lang="en-IN" sz="2200" dirty="0"/>
          </a:p>
          <a:p>
            <a:pPr algn="ctr"/>
            <a:r>
              <a:rPr lang="en-IN" sz="2000" b="1" i="1" u="sng" dirty="0"/>
              <a:t>Presented by</a:t>
            </a:r>
          </a:p>
          <a:p>
            <a:pPr algn="ctr"/>
            <a:r>
              <a:rPr lang="en-IN" sz="2000" dirty="0"/>
              <a:t>V Sai Sruthi Reddy – AV.EN.U4CSE22046</a:t>
            </a:r>
          </a:p>
          <a:p>
            <a:pPr algn="ctr"/>
            <a:r>
              <a:rPr lang="en-IN" sz="2000" dirty="0"/>
              <a:t>Bommagani Sai Teja Goud – AV.EN.U4CSE22007</a:t>
            </a:r>
          </a:p>
          <a:p>
            <a:pPr algn="ctr"/>
            <a:endParaRPr lang="en-IN" sz="2200" u="sng" dirty="0"/>
          </a:p>
          <a:p>
            <a:pPr algn="ctr"/>
            <a:r>
              <a:rPr lang="en-IN" sz="2000" b="1" i="1" u="sng" dirty="0"/>
              <a:t>Under the Supervision of </a:t>
            </a:r>
          </a:p>
          <a:p>
            <a:pPr algn="ctr"/>
            <a:r>
              <a:rPr lang="en-IN" sz="2000" dirty="0"/>
              <a:t>Mr. Dontha MadhuSudhana Rao (Asst. Prof)</a:t>
            </a:r>
            <a:endParaRPr lang="en-IN" sz="2200" dirty="0"/>
          </a:p>
          <a:p>
            <a:pPr algn="ctr"/>
            <a:endParaRPr lang="en-IN" sz="2200" dirty="0"/>
          </a:p>
          <a:p>
            <a:pPr algn="ctr"/>
            <a:endParaRPr lang="en-IN" sz="2200" dirty="0"/>
          </a:p>
          <a:p>
            <a:pPr algn="ctr"/>
            <a:endParaRPr lang="en-IN" sz="2200" dirty="0"/>
          </a:p>
          <a:p>
            <a:pPr algn="ctr"/>
            <a:endParaRPr lang="en-IN" sz="2200" dirty="0"/>
          </a:p>
          <a:p>
            <a:pPr algn="ctr"/>
            <a:endParaRPr lang="en-IN" sz="2200" dirty="0"/>
          </a:p>
          <a:p>
            <a:pPr algn="ctr"/>
            <a:r>
              <a:rPr lang="en-IN" sz="2200" dirty="0"/>
              <a:t>Department of Computer Science</a:t>
            </a:r>
          </a:p>
          <a:p>
            <a:pPr algn="ctr"/>
            <a:r>
              <a:rPr lang="en-IN" sz="2200" dirty="0"/>
              <a:t>Amrita Vishwa Vidyapeetham, Amaravati</a:t>
            </a:r>
          </a:p>
          <a:p>
            <a:pPr algn="ctr"/>
            <a:endParaRPr lang="en-IN" sz="2200" dirty="0"/>
          </a:p>
          <a:p>
            <a:pPr algn="ctr"/>
            <a:endParaRPr lang="en-IN" sz="2200" dirty="0"/>
          </a:p>
        </p:txBody>
      </p:sp>
      <p:pic>
        <p:nvPicPr>
          <p:cNvPr id="14" name="object 14">
            <a:extLst>
              <a:ext uri="{FF2B5EF4-FFF2-40B4-BE49-F238E27FC236}">
                <a16:creationId xmlns:a16="http://schemas.microsoft.com/office/drawing/2014/main" id="{B8A1C3A2-F565-43AC-A72C-977BD236E713}"/>
              </a:ext>
            </a:extLst>
          </p:cNvPr>
          <p:cNvPicPr/>
          <p:nvPr/>
        </p:nvPicPr>
        <p:blipFill>
          <a:blip r:embed="rId2" cstate="print"/>
          <a:stretch>
            <a:fillRect/>
          </a:stretch>
        </p:blipFill>
        <p:spPr>
          <a:xfrm>
            <a:off x="4467850" y="4276164"/>
            <a:ext cx="3256299" cy="925051"/>
          </a:xfrm>
          <a:prstGeom prst="rect">
            <a:avLst/>
          </a:prstGeom>
        </p:spPr>
      </p:pic>
    </p:spTree>
    <p:extLst>
      <p:ext uri="{BB962C8B-B14F-4D97-AF65-F5344CB8AC3E}">
        <p14:creationId xmlns:p14="http://schemas.microsoft.com/office/powerpoint/2010/main" val="235431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DA123-9D29-F2ED-DA7B-866277C8E72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22C0C5C-E4F7-731A-B30B-A8393675F484}"/>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D89B136-C95F-3107-6EFC-6F97C4804E4A}"/>
              </a:ext>
            </a:extLst>
          </p:cNvPr>
          <p:cNvSpPr>
            <a:spLocks noGrp="1"/>
          </p:cNvSpPr>
          <p:nvPr>
            <p:ph type="title"/>
          </p:nvPr>
        </p:nvSpPr>
        <p:spPr/>
        <p:txBody>
          <a:bodyPr>
            <a:normAutofit/>
          </a:bodyPr>
          <a:lstStyle/>
          <a:p>
            <a:r>
              <a:rPr lang="en-IN" sz="4800" dirty="0"/>
              <a:t>Methodology</a:t>
            </a:r>
          </a:p>
        </p:txBody>
      </p:sp>
      <p:sp>
        <p:nvSpPr>
          <p:cNvPr id="3" name="Content Placeholder 2">
            <a:extLst>
              <a:ext uri="{FF2B5EF4-FFF2-40B4-BE49-F238E27FC236}">
                <a16:creationId xmlns:a16="http://schemas.microsoft.com/office/drawing/2014/main" id="{D0DBE6E7-95B1-4263-F39E-58168F5302F3}"/>
              </a:ext>
            </a:extLst>
          </p:cNvPr>
          <p:cNvSpPr>
            <a:spLocks noGrp="1"/>
          </p:cNvSpPr>
          <p:nvPr>
            <p:ph idx="1"/>
          </p:nvPr>
        </p:nvSpPr>
        <p:spPr>
          <a:xfrm>
            <a:off x="838200" y="1555036"/>
            <a:ext cx="10377196" cy="4780449"/>
          </a:xfrm>
        </p:spPr>
        <p:txBody>
          <a:bodyPr>
            <a:noAutofit/>
          </a:bodyPr>
          <a:lstStyle/>
          <a:p>
            <a:pPr marL="0" indent="0" algn="just">
              <a:buNone/>
            </a:pPr>
            <a:r>
              <a:rPr lang="en-US" sz="1800" b="1" dirty="0"/>
              <a:t>1. Data Preparation: </a:t>
            </a:r>
          </a:p>
          <a:p>
            <a:pPr marL="0" indent="0" algn="just">
              <a:buNone/>
            </a:pPr>
            <a:r>
              <a:rPr lang="en-US" sz="1800" dirty="0"/>
              <a:t>The Framingham dataset was preprocessed by handling missing values, scaling features, selecting the most relevant features, and balancing the classes.</a:t>
            </a:r>
          </a:p>
          <a:p>
            <a:pPr marL="0" indent="0">
              <a:buNone/>
            </a:pPr>
            <a:r>
              <a:rPr lang="en-US" sz="1800" b="1" dirty="0"/>
              <a:t>2. Configuration of Training and Testing:</a:t>
            </a:r>
          </a:p>
          <a:p>
            <a:pPr marL="0" indent="0">
              <a:buNone/>
            </a:pPr>
            <a:r>
              <a:rPr lang="en-US" sz="1800" dirty="0"/>
              <a:t>We explored four training/testing configurations:</a:t>
            </a:r>
          </a:p>
          <a:p>
            <a:pPr marL="742950" lvl="1" indent="-285750">
              <a:buFont typeface="Arial" panose="020B0604020202020204" pitchFamily="34" charset="0"/>
              <a:buChar char="•"/>
            </a:pPr>
            <a:r>
              <a:rPr lang="en-US" sz="1800" u="sng" dirty="0"/>
              <a:t>Proportional Training and Testing:</a:t>
            </a:r>
            <a:r>
              <a:rPr lang="en-US" sz="1800" dirty="0"/>
              <a:t> Maintains original class distribution across both sets.</a:t>
            </a:r>
          </a:p>
          <a:p>
            <a:pPr marL="742950" lvl="1" indent="-285750">
              <a:buFont typeface="Arial" panose="020B0604020202020204" pitchFamily="34" charset="0"/>
              <a:buChar char="•"/>
            </a:pPr>
            <a:r>
              <a:rPr lang="en-US" sz="1800" u="sng" dirty="0"/>
              <a:t>Equal Training, Proportional Testing: </a:t>
            </a:r>
            <a:r>
              <a:rPr lang="en-US" sz="1800" dirty="0"/>
              <a:t>Equalizes classes in training, while testing preserves original distribution.</a:t>
            </a:r>
          </a:p>
          <a:p>
            <a:pPr marL="742950" lvl="1" indent="-285750">
              <a:buFont typeface="Arial" panose="020B0604020202020204" pitchFamily="34" charset="0"/>
              <a:buChar char="•"/>
            </a:pPr>
            <a:r>
              <a:rPr lang="en-US" sz="1800" u="sng" dirty="0"/>
              <a:t>Proportional Training, Equal Testing:</a:t>
            </a:r>
            <a:r>
              <a:rPr lang="en-US" sz="1800" dirty="0"/>
              <a:t> Training preserves original class proportion, and testing has balanced classes.</a:t>
            </a:r>
          </a:p>
          <a:p>
            <a:pPr marL="742950" lvl="1" indent="-285750">
              <a:buFont typeface="Arial" panose="020B0604020202020204" pitchFamily="34" charset="0"/>
              <a:buChar char="•"/>
            </a:pPr>
            <a:r>
              <a:rPr lang="en-US" sz="1800" u="sng" dirty="0"/>
              <a:t>Equal Training and Testing:</a:t>
            </a:r>
            <a:r>
              <a:rPr lang="en-US" sz="1800" dirty="0"/>
              <a:t> Both sets are balanced for fairer evaluation.</a:t>
            </a:r>
          </a:p>
          <a:p>
            <a:pPr marL="0" indent="0">
              <a:buNone/>
            </a:pPr>
            <a:r>
              <a:rPr lang="en-US" sz="1800" dirty="0"/>
              <a:t>This allowed us to benchmark the model performance against different configurations for direct comparison with Reference Paper (Comparison of machine learning classification algorithms and application to the Framingham heart study by Nabil </a:t>
            </a:r>
            <a:r>
              <a:rPr lang="en-US" sz="1800" dirty="0" err="1"/>
              <a:t>Kahouadji</a:t>
            </a:r>
            <a:r>
              <a:rPr lang="en-US" sz="1800" dirty="0"/>
              <a:t>).</a:t>
            </a:r>
          </a:p>
          <a:p>
            <a:pPr marL="0" indent="0" algn="just">
              <a:buNone/>
            </a:pPr>
            <a:endParaRPr lang="en-IN" sz="1800" dirty="0"/>
          </a:p>
        </p:txBody>
      </p:sp>
    </p:spTree>
    <p:extLst>
      <p:ext uri="{BB962C8B-B14F-4D97-AF65-F5344CB8AC3E}">
        <p14:creationId xmlns:p14="http://schemas.microsoft.com/office/powerpoint/2010/main" val="349825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98E03-154E-8DF3-D83E-773C0AA5B2C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C16C6A-3C16-69DE-A4F5-F5476D04880D}"/>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AF05D676-D1D8-A47D-530A-49AAA1D65B77}"/>
              </a:ext>
            </a:extLst>
          </p:cNvPr>
          <p:cNvSpPr>
            <a:spLocks noGrp="1"/>
          </p:cNvSpPr>
          <p:nvPr>
            <p:ph type="title"/>
          </p:nvPr>
        </p:nvSpPr>
        <p:spPr/>
        <p:txBody>
          <a:bodyPr>
            <a:normAutofit/>
          </a:bodyPr>
          <a:lstStyle/>
          <a:p>
            <a:r>
              <a:rPr lang="en-IN" sz="4800" dirty="0"/>
              <a:t>Methodology (Continue)</a:t>
            </a:r>
          </a:p>
        </p:txBody>
      </p:sp>
      <p:sp>
        <p:nvSpPr>
          <p:cNvPr id="3" name="Content Placeholder 2">
            <a:extLst>
              <a:ext uri="{FF2B5EF4-FFF2-40B4-BE49-F238E27FC236}">
                <a16:creationId xmlns:a16="http://schemas.microsoft.com/office/drawing/2014/main" id="{85FBA810-4C39-6574-39DF-DCBEBD55536E}"/>
              </a:ext>
            </a:extLst>
          </p:cNvPr>
          <p:cNvSpPr>
            <a:spLocks noGrp="1"/>
          </p:cNvSpPr>
          <p:nvPr>
            <p:ph idx="1"/>
          </p:nvPr>
        </p:nvSpPr>
        <p:spPr/>
        <p:txBody>
          <a:bodyPr>
            <a:noAutofit/>
          </a:bodyPr>
          <a:lstStyle/>
          <a:p>
            <a:pPr marL="0" indent="0" algn="just">
              <a:buNone/>
            </a:pPr>
            <a:r>
              <a:rPr lang="en-US" sz="1800" b="1" dirty="0"/>
              <a:t>3. Model Selection and Optimization: </a:t>
            </a:r>
          </a:p>
          <a:p>
            <a:pPr marL="0" indent="0" algn="just">
              <a:buNone/>
            </a:pPr>
            <a:r>
              <a:rPr lang="en-US" sz="1800" dirty="0"/>
              <a:t>We implemented four machine learning models: Logistic Regression, Random Forest, Support Vector Machine, and Gradient Boosting.</a:t>
            </a:r>
          </a:p>
          <a:p>
            <a:pPr marL="0" indent="0" algn="just">
              <a:buNone/>
            </a:pPr>
            <a:r>
              <a:rPr lang="en-US" sz="1800" dirty="0"/>
              <a:t>Hyperparameter Tuning: Each model underwent hyperparameter tuning using </a:t>
            </a:r>
            <a:r>
              <a:rPr lang="en-US" sz="1800" dirty="0" err="1"/>
              <a:t>RandomizedSearchCV</a:t>
            </a:r>
            <a:r>
              <a:rPr lang="en-US" sz="1800" dirty="0"/>
              <a:t> for optimized performance.</a:t>
            </a:r>
          </a:p>
          <a:p>
            <a:pPr marL="0" indent="0" algn="just">
              <a:buNone/>
            </a:pPr>
            <a:endParaRPr lang="en-US" sz="1800" dirty="0"/>
          </a:p>
          <a:p>
            <a:pPr marL="0" indent="0" algn="just">
              <a:buNone/>
            </a:pPr>
            <a:r>
              <a:rPr lang="en-US" sz="1800" b="1" dirty="0"/>
              <a:t>4. Result Comparison:</a:t>
            </a:r>
          </a:p>
          <a:p>
            <a:pPr marL="0" indent="0" algn="just">
              <a:buNone/>
            </a:pPr>
            <a:r>
              <a:rPr lang="en-US" sz="1800" dirty="0"/>
              <a:t>We must compare our results with other results and prove that the results achieved by our models are better. The proposed model is best existing solution to the problem.</a:t>
            </a:r>
          </a:p>
        </p:txBody>
      </p:sp>
    </p:spTree>
    <p:extLst>
      <p:ext uri="{BB962C8B-B14F-4D97-AF65-F5344CB8AC3E}">
        <p14:creationId xmlns:p14="http://schemas.microsoft.com/office/powerpoint/2010/main" val="25313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2E07D-CBCE-515D-F51D-650C5EAF9F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5DAE35-AB21-DCE9-D96E-CBFF27B4C8F7}"/>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BCA1BBC1-0802-6B82-13E2-5049E01DA49D}"/>
              </a:ext>
            </a:extLst>
          </p:cNvPr>
          <p:cNvSpPr>
            <a:spLocks noGrp="1"/>
          </p:cNvSpPr>
          <p:nvPr>
            <p:ph type="title"/>
          </p:nvPr>
        </p:nvSpPr>
        <p:spPr>
          <a:xfrm>
            <a:off x="648325" y="206669"/>
            <a:ext cx="3793046" cy="1325563"/>
          </a:xfrm>
        </p:spPr>
        <p:txBody>
          <a:bodyPr>
            <a:normAutofit/>
          </a:bodyPr>
          <a:lstStyle/>
          <a:p>
            <a:r>
              <a:rPr lang="en-IN" sz="4800" dirty="0"/>
              <a:t>Architecture</a:t>
            </a:r>
          </a:p>
        </p:txBody>
      </p:sp>
      <p:sp>
        <p:nvSpPr>
          <p:cNvPr id="18" name="Content Placeholder 17">
            <a:extLst>
              <a:ext uri="{FF2B5EF4-FFF2-40B4-BE49-F238E27FC236}">
                <a16:creationId xmlns:a16="http://schemas.microsoft.com/office/drawing/2014/main" id="{D3209518-0149-76A0-C678-18565C1EF858}"/>
              </a:ext>
            </a:extLst>
          </p:cNvPr>
          <p:cNvSpPr>
            <a:spLocks noGrp="1"/>
          </p:cNvSpPr>
          <p:nvPr>
            <p:ph idx="1"/>
          </p:nvPr>
        </p:nvSpPr>
        <p:spPr>
          <a:xfrm>
            <a:off x="10907486" y="1825625"/>
            <a:ext cx="446314" cy="376399"/>
          </a:xfrm>
        </p:spPr>
        <p:txBody>
          <a:bodyPr>
            <a:normAutofit fontScale="85000" lnSpcReduction="20000"/>
          </a:bodyPr>
          <a:lstStyle/>
          <a:p>
            <a:pPr marL="0" indent="0">
              <a:buNone/>
            </a:pPr>
            <a:r>
              <a:rPr lang="en-IN" dirty="0"/>
              <a:t>   </a:t>
            </a:r>
          </a:p>
        </p:txBody>
      </p:sp>
      <p:sp>
        <p:nvSpPr>
          <p:cNvPr id="19" name="Rectangle: Rounded Corners 18">
            <a:extLst>
              <a:ext uri="{FF2B5EF4-FFF2-40B4-BE49-F238E27FC236}">
                <a16:creationId xmlns:a16="http://schemas.microsoft.com/office/drawing/2014/main" id="{9F310268-3673-25CC-58CE-D3FF4DE6516A}"/>
              </a:ext>
            </a:extLst>
          </p:cNvPr>
          <p:cNvSpPr/>
          <p:nvPr/>
        </p:nvSpPr>
        <p:spPr>
          <a:xfrm>
            <a:off x="674688" y="1487726"/>
            <a:ext cx="2325687" cy="1267520"/>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A5A50C51-64E3-F80B-511A-6C3A25F3993D}"/>
              </a:ext>
            </a:extLst>
          </p:cNvPr>
          <p:cNvSpPr txBox="1"/>
          <p:nvPr/>
        </p:nvSpPr>
        <p:spPr>
          <a:xfrm>
            <a:off x="648325" y="1648992"/>
            <a:ext cx="2325687" cy="938719"/>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Load Dataset: </a:t>
            </a:r>
          </a:p>
          <a:p>
            <a:pPr algn="ctr"/>
            <a:r>
              <a:rPr lang="en-US" sz="1400" dirty="0"/>
              <a:t>Loading the Framingham Heart Study dataset into our file.</a:t>
            </a:r>
            <a:endParaRPr lang="en-IN" sz="1300" dirty="0">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440E574A-0925-240C-05DE-25B18B26430B}"/>
              </a:ext>
            </a:extLst>
          </p:cNvPr>
          <p:cNvCxnSpPr>
            <a:cxnSpLocks/>
            <a:stCxn id="19" idx="3"/>
            <a:endCxn id="25" idx="1"/>
          </p:cNvCxnSpPr>
          <p:nvPr/>
        </p:nvCxnSpPr>
        <p:spPr>
          <a:xfrm flipV="1">
            <a:off x="3000375" y="2115263"/>
            <a:ext cx="560585" cy="62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ectangle: Rounded Corners 23">
            <a:extLst>
              <a:ext uri="{FF2B5EF4-FFF2-40B4-BE49-F238E27FC236}">
                <a16:creationId xmlns:a16="http://schemas.microsoft.com/office/drawing/2014/main" id="{D1147136-31BF-266E-B66A-C9687866C9BA}"/>
              </a:ext>
            </a:extLst>
          </p:cNvPr>
          <p:cNvSpPr/>
          <p:nvPr/>
        </p:nvSpPr>
        <p:spPr>
          <a:xfrm>
            <a:off x="3560960" y="1481503"/>
            <a:ext cx="2535040" cy="1267520"/>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ED7A5F9F-DF1D-1C1F-2E69-E1153C730BE6}"/>
              </a:ext>
            </a:extLst>
          </p:cNvPr>
          <p:cNvSpPr txBox="1"/>
          <p:nvPr/>
        </p:nvSpPr>
        <p:spPr>
          <a:xfrm>
            <a:off x="3560960" y="1568959"/>
            <a:ext cx="2561403" cy="1092607"/>
          </a:xfrm>
          <a:prstGeom prst="rect">
            <a:avLst/>
          </a:prstGeom>
          <a:noFill/>
        </p:spPr>
        <p:txBody>
          <a:bodyPr wrap="square" rtlCol="0">
            <a:spAutoFit/>
          </a:bodyPr>
          <a:lstStyle/>
          <a:p>
            <a:pPr algn="ctr"/>
            <a:r>
              <a:rPr lang="en-IN" sz="1300" b="1" dirty="0">
                <a:latin typeface="Arial" panose="020B0604020202020204" pitchFamily="34" charset="0"/>
                <a:cs typeface="Arial" panose="020B0604020202020204" pitchFamily="34" charset="0"/>
              </a:rPr>
              <a:t>Data Preprocessing</a:t>
            </a:r>
            <a:r>
              <a:rPr lang="en-US" sz="1300" b="1"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Handling Missing Values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Scale Features</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Feature Selection</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Class Imbalance Handling </a:t>
            </a:r>
            <a:endParaRPr lang="en-IN" sz="1300" dirty="0">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236DE56E-B8F3-4E80-125D-2A54C6E800E5}"/>
              </a:ext>
            </a:extLst>
          </p:cNvPr>
          <p:cNvSpPr/>
          <p:nvPr/>
        </p:nvSpPr>
        <p:spPr>
          <a:xfrm>
            <a:off x="7053944" y="308832"/>
            <a:ext cx="2248678" cy="1092607"/>
          </a:xfrm>
          <a:prstGeom prst="ellipse">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100" dirty="0">
              <a:solidFill>
                <a:schemeClr val="tx1"/>
              </a:solidFill>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1ABEBD46-975C-EA16-DE80-26A43D4E5F62}"/>
              </a:ext>
            </a:extLst>
          </p:cNvPr>
          <p:cNvSpPr txBox="1"/>
          <p:nvPr/>
        </p:nvSpPr>
        <p:spPr>
          <a:xfrm>
            <a:off x="7303075" y="441872"/>
            <a:ext cx="1750416" cy="938719"/>
          </a:xfrm>
          <a:prstGeom prst="rect">
            <a:avLst/>
          </a:prstGeom>
          <a:noFill/>
        </p:spPr>
        <p:txBody>
          <a:bodyPr wrap="square" rtlCol="0">
            <a:spAutoFit/>
          </a:bodyPr>
          <a:lstStyle/>
          <a:p>
            <a:r>
              <a:rPr lang="en-US" sz="1100" b="1" dirty="0">
                <a:solidFill>
                  <a:schemeClr val="tx1"/>
                </a:solidFill>
                <a:latin typeface="Arial" panose="020B0604020202020204" pitchFamily="34" charset="0"/>
                <a:cs typeface="Arial" panose="020B0604020202020204" pitchFamily="34" charset="0"/>
              </a:rPr>
              <a:t>Handle Missing Values: </a:t>
            </a:r>
            <a:r>
              <a:rPr lang="en-US" sz="1100" dirty="0">
                <a:solidFill>
                  <a:schemeClr val="tx1"/>
                </a:solidFill>
                <a:latin typeface="Arial" panose="020B0604020202020204" pitchFamily="34" charset="0"/>
                <a:cs typeface="Arial" panose="020B0604020202020204" pitchFamily="34" charset="0"/>
              </a:rPr>
              <a:t>Fill missing values using median imputation to ensure data consistency.</a:t>
            </a:r>
            <a:endParaRPr lang="en-IN" sz="1100" dirty="0">
              <a:solidFill>
                <a:schemeClr val="tx1"/>
              </a:solidFill>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p:txBody>
      </p:sp>
      <p:sp>
        <p:nvSpPr>
          <p:cNvPr id="41" name="Oval 40">
            <a:extLst>
              <a:ext uri="{FF2B5EF4-FFF2-40B4-BE49-F238E27FC236}">
                <a16:creationId xmlns:a16="http://schemas.microsoft.com/office/drawing/2014/main" id="{B11B023A-1A60-2C14-3381-8306450212AB}"/>
              </a:ext>
            </a:extLst>
          </p:cNvPr>
          <p:cNvSpPr/>
          <p:nvPr/>
        </p:nvSpPr>
        <p:spPr>
          <a:xfrm>
            <a:off x="7080306" y="2302771"/>
            <a:ext cx="2248678" cy="1092607"/>
          </a:xfrm>
          <a:prstGeom prst="ellipse">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100" dirty="0">
              <a:solidFill>
                <a:schemeClr val="tx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8F5FB387-87A0-A48A-E3F7-6EBDD3A23E2C}"/>
              </a:ext>
            </a:extLst>
          </p:cNvPr>
          <p:cNvSpPr txBox="1"/>
          <p:nvPr/>
        </p:nvSpPr>
        <p:spPr>
          <a:xfrm>
            <a:off x="7147650" y="2439915"/>
            <a:ext cx="2058638" cy="938719"/>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Feature Selection: </a:t>
            </a:r>
            <a:r>
              <a:rPr lang="en-US" sz="1100" dirty="0">
                <a:latin typeface="Arial" panose="020B0604020202020204" pitchFamily="34" charset="0"/>
                <a:cs typeface="Arial" panose="020B0604020202020204" pitchFamily="34" charset="0"/>
              </a:rPr>
              <a:t>Use statistical methods to keep only the most relevant features, improving model performance.</a:t>
            </a:r>
            <a:endParaRPr lang="en-IN" sz="1100" dirty="0">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594D1374-3FD1-08F2-627E-44AC8606D6CF}"/>
              </a:ext>
            </a:extLst>
          </p:cNvPr>
          <p:cNvSpPr/>
          <p:nvPr/>
        </p:nvSpPr>
        <p:spPr>
          <a:xfrm>
            <a:off x="9716278" y="591860"/>
            <a:ext cx="2248678" cy="1092607"/>
          </a:xfrm>
          <a:prstGeom prst="ellipse">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100" dirty="0">
              <a:solidFill>
                <a:schemeClr val="tx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1F7E49E1-971A-7DB3-F983-E4B45D4DEFDE}"/>
              </a:ext>
            </a:extLst>
          </p:cNvPr>
          <p:cNvSpPr txBox="1"/>
          <p:nvPr/>
        </p:nvSpPr>
        <p:spPr>
          <a:xfrm>
            <a:off x="9853275" y="774386"/>
            <a:ext cx="2025909" cy="769441"/>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Scale Features: </a:t>
            </a:r>
            <a:r>
              <a:rPr lang="en-US" sz="1100" dirty="0">
                <a:latin typeface="Arial" panose="020B0604020202020204" pitchFamily="34" charset="0"/>
                <a:cs typeface="Arial" panose="020B0604020202020204" pitchFamily="34" charset="0"/>
              </a:rPr>
              <a:t>Standardize numerical features to bring them to a common scale, aiding model convergence.</a:t>
            </a:r>
            <a:endParaRPr lang="en-IN" sz="1100" dirty="0">
              <a:latin typeface="Arial" panose="020B0604020202020204" pitchFamily="34" charset="0"/>
              <a:cs typeface="Arial" panose="020B0604020202020204" pitchFamily="34" charset="0"/>
            </a:endParaRPr>
          </a:p>
        </p:txBody>
      </p:sp>
      <p:cxnSp>
        <p:nvCxnSpPr>
          <p:cNvPr id="45" name="Straight Arrow Connector 44">
            <a:extLst>
              <a:ext uri="{FF2B5EF4-FFF2-40B4-BE49-F238E27FC236}">
                <a16:creationId xmlns:a16="http://schemas.microsoft.com/office/drawing/2014/main" id="{7DD280BD-E36C-EA00-D9DE-2C09CF7FED88}"/>
              </a:ext>
            </a:extLst>
          </p:cNvPr>
          <p:cNvCxnSpPr>
            <a:cxnSpLocks/>
            <a:stCxn id="25" idx="3"/>
            <a:endCxn id="38" idx="2"/>
          </p:cNvCxnSpPr>
          <p:nvPr/>
        </p:nvCxnSpPr>
        <p:spPr>
          <a:xfrm flipV="1">
            <a:off x="6122363" y="855136"/>
            <a:ext cx="931581" cy="126012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6AAA2CC0-F859-3B50-134E-008DE59ECB02}"/>
              </a:ext>
            </a:extLst>
          </p:cNvPr>
          <p:cNvCxnSpPr>
            <a:cxnSpLocks/>
            <a:stCxn id="25" idx="3"/>
          </p:cNvCxnSpPr>
          <p:nvPr/>
        </p:nvCxnSpPr>
        <p:spPr>
          <a:xfrm flipV="1">
            <a:off x="6122363" y="1338358"/>
            <a:ext cx="3694958" cy="7769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AA34FA43-FF90-D690-8EA1-F70566AB2A47}"/>
              </a:ext>
            </a:extLst>
          </p:cNvPr>
          <p:cNvCxnSpPr>
            <a:cxnSpLocks/>
            <a:stCxn id="25" idx="3"/>
            <a:endCxn id="41" idx="2"/>
          </p:cNvCxnSpPr>
          <p:nvPr/>
        </p:nvCxnSpPr>
        <p:spPr>
          <a:xfrm>
            <a:off x="6122363" y="2115263"/>
            <a:ext cx="957943" cy="73381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1" name="Oval 60">
            <a:extLst>
              <a:ext uri="{FF2B5EF4-FFF2-40B4-BE49-F238E27FC236}">
                <a16:creationId xmlns:a16="http://schemas.microsoft.com/office/drawing/2014/main" id="{6E517CB0-B0BC-FD78-A49A-3B4753D6AC14}"/>
              </a:ext>
            </a:extLst>
          </p:cNvPr>
          <p:cNvSpPr/>
          <p:nvPr/>
        </p:nvSpPr>
        <p:spPr>
          <a:xfrm>
            <a:off x="9626079" y="1798615"/>
            <a:ext cx="2248678" cy="1579061"/>
          </a:xfrm>
          <a:prstGeom prst="ellipse">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1100" dirty="0">
              <a:solidFill>
                <a:schemeClr val="tx1"/>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D683E2EF-5B08-BFBD-BAEC-E5BD5B118D75}"/>
              </a:ext>
            </a:extLst>
          </p:cNvPr>
          <p:cNvSpPr txBox="1"/>
          <p:nvPr/>
        </p:nvSpPr>
        <p:spPr>
          <a:xfrm>
            <a:off x="9726152" y="1985454"/>
            <a:ext cx="2025909" cy="1277273"/>
          </a:xfrm>
          <a:prstGeom prst="rect">
            <a:avLst/>
          </a:prstGeom>
          <a:noFill/>
        </p:spPr>
        <p:txBody>
          <a:bodyPr wrap="square" rtlCol="0">
            <a:spAutoFit/>
          </a:bodyPr>
          <a:lstStyle/>
          <a:p>
            <a:pPr algn="ctr"/>
            <a:r>
              <a:rPr lang="en-IN" sz="1100" b="1" dirty="0">
                <a:latin typeface="Arial" panose="020B0604020202020204" pitchFamily="34" charset="0"/>
                <a:cs typeface="Arial" panose="020B0604020202020204" pitchFamily="34" charset="0"/>
              </a:rPr>
              <a:t>Balance Classes:</a:t>
            </a:r>
          </a:p>
          <a:p>
            <a:pPr algn="ctr"/>
            <a:r>
              <a:rPr lang="en-US" sz="1100" dirty="0">
                <a:latin typeface="Arial" panose="020B0604020202020204" pitchFamily="34" charset="0"/>
                <a:cs typeface="Arial" panose="020B0604020202020204" pitchFamily="34" charset="0"/>
              </a:rPr>
              <a:t>Address class imbalance by over sampling the minority class (CHD cases), creating a balanced dataset to improve model accuracy for both classes.</a:t>
            </a:r>
            <a:endParaRPr lang="en-IN" sz="1100" b="1" dirty="0">
              <a:latin typeface="Arial" panose="020B0604020202020204" pitchFamily="34" charset="0"/>
              <a:cs typeface="Arial" panose="020B0604020202020204" pitchFamily="34" charset="0"/>
            </a:endParaRPr>
          </a:p>
        </p:txBody>
      </p:sp>
      <p:cxnSp>
        <p:nvCxnSpPr>
          <p:cNvPr id="63" name="Straight Arrow Connector 62">
            <a:extLst>
              <a:ext uri="{FF2B5EF4-FFF2-40B4-BE49-F238E27FC236}">
                <a16:creationId xmlns:a16="http://schemas.microsoft.com/office/drawing/2014/main" id="{73C04D86-EE43-4409-82CF-74AE991C74B5}"/>
              </a:ext>
            </a:extLst>
          </p:cNvPr>
          <p:cNvCxnSpPr>
            <a:cxnSpLocks/>
            <a:stCxn id="25" idx="3"/>
            <a:endCxn id="61" idx="1"/>
          </p:cNvCxnSpPr>
          <p:nvPr/>
        </p:nvCxnSpPr>
        <p:spPr>
          <a:xfrm flipV="1">
            <a:off x="6122363" y="2029863"/>
            <a:ext cx="3833027" cy="85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7" name="Rectangle: Rounded Corners 66">
            <a:extLst>
              <a:ext uri="{FF2B5EF4-FFF2-40B4-BE49-F238E27FC236}">
                <a16:creationId xmlns:a16="http://schemas.microsoft.com/office/drawing/2014/main" id="{81C6BD1C-F437-9E11-1027-2E07B067BEDC}"/>
              </a:ext>
            </a:extLst>
          </p:cNvPr>
          <p:cNvSpPr/>
          <p:nvPr/>
        </p:nvSpPr>
        <p:spPr>
          <a:xfrm>
            <a:off x="3486935" y="3134214"/>
            <a:ext cx="3044494" cy="1373662"/>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8" name="TextBox 67">
            <a:extLst>
              <a:ext uri="{FF2B5EF4-FFF2-40B4-BE49-F238E27FC236}">
                <a16:creationId xmlns:a16="http://schemas.microsoft.com/office/drawing/2014/main" id="{500B28E3-CEEB-4FC9-6AEA-354DA51B86F2}"/>
              </a:ext>
            </a:extLst>
          </p:cNvPr>
          <p:cNvSpPr txBox="1"/>
          <p:nvPr/>
        </p:nvSpPr>
        <p:spPr>
          <a:xfrm>
            <a:off x="3445453" y="3231641"/>
            <a:ext cx="3202106" cy="1092607"/>
          </a:xfrm>
          <a:prstGeom prst="rect">
            <a:avLst/>
          </a:prstGeom>
          <a:noFill/>
        </p:spPr>
        <p:txBody>
          <a:bodyPr wrap="square" rtlCol="0">
            <a:spAutoFit/>
          </a:bodyPr>
          <a:lstStyle/>
          <a:p>
            <a:pPr algn="ctr"/>
            <a:r>
              <a:rPr lang="en-IN" sz="1300" b="1" dirty="0">
                <a:latin typeface="Arial" panose="020B0604020202020204" pitchFamily="34" charset="0"/>
                <a:cs typeface="Arial" panose="020B0604020202020204" pitchFamily="34" charset="0"/>
              </a:rPr>
              <a:t>Split Data:</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Proportional Training and Testing</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Equal Training, Proportional Testing</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Proportional Training, Equal Testing</a:t>
            </a:r>
          </a:p>
          <a:p>
            <a:pPr marL="285750"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Equal Training and Testing</a:t>
            </a:r>
            <a:endParaRPr lang="en-IN" sz="1300" dirty="0">
              <a:latin typeface="Arial" panose="020B0604020202020204" pitchFamily="34" charset="0"/>
              <a:cs typeface="Arial" panose="020B0604020202020204" pitchFamily="34" charset="0"/>
            </a:endParaRPr>
          </a:p>
        </p:txBody>
      </p:sp>
      <p:sp>
        <p:nvSpPr>
          <p:cNvPr id="71" name="Rectangle: Rounded Corners 70">
            <a:extLst>
              <a:ext uri="{FF2B5EF4-FFF2-40B4-BE49-F238E27FC236}">
                <a16:creationId xmlns:a16="http://schemas.microsoft.com/office/drawing/2014/main" id="{499F26C2-DE7F-EC3B-0A64-0FACF8B79A5B}"/>
              </a:ext>
            </a:extLst>
          </p:cNvPr>
          <p:cNvSpPr/>
          <p:nvPr/>
        </p:nvSpPr>
        <p:spPr>
          <a:xfrm>
            <a:off x="761771" y="5073791"/>
            <a:ext cx="2733872" cy="1267520"/>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2" name="TextBox 71">
            <a:extLst>
              <a:ext uri="{FF2B5EF4-FFF2-40B4-BE49-F238E27FC236}">
                <a16:creationId xmlns:a16="http://schemas.microsoft.com/office/drawing/2014/main" id="{80015AD8-AC62-FD0E-F85D-869ED7B8B737}"/>
              </a:ext>
            </a:extLst>
          </p:cNvPr>
          <p:cNvSpPr txBox="1"/>
          <p:nvPr/>
        </p:nvSpPr>
        <p:spPr>
          <a:xfrm>
            <a:off x="660914" y="5138451"/>
            <a:ext cx="2722760" cy="1092607"/>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Select Model:</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Logistic Regression</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Random Forest</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Gradient Boosting</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Support Vector Machine</a:t>
            </a:r>
          </a:p>
        </p:txBody>
      </p:sp>
      <p:sp>
        <p:nvSpPr>
          <p:cNvPr id="74" name="TextBox 73">
            <a:extLst>
              <a:ext uri="{FF2B5EF4-FFF2-40B4-BE49-F238E27FC236}">
                <a16:creationId xmlns:a16="http://schemas.microsoft.com/office/drawing/2014/main" id="{FB17983A-238D-832B-7321-578B51CA1263}"/>
              </a:ext>
            </a:extLst>
          </p:cNvPr>
          <p:cNvSpPr txBox="1"/>
          <p:nvPr/>
        </p:nvSpPr>
        <p:spPr>
          <a:xfrm>
            <a:off x="8491895" y="5173532"/>
            <a:ext cx="2722760" cy="1092607"/>
          </a:xfrm>
          <a:prstGeom prst="rect">
            <a:avLst/>
          </a:prstGeom>
          <a:noFill/>
        </p:spPr>
        <p:txBody>
          <a:bodyPr wrap="square" rtlCol="0">
            <a:spAutoFit/>
          </a:bodyPr>
          <a:lstStyle/>
          <a:p>
            <a:pPr algn="ctr"/>
            <a:r>
              <a:rPr lang="en-US" sz="1300" b="1" dirty="0">
                <a:latin typeface="Arial" panose="020B0604020202020204" pitchFamily="34" charset="0"/>
                <a:cs typeface="Arial" panose="020B0604020202020204" pitchFamily="34" charset="0"/>
              </a:rPr>
              <a:t>Evaluate Model:</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Accuracy</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Precision</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Recall</a:t>
            </a:r>
          </a:p>
          <a:p>
            <a:pPr marL="742950" lvl="1" indent="-285750">
              <a:buFont typeface="Arial" panose="020B0604020202020204" pitchFamily="34" charset="0"/>
              <a:buChar char="•"/>
            </a:pPr>
            <a:r>
              <a:rPr lang="en-US" sz="1300" dirty="0">
                <a:latin typeface="Arial" panose="020B0604020202020204" pitchFamily="34" charset="0"/>
                <a:cs typeface="Arial" panose="020B0604020202020204" pitchFamily="34" charset="0"/>
              </a:rPr>
              <a:t>F1-Score</a:t>
            </a:r>
          </a:p>
        </p:txBody>
      </p:sp>
      <p:sp>
        <p:nvSpPr>
          <p:cNvPr id="75" name="Rectangle: Rounded Corners 74">
            <a:extLst>
              <a:ext uri="{FF2B5EF4-FFF2-40B4-BE49-F238E27FC236}">
                <a16:creationId xmlns:a16="http://schemas.microsoft.com/office/drawing/2014/main" id="{3C6533A3-4998-FECA-A16A-0EDF86B657C9}"/>
              </a:ext>
            </a:extLst>
          </p:cNvPr>
          <p:cNvSpPr/>
          <p:nvPr/>
        </p:nvSpPr>
        <p:spPr>
          <a:xfrm>
            <a:off x="8627071" y="5050994"/>
            <a:ext cx="2325687" cy="1267520"/>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D132CBF7-CB39-AD61-D173-98BA87CCBA87}"/>
              </a:ext>
            </a:extLst>
          </p:cNvPr>
          <p:cNvSpPr txBox="1"/>
          <p:nvPr/>
        </p:nvSpPr>
        <p:spPr>
          <a:xfrm>
            <a:off x="4097058" y="5132261"/>
            <a:ext cx="3535042" cy="1292662"/>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 and Tune Model:</a:t>
            </a: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1300" i="0" u="none" strike="noStrike" cap="none" normalizeH="0" baseline="0" dirty="0">
                <a:ln>
                  <a:noFill/>
                </a:ln>
                <a:solidFill>
                  <a:schemeClr val="tx1"/>
                </a:solidFill>
                <a:effectLst/>
                <a:latin typeface="Arial" panose="020B0604020202020204" pitchFamily="34" charset="0"/>
                <a:cs typeface="Arial" panose="020B0604020202020204" pitchFamily="34" charset="0"/>
              </a:rPr>
              <a:t>Hyperparameter Tuning: Use </a:t>
            </a:r>
            <a:r>
              <a:rPr kumimoji="0" lang="en-US" altLang="en-US" sz="13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RandomizedSearchCV</a:t>
            </a:r>
            <a:r>
              <a:rPr kumimoji="0" lang="en-US" altLang="en-US" sz="13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optimize each model's parameters, aiming to maximize accuracy and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77" name="Rectangle: Rounded Corners 76">
            <a:extLst>
              <a:ext uri="{FF2B5EF4-FFF2-40B4-BE49-F238E27FC236}">
                <a16:creationId xmlns:a16="http://schemas.microsoft.com/office/drawing/2014/main" id="{7D8BFC21-AEA7-0084-9591-323AA01A82DE}"/>
              </a:ext>
            </a:extLst>
          </p:cNvPr>
          <p:cNvSpPr/>
          <p:nvPr/>
        </p:nvSpPr>
        <p:spPr>
          <a:xfrm>
            <a:off x="4263526" y="5057620"/>
            <a:ext cx="3202106" cy="1267520"/>
          </a:xfrm>
          <a:prstGeom prst="roundRect">
            <a:avLst/>
          </a:prstGeom>
          <a:solidFill>
            <a:schemeClr val="accent1">
              <a:lumMod val="60000"/>
              <a:lumOff val="40000"/>
              <a:alpha val="20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cxnSp>
        <p:nvCxnSpPr>
          <p:cNvPr id="81" name="Straight Arrow Connector 80">
            <a:extLst>
              <a:ext uri="{FF2B5EF4-FFF2-40B4-BE49-F238E27FC236}">
                <a16:creationId xmlns:a16="http://schemas.microsoft.com/office/drawing/2014/main" id="{7DA7EEA8-BB01-585B-6921-471F09042C18}"/>
              </a:ext>
            </a:extLst>
          </p:cNvPr>
          <p:cNvCxnSpPr>
            <a:cxnSpLocks/>
            <a:stCxn id="24" idx="2"/>
          </p:cNvCxnSpPr>
          <p:nvPr/>
        </p:nvCxnSpPr>
        <p:spPr>
          <a:xfrm>
            <a:off x="4828480" y="2749023"/>
            <a:ext cx="13181" cy="4567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5" name="Straight Arrow Connector 84">
            <a:extLst>
              <a:ext uri="{FF2B5EF4-FFF2-40B4-BE49-F238E27FC236}">
                <a16:creationId xmlns:a16="http://schemas.microsoft.com/office/drawing/2014/main" id="{9763F2C0-3CA3-F6D1-684A-6793790B34C2}"/>
              </a:ext>
            </a:extLst>
          </p:cNvPr>
          <p:cNvCxnSpPr>
            <a:cxnSpLocks/>
          </p:cNvCxnSpPr>
          <p:nvPr/>
        </p:nvCxnSpPr>
        <p:spPr>
          <a:xfrm>
            <a:off x="2128707" y="3777944"/>
            <a:ext cx="0" cy="12741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8" name="Straight Arrow Connector 87">
            <a:extLst>
              <a:ext uri="{FF2B5EF4-FFF2-40B4-BE49-F238E27FC236}">
                <a16:creationId xmlns:a16="http://schemas.microsoft.com/office/drawing/2014/main" id="{50B058ED-A50A-977E-7BF6-DA85962ABB82}"/>
              </a:ext>
            </a:extLst>
          </p:cNvPr>
          <p:cNvCxnSpPr>
            <a:cxnSpLocks/>
            <a:stCxn id="71" idx="3"/>
            <a:endCxn id="77" idx="1"/>
          </p:cNvCxnSpPr>
          <p:nvPr/>
        </p:nvCxnSpPr>
        <p:spPr>
          <a:xfrm flipV="1">
            <a:off x="3495643" y="5691380"/>
            <a:ext cx="767883" cy="161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1" name="Straight Arrow Connector 90">
            <a:extLst>
              <a:ext uri="{FF2B5EF4-FFF2-40B4-BE49-F238E27FC236}">
                <a16:creationId xmlns:a16="http://schemas.microsoft.com/office/drawing/2014/main" id="{FB9D202F-442C-1480-A6AC-D37446D0ED35}"/>
              </a:ext>
            </a:extLst>
          </p:cNvPr>
          <p:cNvCxnSpPr>
            <a:cxnSpLocks/>
            <a:stCxn id="77" idx="3"/>
            <a:endCxn id="75" idx="1"/>
          </p:cNvCxnSpPr>
          <p:nvPr/>
        </p:nvCxnSpPr>
        <p:spPr>
          <a:xfrm flipV="1">
            <a:off x="7465632" y="5684754"/>
            <a:ext cx="1161439" cy="66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Connector 98">
            <a:extLst>
              <a:ext uri="{FF2B5EF4-FFF2-40B4-BE49-F238E27FC236}">
                <a16:creationId xmlns:a16="http://schemas.microsoft.com/office/drawing/2014/main" id="{23AEB03D-660E-4993-A16C-EFD45BA4203E}"/>
              </a:ext>
            </a:extLst>
          </p:cNvPr>
          <p:cNvCxnSpPr>
            <a:cxnSpLocks/>
            <a:stCxn id="68" idx="1"/>
          </p:cNvCxnSpPr>
          <p:nvPr/>
        </p:nvCxnSpPr>
        <p:spPr>
          <a:xfrm flipH="1" flipV="1">
            <a:off x="2128707" y="3777944"/>
            <a:ext cx="1316746" cy="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185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2316E-5891-EB32-4125-6A235B25D9D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8D31D08-0E0F-74F6-083A-6CAE8B611898}"/>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7B3AF048-F872-BF75-3AAB-9FF1AA4C1E84}"/>
              </a:ext>
            </a:extLst>
          </p:cNvPr>
          <p:cNvSpPr>
            <a:spLocks noGrp="1"/>
          </p:cNvSpPr>
          <p:nvPr>
            <p:ph type="title"/>
          </p:nvPr>
        </p:nvSpPr>
        <p:spPr/>
        <p:txBody>
          <a:bodyPr>
            <a:normAutofit/>
          </a:bodyPr>
          <a:lstStyle/>
          <a:p>
            <a:r>
              <a:rPr lang="en-IN" sz="4800" dirty="0"/>
              <a:t>Model Results</a:t>
            </a:r>
          </a:p>
        </p:txBody>
      </p:sp>
      <p:sp>
        <p:nvSpPr>
          <p:cNvPr id="3" name="Content Placeholder 2">
            <a:extLst>
              <a:ext uri="{FF2B5EF4-FFF2-40B4-BE49-F238E27FC236}">
                <a16:creationId xmlns:a16="http://schemas.microsoft.com/office/drawing/2014/main" id="{46B98346-8A4E-75DE-B45F-F627B119224F}"/>
              </a:ext>
            </a:extLst>
          </p:cNvPr>
          <p:cNvSpPr>
            <a:spLocks noGrp="1"/>
          </p:cNvSpPr>
          <p:nvPr>
            <p:ph idx="1"/>
          </p:nvPr>
        </p:nvSpPr>
        <p:spPr>
          <a:xfrm>
            <a:off x="838200" y="1592360"/>
            <a:ext cx="10515600" cy="4780448"/>
          </a:xfrm>
        </p:spPr>
        <p:txBody>
          <a:bodyPr>
            <a:noAutofit/>
          </a:bodyPr>
          <a:lstStyle/>
          <a:p>
            <a:pPr marL="342900" indent="-342900">
              <a:buFont typeface="+mj-lt"/>
              <a:buAutoNum type="arabicPeriod"/>
            </a:pPr>
            <a:r>
              <a:rPr lang="en-US" sz="1800" b="1" dirty="0"/>
              <a:t>Accuracy Achievements</a:t>
            </a:r>
            <a:r>
              <a:rPr lang="en-US" sz="1800" dirty="0"/>
              <a:t>:</a:t>
            </a:r>
          </a:p>
          <a:p>
            <a:pPr lvl="1"/>
            <a:r>
              <a:rPr lang="en-US" sz="1800" dirty="0"/>
              <a:t>Each model’s accuracy across configurations was compared, with the Random Forest achieving the highest accuracy.</a:t>
            </a:r>
          </a:p>
          <a:p>
            <a:pPr lvl="1"/>
            <a:r>
              <a:rPr lang="en-US" sz="1800" dirty="0"/>
              <a:t>The best performance was achieved with the Equal Training and Testing configuration, where all models demonstrated significant accuracy improvements.</a:t>
            </a:r>
          </a:p>
          <a:p>
            <a:pPr>
              <a:buFont typeface="+mj-lt"/>
              <a:buAutoNum type="arabicPeriod"/>
            </a:pPr>
            <a:r>
              <a:rPr lang="en-US" sz="1800" b="1" dirty="0"/>
              <a:t>Evaluation Across Configurations</a:t>
            </a:r>
            <a:r>
              <a:rPr lang="en-US" sz="1800" dirty="0"/>
              <a:t>:</a:t>
            </a:r>
          </a:p>
          <a:p>
            <a:pPr lvl="1"/>
            <a:r>
              <a:rPr lang="en-US" sz="1800" dirty="0"/>
              <a:t>Logistic Regression: Consistent performance across configurations, but higher in proportional training/equal testing.</a:t>
            </a:r>
          </a:p>
          <a:p>
            <a:pPr lvl="1"/>
            <a:r>
              <a:rPr lang="en-US" sz="1800" dirty="0"/>
              <a:t>Random Forest: Achieved high accuracy in all configurations, peaking in equal training/testing.</a:t>
            </a:r>
          </a:p>
          <a:p>
            <a:pPr lvl="1"/>
            <a:r>
              <a:rPr lang="en-US" sz="1800" dirty="0"/>
              <a:t>Gradient Boosting: Showed improvement with balanced training, with a peak in the equal/equal configuration. </a:t>
            </a:r>
          </a:p>
          <a:p>
            <a:pPr lvl="1"/>
            <a:r>
              <a:rPr lang="en-US" sz="1800" dirty="0"/>
              <a:t>Support Vector Machine: Benefited from proportional testing but improved with balanced data.</a:t>
            </a:r>
          </a:p>
          <a:p>
            <a:pPr>
              <a:buFont typeface="+mj-lt"/>
              <a:buAutoNum type="arabicPeriod"/>
            </a:pPr>
            <a:r>
              <a:rPr lang="en-US" sz="1800" b="1" dirty="0"/>
              <a:t>Confusion Matrix Insights</a:t>
            </a:r>
            <a:r>
              <a:rPr lang="en-US" sz="1800" dirty="0"/>
              <a:t>:</a:t>
            </a:r>
          </a:p>
          <a:p>
            <a:pPr lvl="1"/>
            <a:r>
              <a:rPr lang="en-US" sz="1800" dirty="0"/>
              <a:t>The confusion matrices revealed each model's ability to correctly predict both positive (CHD) and negative cases.</a:t>
            </a:r>
          </a:p>
        </p:txBody>
      </p:sp>
    </p:spTree>
    <p:extLst>
      <p:ext uri="{BB962C8B-B14F-4D97-AF65-F5344CB8AC3E}">
        <p14:creationId xmlns:p14="http://schemas.microsoft.com/office/powerpoint/2010/main" val="802470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9C9AD-11DA-B844-E76D-AD47D8DF263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B09BC9C-182E-3062-8DC3-5F939ADD8E4B}"/>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17DF74B2-6C47-942D-57C1-48D67302D4E2}"/>
              </a:ext>
            </a:extLst>
          </p:cNvPr>
          <p:cNvSpPr>
            <a:spLocks noGrp="1"/>
          </p:cNvSpPr>
          <p:nvPr>
            <p:ph type="title"/>
          </p:nvPr>
        </p:nvSpPr>
        <p:spPr>
          <a:xfrm>
            <a:off x="586950" y="374456"/>
            <a:ext cx="10515600" cy="1325563"/>
          </a:xfrm>
        </p:spPr>
        <p:txBody>
          <a:bodyPr>
            <a:normAutofit/>
          </a:bodyPr>
          <a:lstStyle/>
          <a:p>
            <a:r>
              <a:rPr lang="en-US" sz="4800" dirty="0"/>
              <a:t>  </a:t>
            </a:r>
          </a:p>
        </p:txBody>
      </p:sp>
      <p:pic>
        <p:nvPicPr>
          <p:cNvPr id="7" name="Content Placeholder 6">
            <a:extLst>
              <a:ext uri="{FF2B5EF4-FFF2-40B4-BE49-F238E27FC236}">
                <a16:creationId xmlns:a16="http://schemas.microsoft.com/office/drawing/2014/main" id="{25A75142-E384-F09E-A9CB-ADDB9D45DA12}"/>
              </a:ext>
            </a:extLst>
          </p:cNvPr>
          <p:cNvPicPr>
            <a:picLocks noGrp="1" noChangeAspect="1"/>
          </p:cNvPicPr>
          <p:nvPr>
            <p:ph idx="1"/>
          </p:nvPr>
        </p:nvPicPr>
        <p:blipFill>
          <a:blip r:embed="rId2"/>
          <a:stretch>
            <a:fillRect/>
          </a:stretch>
        </p:blipFill>
        <p:spPr>
          <a:xfrm>
            <a:off x="1997251" y="434108"/>
            <a:ext cx="8197498" cy="5989784"/>
          </a:xfrm>
        </p:spPr>
      </p:pic>
    </p:spTree>
    <p:extLst>
      <p:ext uri="{BB962C8B-B14F-4D97-AF65-F5344CB8AC3E}">
        <p14:creationId xmlns:p14="http://schemas.microsoft.com/office/powerpoint/2010/main" val="758134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8F6E3-1E8D-DE04-3CF5-1D4727C71BF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6ED485-7640-2251-0C4D-D4AACD2BFB9A}"/>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A452B90-4AEA-0034-EF63-7081C16D998A}"/>
              </a:ext>
            </a:extLst>
          </p:cNvPr>
          <p:cNvSpPr>
            <a:spLocks noGrp="1"/>
          </p:cNvSpPr>
          <p:nvPr>
            <p:ph type="title"/>
          </p:nvPr>
        </p:nvSpPr>
        <p:spPr/>
        <p:txBody>
          <a:bodyPr>
            <a:normAutofit/>
          </a:bodyPr>
          <a:lstStyle/>
          <a:p>
            <a:r>
              <a:rPr lang="en-US" sz="4800" dirty="0"/>
              <a:t>Comparison of Results with Other Models</a:t>
            </a:r>
          </a:p>
        </p:txBody>
      </p:sp>
      <p:sp>
        <p:nvSpPr>
          <p:cNvPr id="3" name="Content Placeholder 2">
            <a:extLst>
              <a:ext uri="{FF2B5EF4-FFF2-40B4-BE49-F238E27FC236}">
                <a16:creationId xmlns:a16="http://schemas.microsoft.com/office/drawing/2014/main" id="{85CAAE05-8F02-1057-2EA7-5EA94D700BE1}"/>
              </a:ext>
            </a:extLst>
          </p:cNvPr>
          <p:cNvSpPr>
            <a:spLocks noGrp="1"/>
          </p:cNvSpPr>
          <p:nvPr>
            <p:ph idx="1"/>
          </p:nvPr>
        </p:nvSpPr>
        <p:spPr>
          <a:xfrm>
            <a:off x="838200" y="1712427"/>
            <a:ext cx="10515600" cy="4780448"/>
          </a:xfrm>
        </p:spPr>
        <p:txBody>
          <a:bodyPr>
            <a:noAutofit/>
          </a:bodyPr>
          <a:lstStyle/>
          <a:p>
            <a:pPr>
              <a:buFont typeface="+mj-lt"/>
              <a:buAutoNum type="arabicPeriod"/>
            </a:pPr>
            <a:r>
              <a:rPr lang="en-US" sz="1800" b="1" dirty="0"/>
              <a:t>Improvement Over Reference Paper</a:t>
            </a:r>
            <a:r>
              <a:rPr lang="en-US" sz="1800" dirty="0"/>
              <a:t>:</a:t>
            </a:r>
          </a:p>
          <a:p>
            <a:pPr lvl="1"/>
            <a:r>
              <a:rPr lang="en-US" sz="1800" dirty="0"/>
              <a:t>Our optimized models achieved higher accuracy than those in Reference Paper, particularly under the equal/equal configuration.</a:t>
            </a:r>
          </a:p>
          <a:p>
            <a:pPr lvl="1"/>
            <a:r>
              <a:rPr lang="en-US" sz="1800" dirty="0"/>
              <a:t>Random Forest: Achieved the best overall performance, surpassing Reference Paper’s Extreme Gradient Boosting (84.95%) with accuracies above 85% in multiple configurations.</a:t>
            </a:r>
          </a:p>
          <a:p>
            <a:pPr>
              <a:buFont typeface="+mj-lt"/>
              <a:buAutoNum type="arabicPeriod"/>
            </a:pPr>
            <a:r>
              <a:rPr lang="en-US" sz="1800" b="1" dirty="0"/>
              <a:t>Configurations Comparison</a:t>
            </a:r>
            <a:r>
              <a:rPr lang="en-US" sz="1800" dirty="0"/>
              <a:t>:</a:t>
            </a:r>
          </a:p>
          <a:p>
            <a:pPr lvl="1"/>
            <a:r>
              <a:rPr lang="en-US" sz="1800" dirty="0"/>
              <a:t>Equal Training and Testing showed the most consistent improvements across all models, whereas Proportional Training </a:t>
            </a:r>
            <a:r>
              <a:rPr lang="en-US" sz="1800"/>
              <a:t>and Equal Testing </a:t>
            </a:r>
            <a:r>
              <a:rPr lang="en-US" sz="1800" dirty="0"/>
              <a:t>was effective for simpler models like Logistic Regression.</a:t>
            </a:r>
          </a:p>
          <a:p>
            <a:pPr>
              <a:buFont typeface="+mj-lt"/>
              <a:buAutoNum type="arabicPeriod"/>
            </a:pPr>
            <a:r>
              <a:rPr lang="en-US" sz="1800" b="1" dirty="0"/>
              <a:t>Metrics Comparison</a:t>
            </a:r>
            <a:r>
              <a:rPr lang="en-US" sz="1800" dirty="0"/>
              <a:t>:</a:t>
            </a:r>
          </a:p>
          <a:p>
            <a:pPr lvl="1"/>
            <a:r>
              <a:rPr lang="en-US" sz="1800" dirty="0"/>
              <a:t>Precision and Recall: Each optimized model demonstrated improved precision and recall values compared to Reference Paper, highlighting the ability to detect CHD cases with fewer false positives and negatives.</a:t>
            </a:r>
          </a:p>
        </p:txBody>
      </p:sp>
    </p:spTree>
    <p:extLst>
      <p:ext uri="{BB962C8B-B14F-4D97-AF65-F5344CB8AC3E}">
        <p14:creationId xmlns:p14="http://schemas.microsoft.com/office/powerpoint/2010/main" val="3422869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85F2A-D1B8-CF55-284B-813CAE2BF64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134FCC5-57DC-9ACF-4A88-BD1C403A8243}"/>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6C26000F-6F17-59F6-A800-F0DF8A40CABA}"/>
              </a:ext>
            </a:extLst>
          </p:cNvPr>
          <p:cNvSpPr>
            <a:spLocks noGrp="1"/>
          </p:cNvSpPr>
          <p:nvPr>
            <p:ph type="title"/>
          </p:nvPr>
        </p:nvSpPr>
        <p:spPr>
          <a:xfrm>
            <a:off x="586950" y="374456"/>
            <a:ext cx="10515600" cy="1325563"/>
          </a:xfrm>
        </p:spPr>
        <p:txBody>
          <a:bodyPr>
            <a:normAutofit/>
          </a:bodyPr>
          <a:lstStyle/>
          <a:p>
            <a:r>
              <a:rPr lang="en-US" sz="4800" dirty="0"/>
              <a:t>Comparison Table</a:t>
            </a:r>
          </a:p>
        </p:txBody>
      </p:sp>
      <p:graphicFrame>
        <p:nvGraphicFramePr>
          <p:cNvPr id="8" name="Content Placeholder 7">
            <a:extLst>
              <a:ext uri="{FF2B5EF4-FFF2-40B4-BE49-F238E27FC236}">
                <a16:creationId xmlns:a16="http://schemas.microsoft.com/office/drawing/2014/main" id="{AC966BB4-1639-DCD5-4B9C-9E62E24CBF61}"/>
              </a:ext>
            </a:extLst>
          </p:cNvPr>
          <p:cNvGraphicFramePr>
            <a:graphicFrameLocks noGrp="1"/>
          </p:cNvGraphicFramePr>
          <p:nvPr>
            <p:ph idx="1"/>
            <p:extLst>
              <p:ext uri="{D42A27DB-BD31-4B8C-83A1-F6EECF244321}">
                <p14:modId xmlns:p14="http://schemas.microsoft.com/office/powerpoint/2010/main" val="171180487"/>
              </p:ext>
            </p:extLst>
          </p:nvPr>
        </p:nvGraphicFramePr>
        <p:xfrm>
          <a:off x="586950" y="1700019"/>
          <a:ext cx="11018099" cy="3717316"/>
        </p:xfrm>
        <a:graphic>
          <a:graphicData uri="http://schemas.openxmlformats.org/drawingml/2006/table">
            <a:tbl>
              <a:tblPr firstRow="1" bandRow="1">
                <a:tableStyleId>{F2DE63D5-997A-4646-A377-4702673A728D}</a:tableStyleId>
              </a:tblPr>
              <a:tblGrid>
                <a:gridCol w="1440480">
                  <a:extLst>
                    <a:ext uri="{9D8B030D-6E8A-4147-A177-3AD203B41FA5}">
                      <a16:colId xmlns:a16="http://schemas.microsoft.com/office/drawing/2014/main" val="1655785103"/>
                    </a:ext>
                  </a:extLst>
                </a:gridCol>
                <a:gridCol w="1332258">
                  <a:extLst>
                    <a:ext uri="{9D8B030D-6E8A-4147-A177-3AD203B41FA5}">
                      <a16:colId xmlns:a16="http://schemas.microsoft.com/office/drawing/2014/main" val="2165931830"/>
                    </a:ext>
                  </a:extLst>
                </a:gridCol>
                <a:gridCol w="1212164">
                  <a:extLst>
                    <a:ext uri="{9D8B030D-6E8A-4147-A177-3AD203B41FA5}">
                      <a16:colId xmlns:a16="http://schemas.microsoft.com/office/drawing/2014/main" val="1453785967"/>
                    </a:ext>
                  </a:extLst>
                </a:gridCol>
                <a:gridCol w="1063690">
                  <a:extLst>
                    <a:ext uri="{9D8B030D-6E8A-4147-A177-3AD203B41FA5}">
                      <a16:colId xmlns:a16="http://schemas.microsoft.com/office/drawing/2014/main" val="524365419"/>
                    </a:ext>
                  </a:extLst>
                </a:gridCol>
                <a:gridCol w="1217853">
                  <a:extLst>
                    <a:ext uri="{9D8B030D-6E8A-4147-A177-3AD203B41FA5}">
                      <a16:colId xmlns:a16="http://schemas.microsoft.com/office/drawing/2014/main" val="3334378467"/>
                    </a:ext>
                  </a:extLst>
                </a:gridCol>
                <a:gridCol w="1054359">
                  <a:extLst>
                    <a:ext uri="{9D8B030D-6E8A-4147-A177-3AD203B41FA5}">
                      <a16:colId xmlns:a16="http://schemas.microsoft.com/office/drawing/2014/main" val="609337867"/>
                    </a:ext>
                  </a:extLst>
                </a:gridCol>
                <a:gridCol w="1255175">
                  <a:extLst>
                    <a:ext uri="{9D8B030D-6E8A-4147-A177-3AD203B41FA5}">
                      <a16:colId xmlns:a16="http://schemas.microsoft.com/office/drawing/2014/main" val="2508921346"/>
                    </a:ext>
                  </a:extLst>
                </a:gridCol>
                <a:gridCol w="1156996">
                  <a:extLst>
                    <a:ext uri="{9D8B030D-6E8A-4147-A177-3AD203B41FA5}">
                      <a16:colId xmlns:a16="http://schemas.microsoft.com/office/drawing/2014/main" val="2604858574"/>
                    </a:ext>
                  </a:extLst>
                </a:gridCol>
                <a:gridCol w="1285124">
                  <a:extLst>
                    <a:ext uri="{9D8B030D-6E8A-4147-A177-3AD203B41FA5}">
                      <a16:colId xmlns:a16="http://schemas.microsoft.com/office/drawing/2014/main" val="2493444"/>
                    </a:ext>
                  </a:extLst>
                </a:gridCol>
              </a:tblGrid>
              <a:tr h="477158">
                <a:tc rowSpan="2">
                  <a:txBody>
                    <a:bodyPr/>
                    <a:lstStyle/>
                    <a:p>
                      <a:pPr algn="ctr"/>
                      <a:r>
                        <a:rPr lang="en-IN"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IN" b="1" dirty="0"/>
                        <a:t>Proportional Train/Test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b="1" dirty="0"/>
                        <a:t>Equal Train/Prop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b="1" dirty="0"/>
                        <a:t>Prop Train/ Equal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tc gridSpan="2">
                  <a:txBody>
                    <a:bodyPr/>
                    <a:lstStyle/>
                    <a:p>
                      <a:pPr algn="ctr"/>
                      <a:r>
                        <a:rPr lang="en-IN" b="1" dirty="0"/>
                        <a:t>Equal Train/Test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2468311402"/>
                  </a:ext>
                </a:extLst>
              </a:tr>
              <a:tr h="679838">
                <a:tc vMerge="1">
                  <a:txBody>
                    <a:bodyPr/>
                    <a:lstStyle/>
                    <a:p>
                      <a:endParaRPr lang="en-IN"/>
                    </a:p>
                  </a:txBody>
                  <a:tcPr/>
                </a:tc>
                <a:tc>
                  <a:txBody>
                    <a:bodyPr/>
                    <a:lstStyle/>
                    <a:p>
                      <a:pPr algn="ctr"/>
                      <a:r>
                        <a:rPr lang="en-IN" dirty="0"/>
                        <a:t>Previous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Our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Previous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Our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Previous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Our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Previous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IN" dirty="0"/>
                        <a:t>Our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455852965"/>
                  </a:ext>
                </a:extLst>
              </a:tr>
              <a:tr h="370840">
                <a:tc>
                  <a:txBody>
                    <a:bodyPr/>
                    <a:lstStyle/>
                    <a:p>
                      <a:r>
                        <a:rPr lang="en-IN" b="1"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dirty="0"/>
                        <a:t>60.91%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96.32%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62.87%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96.39%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63.59%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97.57%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7958546"/>
                  </a:ext>
                </a:extLst>
              </a:tr>
              <a:tr h="370840">
                <a:tc>
                  <a:txBody>
                    <a:bodyPr/>
                    <a:lstStyle/>
                    <a:p>
                      <a:r>
                        <a:rPr lang="en-IN" b="1" dirty="0"/>
                        <a:t>Support Vector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66.16%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57.95%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66.30%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68.06%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66.41%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2903117"/>
                  </a:ext>
                </a:extLst>
              </a:tr>
              <a:tr h="370840">
                <a:tc>
                  <a:txBody>
                    <a:bodyPr/>
                    <a:lstStyle/>
                    <a:p>
                      <a:r>
                        <a:rPr lang="en-IN" b="1" dirty="0"/>
                        <a:t>Gradient Boosting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72.90%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61.94%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71.30%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50.83%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73.68%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64.86%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74.31%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97560273"/>
                  </a:ext>
                </a:extLst>
              </a:tr>
              <a:tr h="370840">
                <a:tc>
                  <a:txBody>
                    <a:bodyPr/>
                    <a:lstStyle/>
                    <a:p>
                      <a:r>
                        <a:rPr lang="en-IN" b="1"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66.92%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82.68%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67.06%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68.40%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82.18%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68.26%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1591412"/>
                  </a:ext>
                </a:extLst>
              </a:tr>
            </a:tbl>
          </a:graphicData>
        </a:graphic>
      </p:graphicFrame>
    </p:spTree>
    <p:extLst>
      <p:ext uri="{BB962C8B-B14F-4D97-AF65-F5344CB8AC3E}">
        <p14:creationId xmlns:p14="http://schemas.microsoft.com/office/powerpoint/2010/main" val="94858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DB5E8-983D-79AC-028B-D2BD8C77099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4BAEF15-C28C-320F-A459-96459FB9D107}"/>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069D6A68-657D-ACF1-C348-34355A576924}"/>
              </a:ext>
            </a:extLst>
          </p:cNvPr>
          <p:cNvSpPr>
            <a:spLocks noGrp="1"/>
          </p:cNvSpPr>
          <p:nvPr>
            <p:ph type="title"/>
          </p:nvPr>
        </p:nvSpPr>
        <p:spPr/>
        <p:txBody>
          <a:bodyPr>
            <a:normAutofit/>
          </a:bodyPr>
          <a:lstStyle/>
          <a:p>
            <a:r>
              <a:rPr lang="en-US" sz="4800" dirty="0"/>
              <a:t>Conclusion</a:t>
            </a:r>
          </a:p>
        </p:txBody>
      </p:sp>
      <p:sp>
        <p:nvSpPr>
          <p:cNvPr id="3" name="Content Placeholder 2">
            <a:extLst>
              <a:ext uri="{FF2B5EF4-FFF2-40B4-BE49-F238E27FC236}">
                <a16:creationId xmlns:a16="http://schemas.microsoft.com/office/drawing/2014/main" id="{5DAC1484-687D-F951-8720-A3EE63E21986}"/>
              </a:ext>
            </a:extLst>
          </p:cNvPr>
          <p:cNvSpPr>
            <a:spLocks noGrp="1"/>
          </p:cNvSpPr>
          <p:nvPr>
            <p:ph idx="1"/>
          </p:nvPr>
        </p:nvSpPr>
        <p:spPr>
          <a:xfrm>
            <a:off x="838200" y="1592360"/>
            <a:ext cx="10515600" cy="4780448"/>
          </a:xfrm>
        </p:spPr>
        <p:txBody>
          <a:bodyPr>
            <a:noAutofit/>
          </a:bodyPr>
          <a:lstStyle/>
          <a:p>
            <a:pPr>
              <a:buFont typeface="+mj-lt"/>
              <a:buAutoNum type="arabicPeriod"/>
            </a:pPr>
            <a:r>
              <a:rPr lang="en-US" sz="1800" b="1" dirty="0"/>
              <a:t>Summary of Improvements</a:t>
            </a:r>
            <a:r>
              <a:rPr lang="en-US" sz="1800" dirty="0"/>
              <a:t>:</a:t>
            </a:r>
          </a:p>
          <a:p>
            <a:pPr lvl="1"/>
            <a:r>
              <a:rPr lang="en-US" sz="1800" dirty="0"/>
              <a:t>The enhanced preprocessing techniques, balanced configurations, feature selection, and hyperparameter tuning led to significant improvements over the baseline models.</a:t>
            </a:r>
          </a:p>
          <a:p>
            <a:pPr lvl="1"/>
            <a:r>
              <a:rPr lang="en-US" sz="1800" dirty="0"/>
              <a:t>Our Random Forest Model, combining multiple algorithms, provided the best accuracy and reliability for predicting cardiovascular disease risk.</a:t>
            </a:r>
          </a:p>
          <a:p>
            <a:pPr>
              <a:buFont typeface="+mj-lt"/>
              <a:buAutoNum type="arabicPeriod"/>
            </a:pPr>
            <a:r>
              <a:rPr lang="en-US" sz="1800" b="1" dirty="0"/>
              <a:t>Benefits of Our Approach</a:t>
            </a:r>
            <a:r>
              <a:rPr lang="en-US" sz="1800" dirty="0"/>
              <a:t>:</a:t>
            </a:r>
          </a:p>
          <a:p>
            <a:pPr lvl="1"/>
            <a:r>
              <a:rPr lang="en-US" sz="1800" dirty="0"/>
              <a:t>Improved predictive accuracy ensures earlier identification of high-risk patients.</a:t>
            </a:r>
          </a:p>
          <a:p>
            <a:pPr lvl="1"/>
            <a:r>
              <a:rPr lang="en-US" sz="1800" dirty="0"/>
              <a:t>Increased model interpretability and consistency across configurations make this approach viable for real-world healthcare applications.</a:t>
            </a:r>
          </a:p>
          <a:p>
            <a:pPr>
              <a:buFont typeface="+mj-lt"/>
              <a:buAutoNum type="arabicPeriod"/>
            </a:pPr>
            <a:r>
              <a:rPr lang="en-US" sz="1800" b="1" dirty="0"/>
              <a:t>Future Directions</a:t>
            </a:r>
            <a:r>
              <a:rPr lang="en-US" sz="1800" dirty="0"/>
              <a:t>:</a:t>
            </a:r>
          </a:p>
          <a:p>
            <a:pPr lvl="1"/>
            <a:r>
              <a:rPr lang="en-US" sz="1800" dirty="0"/>
              <a:t>Explore additional ensemble methods and deep learning techniques, such as neural networks, to further boost accuracy.</a:t>
            </a:r>
          </a:p>
          <a:p>
            <a:pPr lvl="1"/>
            <a:r>
              <a:rPr lang="en-US" sz="1800" dirty="0"/>
              <a:t>Integrate explainable AI techniques for greater clinical interpretability, providing healthcare professionals with insights into the factors driving predictions.</a:t>
            </a:r>
          </a:p>
          <a:p>
            <a:pPr marL="0" indent="0">
              <a:buNone/>
            </a:pPr>
            <a:endParaRPr lang="en-IN" sz="1800" dirty="0"/>
          </a:p>
        </p:txBody>
      </p:sp>
    </p:spTree>
    <p:extLst>
      <p:ext uri="{BB962C8B-B14F-4D97-AF65-F5344CB8AC3E}">
        <p14:creationId xmlns:p14="http://schemas.microsoft.com/office/powerpoint/2010/main" val="7224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8E4C3F4-76EE-44BA-A3C4-BC38C51FF7C8}"/>
              </a:ext>
            </a:extLst>
          </p:cNvPr>
          <p:cNvSpPr/>
          <p:nvPr/>
        </p:nvSpPr>
        <p:spPr>
          <a:xfrm>
            <a:off x="138953" y="114084"/>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DB64701-59DC-4851-8E7C-3D8CD0937F77}"/>
              </a:ext>
            </a:extLst>
          </p:cNvPr>
          <p:cNvSpPr>
            <a:spLocks noGrp="1"/>
          </p:cNvSpPr>
          <p:nvPr>
            <p:ph type="title"/>
          </p:nvPr>
        </p:nvSpPr>
        <p:spPr/>
        <p:txBody>
          <a:bodyPr>
            <a:normAutofit/>
          </a:bodyPr>
          <a:lstStyle/>
          <a:p>
            <a:r>
              <a:rPr lang="en-IN" sz="4800" dirty="0"/>
              <a:t>References </a:t>
            </a:r>
            <a:r>
              <a:rPr lang="en-IN" sz="3200" dirty="0"/>
              <a:t>(If possible include citations)</a:t>
            </a:r>
          </a:p>
        </p:txBody>
      </p:sp>
      <p:sp>
        <p:nvSpPr>
          <p:cNvPr id="3" name="Content Placeholder 2">
            <a:extLst>
              <a:ext uri="{FF2B5EF4-FFF2-40B4-BE49-F238E27FC236}">
                <a16:creationId xmlns:a16="http://schemas.microsoft.com/office/drawing/2014/main" id="{EC027472-FDF4-45D8-98C2-C1A665C43483}"/>
              </a:ext>
            </a:extLst>
          </p:cNvPr>
          <p:cNvSpPr>
            <a:spLocks noGrp="1"/>
          </p:cNvSpPr>
          <p:nvPr>
            <p:ph idx="1"/>
          </p:nvPr>
        </p:nvSpPr>
        <p:spPr>
          <a:xfrm>
            <a:off x="591716" y="1377755"/>
            <a:ext cx="11008567" cy="5032375"/>
          </a:xfrm>
        </p:spPr>
        <p:txBody>
          <a:bodyPr>
            <a:noAutofit/>
          </a:bodyPr>
          <a:lstStyle/>
          <a:p>
            <a:r>
              <a:rPr lang="en-IN" sz="1400" dirty="0">
                <a:hlinkClick r:id="rId2"/>
              </a:rPr>
              <a:t>Framingham heart study dataset (kaggle.com)</a:t>
            </a:r>
            <a:endParaRPr lang="en-IN" sz="1400" dirty="0"/>
          </a:p>
          <a:p>
            <a:r>
              <a:rPr lang="en-US" sz="1400" dirty="0">
                <a:hlinkClick r:id="rId3"/>
              </a:rPr>
              <a:t>[2402.15005] Comparison of Machine Learning Classification Algorithms and Application to the Framingham Heart Study (arxiv.org)</a:t>
            </a:r>
            <a:endParaRPr lang="en-IN" sz="1400" dirty="0"/>
          </a:p>
          <a:p>
            <a:r>
              <a:rPr lang="en-US" sz="1400" i="0" dirty="0">
                <a:solidFill>
                  <a:srgbClr val="222222"/>
                </a:solidFill>
                <a:effectLst/>
              </a:rPr>
              <a:t>Chen, Y.-S.; Cheng, C.-H.; Chen, S.-F.; </a:t>
            </a:r>
            <a:r>
              <a:rPr lang="en-US" sz="1400" i="0" dirty="0" err="1">
                <a:solidFill>
                  <a:srgbClr val="222222"/>
                </a:solidFill>
                <a:effectLst/>
              </a:rPr>
              <a:t>Jhuang</a:t>
            </a:r>
            <a:r>
              <a:rPr lang="en-US" sz="1400" i="0" dirty="0">
                <a:solidFill>
                  <a:srgbClr val="222222"/>
                </a:solidFill>
                <a:effectLst/>
              </a:rPr>
              <a:t>, J.-Y. Identification of the Framingham Risk Score by an Entropy-Based Rule Model for Cardiovascular Disease. </a:t>
            </a:r>
            <a:r>
              <a:rPr lang="en-US" sz="1400" i="1" dirty="0">
                <a:solidFill>
                  <a:srgbClr val="222222"/>
                </a:solidFill>
                <a:effectLst/>
              </a:rPr>
              <a:t>Entropy</a:t>
            </a:r>
            <a:r>
              <a:rPr lang="en-US" sz="1400" i="0" dirty="0">
                <a:solidFill>
                  <a:srgbClr val="222222"/>
                </a:solidFill>
                <a:effectLst/>
              </a:rPr>
              <a:t> 2020, </a:t>
            </a:r>
            <a:r>
              <a:rPr lang="en-US" sz="1400" i="1" dirty="0">
                <a:solidFill>
                  <a:srgbClr val="222222"/>
                </a:solidFill>
                <a:effectLst/>
              </a:rPr>
              <a:t>22</a:t>
            </a:r>
            <a:r>
              <a:rPr lang="en-US" sz="1400" i="0" dirty="0">
                <a:solidFill>
                  <a:srgbClr val="222222"/>
                </a:solidFill>
                <a:effectLst/>
              </a:rPr>
              <a:t>, 1406. </a:t>
            </a:r>
            <a:r>
              <a:rPr lang="en-US" sz="1400" dirty="0">
                <a:hlinkClick r:id="rId4"/>
              </a:rPr>
              <a:t>Identification of the Framingham Risk Score by an Entropy-Based Rule Model for Cardiovascular Disease</a:t>
            </a:r>
            <a:endParaRPr lang="en-US" sz="1400" i="0" dirty="0">
              <a:solidFill>
                <a:srgbClr val="222222"/>
              </a:solidFill>
              <a:effectLst/>
            </a:endParaRPr>
          </a:p>
          <a:p>
            <a:r>
              <a:rPr lang="en-IN" sz="1400" dirty="0">
                <a:hlinkClick r:id="rId5"/>
              </a:rPr>
              <a:t>Evaluation-of-Machine-Learning-Models-for-Predicting-Cardiovascular-Disease-Based-on-Framingham-Heart-Study-Data.pdf (researchgate.net)</a:t>
            </a:r>
            <a:endParaRPr lang="en-IN" sz="1400" dirty="0"/>
          </a:p>
          <a:p>
            <a:r>
              <a:rPr lang="en-IN" sz="1400" i="0" dirty="0" err="1">
                <a:solidFill>
                  <a:srgbClr val="222222"/>
                </a:solidFill>
                <a:effectLst/>
              </a:rPr>
              <a:t>Mariettou</a:t>
            </a:r>
            <a:r>
              <a:rPr lang="en-IN" sz="1400" i="0" dirty="0">
                <a:solidFill>
                  <a:srgbClr val="222222"/>
                </a:solidFill>
                <a:effectLst/>
              </a:rPr>
              <a:t>, S., </a:t>
            </a:r>
            <a:r>
              <a:rPr lang="en-IN" sz="1400" i="0" dirty="0" err="1">
                <a:solidFill>
                  <a:srgbClr val="222222"/>
                </a:solidFill>
                <a:effectLst/>
              </a:rPr>
              <a:t>Koutsojannis</a:t>
            </a:r>
            <a:r>
              <a:rPr lang="en-IN" sz="1400" i="0" dirty="0">
                <a:solidFill>
                  <a:srgbClr val="222222"/>
                </a:solidFill>
                <a:effectLst/>
              </a:rPr>
              <a:t>, C., Triantafillou, V. (2024). Predicting Coronary Heart Disease Through Machine Learning Algorithms. In: </a:t>
            </a:r>
            <a:r>
              <a:rPr lang="en-IN" sz="1400" i="0" dirty="0" err="1">
                <a:solidFill>
                  <a:srgbClr val="222222"/>
                </a:solidFill>
                <a:effectLst/>
              </a:rPr>
              <a:t>Daimi</a:t>
            </a:r>
            <a:r>
              <a:rPr lang="en-IN" sz="1400" i="0" dirty="0">
                <a:solidFill>
                  <a:srgbClr val="222222"/>
                </a:solidFill>
                <a:effectLst/>
              </a:rPr>
              <a:t>, K., Al Sadoon, A. (eds) Proceedings of the Third International Conference on Innovations in Computing Research (ICR’24). ICR 2024. Lecture Notes in Networks and Systems, vol 1058. Springer, Cham.  </a:t>
            </a:r>
            <a:r>
              <a:rPr lang="en-US" sz="1400" dirty="0">
                <a:hlinkClick r:id="rId6"/>
              </a:rPr>
              <a:t>Predicting Coronary Heart Disease Through Machine Learning Algorithms | SpringerLink</a:t>
            </a:r>
            <a:endParaRPr lang="en-US" sz="1400" dirty="0">
              <a:hlinkClick r:id="rId7"/>
            </a:endParaRPr>
          </a:p>
          <a:p>
            <a:r>
              <a:rPr lang="en-IN" sz="1400" i="0" dirty="0" err="1">
                <a:solidFill>
                  <a:srgbClr val="222222"/>
                </a:solidFill>
                <a:effectLst/>
              </a:rPr>
              <a:t>Guarneros</a:t>
            </a:r>
            <a:r>
              <a:rPr lang="en-IN" sz="1400" i="0" dirty="0">
                <a:solidFill>
                  <a:srgbClr val="222222"/>
                </a:solidFill>
                <a:effectLst/>
              </a:rPr>
              <a:t>-Nolasco, L.R.; Cruz-Ramos, N.A.; Alor-Hernández, G.; Rodríguez-Mazahua, L.; Sánchez-Cervantes, J.L. Identifying the Main Risk Factors for Cardiovascular Diseases Prediction Using Machine Learning Algorithms. </a:t>
            </a:r>
            <a:r>
              <a:rPr lang="en-IN" sz="1400" i="1" dirty="0">
                <a:solidFill>
                  <a:srgbClr val="222222"/>
                </a:solidFill>
                <a:effectLst/>
              </a:rPr>
              <a:t>Mathematics</a:t>
            </a:r>
            <a:r>
              <a:rPr lang="en-IN" sz="1400" i="0" dirty="0">
                <a:solidFill>
                  <a:srgbClr val="222222"/>
                </a:solidFill>
                <a:effectLst/>
              </a:rPr>
              <a:t> 2021, </a:t>
            </a:r>
            <a:r>
              <a:rPr lang="en-IN" sz="1400" i="1" dirty="0">
                <a:solidFill>
                  <a:srgbClr val="222222"/>
                </a:solidFill>
                <a:effectLst/>
              </a:rPr>
              <a:t>9</a:t>
            </a:r>
            <a:r>
              <a:rPr lang="en-IN" sz="1400" i="0" dirty="0">
                <a:solidFill>
                  <a:srgbClr val="222222"/>
                </a:solidFill>
                <a:effectLst/>
              </a:rPr>
              <a:t>, 2537. </a:t>
            </a:r>
            <a:r>
              <a:rPr lang="en-US" sz="1400" dirty="0">
                <a:hlinkClick r:id="rId7"/>
              </a:rPr>
              <a:t>Identifying the Main Risk Factors for Cardiovascular Diseases Prediction Using Machine Learning Algorithms</a:t>
            </a:r>
            <a:endParaRPr lang="en-US" sz="1400" dirty="0"/>
          </a:p>
          <a:p>
            <a:r>
              <a:rPr lang="en-US" sz="1400" i="0" dirty="0" err="1">
                <a:solidFill>
                  <a:srgbClr val="222222"/>
                </a:solidFill>
                <a:effectLst/>
              </a:rPr>
              <a:t>Kahouadji</a:t>
            </a:r>
            <a:r>
              <a:rPr lang="en-US" sz="1400" i="0" dirty="0">
                <a:solidFill>
                  <a:srgbClr val="222222"/>
                </a:solidFill>
                <a:effectLst/>
              </a:rPr>
              <a:t>, N. On the Generalizability of Machine Learning Classification Algorithms and Their Application to the Framingham Heart Study. </a:t>
            </a:r>
            <a:r>
              <a:rPr lang="en-US" sz="1400" i="1" dirty="0">
                <a:solidFill>
                  <a:srgbClr val="222222"/>
                </a:solidFill>
                <a:effectLst/>
              </a:rPr>
              <a:t>Information</a:t>
            </a:r>
            <a:r>
              <a:rPr lang="en-US" sz="1400" i="0" dirty="0">
                <a:solidFill>
                  <a:srgbClr val="222222"/>
                </a:solidFill>
                <a:effectLst/>
              </a:rPr>
              <a:t> 2024, </a:t>
            </a:r>
            <a:r>
              <a:rPr lang="en-US" sz="1400" i="1" dirty="0">
                <a:solidFill>
                  <a:srgbClr val="222222"/>
                </a:solidFill>
                <a:effectLst/>
              </a:rPr>
              <a:t>15</a:t>
            </a:r>
            <a:r>
              <a:rPr lang="en-US" sz="1400" i="0" dirty="0">
                <a:solidFill>
                  <a:srgbClr val="222222"/>
                </a:solidFill>
                <a:effectLst/>
              </a:rPr>
              <a:t>, 252. </a:t>
            </a:r>
            <a:r>
              <a:rPr lang="en-US" sz="1400" dirty="0">
                <a:hlinkClick r:id="rId8"/>
              </a:rPr>
              <a:t>On the Generalizability of Machine Learning Classification Algorithms and Their Application to the Framingham Heart Study</a:t>
            </a:r>
            <a:endParaRPr lang="en-US" sz="1400" i="0" dirty="0">
              <a:solidFill>
                <a:srgbClr val="222222"/>
              </a:solidFill>
              <a:effectLst/>
            </a:endParaRPr>
          </a:p>
          <a:p>
            <a:r>
              <a:rPr lang="en-US" sz="1400" i="0" dirty="0">
                <a:solidFill>
                  <a:srgbClr val="414141"/>
                </a:solidFill>
                <a:effectLst/>
              </a:rPr>
              <a:t>Ding, </a:t>
            </a:r>
            <a:r>
              <a:rPr lang="en-US" sz="1400" i="0" dirty="0" err="1">
                <a:solidFill>
                  <a:srgbClr val="414141"/>
                </a:solidFill>
                <a:effectLst/>
              </a:rPr>
              <a:t>Huitong</a:t>
            </a:r>
            <a:r>
              <a:rPr lang="en-US" sz="1400" i="0" dirty="0">
                <a:solidFill>
                  <a:srgbClr val="414141"/>
                </a:solidFill>
                <a:effectLst/>
              </a:rPr>
              <a:t> et al. ‘Multimodal Machine Learning for 10-Year Dementia Risk Prediction: The Framingham Heart Study’. 1 Jan. 2023 : 277 – 286. </a:t>
            </a:r>
            <a:r>
              <a:rPr lang="en-US" sz="1400" dirty="0">
                <a:hlinkClick r:id="rId9"/>
              </a:rPr>
              <a:t>Multimodal Machine Learning for 10-Year Dementia Risk Prediction: The Framingham Heart Study - IOS Press</a:t>
            </a:r>
            <a:endParaRPr lang="en-US" sz="1400" dirty="0">
              <a:hlinkClick r:id="rId10"/>
            </a:endParaRPr>
          </a:p>
          <a:p>
            <a:r>
              <a:rPr lang="en-US" sz="1400" dirty="0"/>
              <a:t>You J, Guo Y, Kang J- J, et al. Development of machine learning- based models to predict 10- year risk of cardiovascular disease: a prospective cohort study. Stroke &amp; Vascular Neurology 2023;8: e002332. doi:10.1136/</a:t>
            </a:r>
            <a:r>
              <a:rPr lang="en-US" sz="1400" dirty="0" err="1"/>
              <a:t>svn</a:t>
            </a:r>
            <a:r>
              <a:rPr lang="en-US" sz="1400" dirty="0"/>
              <a:t> 2023-002332  </a:t>
            </a:r>
            <a:r>
              <a:rPr lang="en-US" sz="1400" dirty="0">
                <a:hlinkClick r:id="rId10"/>
              </a:rPr>
              <a:t>Development of machine learning-based models to predict 10-year risk of cardiovascular disease: a prospective cohort study (bmj.com)</a:t>
            </a:r>
            <a:endParaRPr lang="en-IN" sz="1400" dirty="0"/>
          </a:p>
          <a:p>
            <a:endParaRPr lang="en-IN" sz="1400" dirty="0"/>
          </a:p>
        </p:txBody>
      </p:sp>
    </p:spTree>
    <p:extLst>
      <p:ext uri="{BB962C8B-B14F-4D97-AF65-F5344CB8AC3E}">
        <p14:creationId xmlns:p14="http://schemas.microsoft.com/office/powerpoint/2010/main" val="383732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9EDA101-C76F-4D55-8BA7-B2B5682912DD}"/>
              </a:ext>
            </a:extLst>
          </p:cNvPr>
          <p:cNvSpPr/>
          <p:nvPr/>
        </p:nvSpPr>
        <p:spPr>
          <a:xfrm>
            <a:off x="134471" y="73743"/>
            <a:ext cx="11914094" cy="6693452"/>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FC2FC1F2-F707-4FA9-9137-26FABF4A9117}"/>
              </a:ext>
            </a:extLst>
          </p:cNvPr>
          <p:cNvSpPr>
            <a:spLocks noGrp="1"/>
          </p:cNvSpPr>
          <p:nvPr>
            <p:ph type="title"/>
          </p:nvPr>
        </p:nvSpPr>
        <p:spPr>
          <a:xfrm>
            <a:off x="597498" y="308521"/>
            <a:ext cx="10515600" cy="1325563"/>
          </a:xfrm>
        </p:spPr>
        <p:txBody>
          <a:bodyPr>
            <a:normAutofit/>
          </a:bodyPr>
          <a:lstStyle/>
          <a:p>
            <a:r>
              <a:rPr lang="en-IN" sz="4800" dirty="0"/>
              <a:t>Introduction</a:t>
            </a:r>
          </a:p>
        </p:txBody>
      </p:sp>
      <p:sp>
        <p:nvSpPr>
          <p:cNvPr id="3" name="Content Placeholder 2">
            <a:extLst>
              <a:ext uri="{FF2B5EF4-FFF2-40B4-BE49-F238E27FC236}">
                <a16:creationId xmlns:a16="http://schemas.microsoft.com/office/drawing/2014/main" id="{0D367529-7CE4-4026-9511-D868D45DA91B}"/>
              </a:ext>
            </a:extLst>
          </p:cNvPr>
          <p:cNvSpPr>
            <a:spLocks noGrp="1"/>
          </p:cNvSpPr>
          <p:nvPr>
            <p:ph idx="1"/>
          </p:nvPr>
        </p:nvSpPr>
        <p:spPr>
          <a:xfrm>
            <a:off x="597498" y="1221535"/>
            <a:ext cx="10988040" cy="5089843"/>
          </a:xfrm>
        </p:spPr>
        <p:txBody>
          <a:bodyPr>
            <a:noAutofit/>
          </a:bodyPr>
          <a:lstStyle/>
          <a:p>
            <a:pPr algn="just"/>
            <a:endParaRPr lang="en-US" sz="2000" dirty="0"/>
          </a:p>
          <a:p>
            <a:pPr algn="just"/>
            <a:r>
              <a:rPr lang="en-US" sz="2000" dirty="0"/>
              <a:t>The </a:t>
            </a:r>
            <a:r>
              <a:rPr lang="en-US" sz="2000" b="1" dirty="0"/>
              <a:t>Framingham Heart Study (FHS)</a:t>
            </a:r>
            <a:r>
              <a:rPr lang="en-US" sz="2000" dirty="0"/>
              <a:t> is one of the most important epidemiological studies aimed at identifying cardiovascular risk factors. Initiated in 1948, the study has followed over 5,000 individuals to track their heart health over time. It has significantly contributed to identifying the major risk factors for heart disease, such as high blood pressure, cholesterol, smoking, and obesity.</a:t>
            </a:r>
          </a:p>
          <a:p>
            <a:pPr marL="0" indent="0" algn="just">
              <a:buNone/>
            </a:pPr>
            <a:endParaRPr lang="en-US" sz="2000" dirty="0"/>
          </a:p>
          <a:p>
            <a:pPr algn="just"/>
            <a:r>
              <a:rPr lang="en-US" sz="2000" dirty="0"/>
              <a:t>In the modern era, with advances in computational technology, </a:t>
            </a:r>
            <a:r>
              <a:rPr lang="en-US" sz="2000" b="1" dirty="0"/>
              <a:t>machine learning</a:t>
            </a:r>
            <a:r>
              <a:rPr lang="en-US" sz="2000" dirty="0"/>
              <a:t> (ML) techniques have allowed researchers to mine the extensive FHS data for predictive insights. These models can predict the likelihood of individuals developing cardiovascular diseases based on personal health data, enabling earlier preventive measures. By improving the </a:t>
            </a:r>
            <a:r>
              <a:rPr lang="en-US" sz="2000" b="1" dirty="0"/>
              <a:t>accuracy</a:t>
            </a:r>
            <a:r>
              <a:rPr lang="en-US" sz="2000" dirty="0"/>
              <a:t> and </a:t>
            </a:r>
            <a:r>
              <a:rPr lang="en-US" sz="2000" b="1" dirty="0"/>
              <a:t>timeliness</a:t>
            </a:r>
            <a:r>
              <a:rPr lang="en-US" sz="2000" dirty="0"/>
              <a:t> of these predictions, we can drastically reduce heart disease-related mortality and morbidity</a:t>
            </a:r>
          </a:p>
          <a:p>
            <a:pPr algn="just"/>
            <a:endParaRPr lang="en-US" sz="2000" dirty="0"/>
          </a:p>
        </p:txBody>
      </p:sp>
    </p:spTree>
    <p:extLst>
      <p:ext uri="{BB962C8B-B14F-4D97-AF65-F5344CB8AC3E}">
        <p14:creationId xmlns:p14="http://schemas.microsoft.com/office/powerpoint/2010/main" val="2180925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A0306-1E87-4EC7-B266-6A4D7055D851}"/>
              </a:ext>
            </a:extLst>
          </p:cNvPr>
          <p:cNvSpPr>
            <a:spLocks noGrp="1"/>
          </p:cNvSpPr>
          <p:nvPr>
            <p:ph type="title"/>
          </p:nvPr>
        </p:nvSpPr>
        <p:spPr>
          <a:xfrm>
            <a:off x="200391" y="138633"/>
            <a:ext cx="10515600" cy="1325563"/>
          </a:xfrm>
        </p:spPr>
        <p:txBody>
          <a:bodyPr>
            <a:normAutofit/>
          </a:bodyPr>
          <a:lstStyle/>
          <a:p>
            <a:r>
              <a:rPr lang="en-IN" sz="4800" dirty="0"/>
              <a:t>Literature Survey</a:t>
            </a:r>
          </a:p>
        </p:txBody>
      </p:sp>
      <p:graphicFrame>
        <p:nvGraphicFramePr>
          <p:cNvPr id="5" name="Table 5">
            <a:extLst>
              <a:ext uri="{FF2B5EF4-FFF2-40B4-BE49-F238E27FC236}">
                <a16:creationId xmlns:a16="http://schemas.microsoft.com/office/drawing/2014/main" id="{A9ABF12F-C9F9-4E2D-A6F0-908BF041AD2A}"/>
              </a:ext>
            </a:extLst>
          </p:cNvPr>
          <p:cNvGraphicFramePr>
            <a:graphicFrameLocks noGrp="1"/>
          </p:cNvGraphicFramePr>
          <p:nvPr>
            <p:ph idx="1"/>
            <p:extLst>
              <p:ext uri="{D42A27DB-BD31-4B8C-83A1-F6EECF244321}">
                <p14:modId xmlns:p14="http://schemas.microsoft.com/office/powerpoint/2010/main" val="1107360385"/>
              </p:ext>
            </p:extLst>
          </p:nvPr>
        </p:nvGraphicFramePr>
        <p:xfrm>
          <a:off x="200391" y="1433785"/>
          <a:ext cx="11791217" cy="4622800"/>
        </p:xfrm>
        <a:graphic>
          <a:graphicData uri="http://schemas.openxmlformats.org/drawingml/2006/table">
            <a:tbl>
              <a:tblPr firstRow="1" bandRow="1">
                <a:tableStyleId>{5940675A-B579-460E-94D1-54222C63F5DA}</a:tableStyleId>
              </a:tblPr>
              <a:tblGrid>
                <a:gridCol w="508318">
                  <a:extLst>
                    <a:ext uri="{9D8B030D-6E8A-4147-A177-3AD203B41FA5}">
                      <a16:colId xmlns:a16="http://schemas.microsoft.com/office/drawing/2014/main" val="3445671181"/>
                    </a:ext>
                  </a:extLst>
                </a:gridCol>
                <a:gridCol w="2685308">
                  <a:extLst>
                    <a:ext uri="{9D8B030D-6E8A-4147-A177-3AD203B41FA5}">
                      <a16:colId xmlns:a16="http://schemas.microsoft.com/office/drawing/2014/main" val="3562679634"/>
                    </a:ext>
                  </a:extLst>
                </a:gridCol>
                <a:gridCol w="2369975">
                  <a:extLst>
                    <a:ext uri="{9D8B030D-6E8A-4147-A177-3AD203B41FA5}">
                      <a16:colId xmlns:a16="http://schemas.microsoft.com/office/drawing/2014/main" val="901076231"/>
                    </a:ext>
                  </a:extLst>
                </a:gridCol>
                <a:gridCol w="2230016">
                  <a:extLst>
                    <a:ext uri="{9D8B030D-6E8A-4147-A177-3AD203B41FA5}">
                      <a16:colId xmlns:a16="http://schemas.microsoft.com/office/drawing/2014/main" val="3734828328"/>
                    </a:ext>
                  </a:extLst>
                </a:gridCol>
                <a:gridCol w="2010944">
                  <a:extLst>
                    <a:ext uri="{9D8B030D-6E8A-4147-A177-3AD203B41FA5}">
                      <a16:colId xmlns:a16="http://schemas.microsoft.com/office/drawing/2014/main" val="3341364577"/>
                    </a:ext>
                  </a:extLst>
                </a:gridCol>
                <a:gridCol w="1986656">
                  <a:extLst>
                    <a:ext uri="{9D8B030D-6E8A-4147-A177-3AD203B41FA5}">
                      <a16:colId xmlns:a16="http://schemas.microsoft.com/office/drawing/2014/main" val="3120321498"/>
                    </a:ext>
                  </a:extLst>
                </a:gridCol>
              </a:tblGrid>
              <a:tr h="370840">
                <a:tc>
                  <a:txBody>
                    <a:bodyPr/>
                    <a:lstStyle/>
                    <a:p>
                      <a:pPr fontAlgn="b"/>
                      <a:r>
                        <a:rPr lang="en-IN" b="1" dirty="0">
                          <a:effectLst/>
                        </a:rPr>
                        <a:t>No</a:t>
                      </a:r>
                    </a:p>
                  </a:txBody>
                  <a:tcPr anchor="b"/>
                </a:tc>
                <a:tc>
                  <a:txBody>
                    <a:bodyPr/>
                    <a:lstStyle/>
                    <a:p>
                      <a:pPr fontAlgn="b"/>
                      <a:r>
                        <a:rPr lang="en-IN" b="1" dirty="0">
                          <a:effectLst/>
                        </a:rPr>
                        <a:t>Title</a:t>
                      </a:r>
                    </a:p>
                  </a:txBody>
                  <a:tcPr anchor="b"/>
                </a:tc>
                <a:tc>
                  <a:txBody>
                    <a:bodyPr/>
                    <a:lstStyle/>
                    <a:p>
                      <a:pPr fontAlgn="b"/>
                      <a:r>
                        <a:rPr lang="en-IN" b="1" dirty="0">
                          <a:effectLst/>
                        </a:rPr>
                        <a:t>Author(s)</a:t>
                      </a:r>
                    </a:p>
                  </a:txBody>
                  <a:tcPr anchor="b"/>
                </a:tc>
                <a:tc>
                  <a:txBody>
                    <a:bodyPr/>
                    <a:lstStyle/>
                    <a:p>
                      <a:pPr fontAlgn="b"/>
                      <a:r>
                        <a:rPr lang="en-IN" b="1">
                          <a:effectLst/>
                        </a:rPr>
                        <a:t>Technique Used</a:t>
                      </a:r>
                    </a:p>
                  </a:txBody>
                  <a:tcPr anchor="b"/>
                </a:tc>
                <a:tc>
                  <a:txBody>
                    <a:bodyPr/>
                    <a:lstStyle/>
                    <a:p>
                      <a:pPr fontAlgn="b"/>
                      <a:r>
                        <a:rPr lang="en-IN" b="1" dirty="0">
                          <a:effectLst/>
                        </a:rPr>
                        <a:t>Accuracy</a:t>
                      </a:r>
                    </a:p>
                  </a:txBody>
                  <a:tcPr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b="1" dirty="0">
                          <a:effectLst/>
                        </a:rPr>
                        <a:t>Drawback</a:t>
                      </a:r>
                    </a:p>
                  </a:txBody>
                  <a:tcPr anchor="b"/>
                </a:tc>
                <a:extLst>
                  <a:ext uri="{0D108BD9-81ED-4DB2-BD59-A6C34878D82A}">
                    <a16:rowId xmlns:a16="http://schemas.microsoft.com/office/drawing/2014/main" val="119080211"/>
                  </a:ext>
                </a:extLst>
              </a:tr>
              <a:tr h="370840">
                <a:tc>
                  <a:txBody>
                    <a:bodyPr/>
                    <a:lstStyle/>
                    <a:p>
                      <a:pPr fontAlgn="base"/>
                      <a:r>
                        <a:rPr lang="en-IN" sz="1500" dirty="0">
                          <a:effectLst/>
                        </a:rPr>
                        <a:t>1</a:t>
                      </a:r>
                    </a:p>
                  </a:txBody>
                  <a:tcPr anchor="ctr"/>
                </a:tc>
                <a:tc>
                  <a:txBody>
                    <a:bodyPr/>
                    <a:lstStyle/>
                    <a:p>
                      <a:pPr fontAlgn="base"/>
                      <a:r>
                        <a:rPr lang="en-US" sz="1500" dirty="0"/>
                        <a:t>Comparison of Machine Learning Classification Algorithms and Application to the Framingham Heart Study</a:t>
                      </a:r>
                      <a:endParaRPr lang="en-US" sz="1500" dirty="0">
                        <a:effectLst/>
                      </a:endParaRPr>
                    </a:p>
                  </a:txBody>
                  <a:tcPr anchor="ctr"/>
                </a:tc>
                <a:tc>
                  <a:txBody>
                    <a:bodyPr/>
                    <a:lstStyle/>
                    <a:p>
                      <a:pPr fontAlgn="base"/>
                      <a:r>
                        <a:rPr lang="en-IN" sz="1500" dirty="0"/>
                        <a:t>Nabil </a:t>
                      </a:r>
                      <a:r>
                        <a:rPr lang="en-IN" sz="1500" dirty="0" err="1"/>
                        <a:t>Kahouadji</a:t>
                      </a:r>
                      <a:endParaRPr lang="en-IN" sz="1500" dirty="0">
                        <a:effectLst/>
                      </a:endParaRPr>
                    </a:p>
                  </a:txBody>
                  <a:tcPr anchor="ctr"/>
                </a:tc>
                <a:tc>
                  <a:txBody>
                    <a:bodyPr/>
                    <a:lstStyle/>
                    <a:p>
                      <a:pPr fontAlgn="base"/>
                      <a:r>
                        <a:rPr lang="en-US" sz="1500" dirty="0"/>
                        <a:t>Logistic Regression, Decision Trees, SVM</a:t>
                      </a:r>
                      <a:endParaRPr lang="en-US" sz="1500" dirty="0">
                        <a:effectLst/>
                      </a:endParaRPr>
                    </a:p>
                  </a:txBody>
                  <a:tcPr anchor="ctr"/>
                </a:tc>
                <a:tc>
                  <a:txBody>
                    <a:bodyPr/>
                    <a:lstStyle/>
                    <a:p>
                      <a:pPr fontAlgn="base"/>
                      <a:r>
                        <a:rPr lang="en-IN" sz="1500" dirty="0"/>
                        <a:t>82.5% (SVM)</a:t>
                      </a:r>
                      <a:endParaRPr lang="en-US" sz="1500" dirty="0">
                        <a:effectLst/>
                      </a:endParaRPr>
                    </a:p>
                  </a:txBody>
                  <a:tcPr anchor="ctr"/>
                </a:tc>
                <a:tc>
                  <a:txBody>
                    <a:bodyPr/>
                    <a:lstStyle/>
                    <a:p>
                      <a:pPr fontAlgn="base"/>
                      <a:r>
                        <a:rPr lang="en-US" sz="1500" dirty="0"/>
                        <a:t>Limited to small data subset</a:t>
                      </a:r>
                      <a:endParaRPr lang="en-US" sz="1500" dirty="0">
                        <a:effectLst/>
                      </a:endParaRPr>
                    </a:p>
                  </a:txBody>
                  <a:tcPr anchor="ctr"/>
                </a:tc>
                <a:extLst>
                  <a:ext uri="{0D108BD9-81ED-4DB2-BD59-A6C34878D82A}">
                    <a16:rowId xmlns:a16="http://schemas.microsoft.com/office/drawing/2014/main" val="1917974592"/>
                  </a:ext>
                </a:extLst>
              </a:tr>
              <a:tr h="370840">
                <a:tc>
                  <a:txBody>
                    <a:bodyPr/>
                    <a:lstStyle/>
                    <a:p>
                      <a:pPr fontAlgn="base"/>
                      <a:r>
                        <a:rPr lang="en-IN" sz="1500" dirty="0">
                          <a:effectLst/>
                        </a:rPr>
                        <a:t>2</a:t>
                      </a:r>
                    </a:p>
                  </a:txBody>
                  <a:tcPr anchor="ctr"/>
                </a:tc>
                <a:tc>
                  <a:txBody>
                    <a:bodyPr/>
                    <a:lstStyle/>
                    <a:p>
                      <a:pPr fontAlgn="base"/>
                      <a:r>
                        <a:rPr lang="en-US" sz="1500" dirty="0"/>
                        <a:t>Identification of the Framingham Risk Score by an Entropy-Based Rule Model for Cardiovascular Disease</a:t>
                      </a:r>
                      <a:endParaRPr lang="en-US" sz="1500" dirty="0">
                        <a:effectLst/>
                      </a:endParaRPr>
                    </a:p>
                  </a:txBody>
                  <a:tcPr anchor="ctr"/>
                </a:tc>
                <a:tc>
                  <a:txBody>
                    <a:bodyPr/>
                    <a:lstStyle/>
                    <a:p>
                      <a:pPr fontAlgn="base"/>
                      <a:r>
                        <a:rPr lang="de-DE" sz="1500" dirty="0"/>
                        <a:t>Chen, S., Cheng, C., Chen, S., &amp; Jhuang, J.</a:t>
                      </a:r>
                      <a:endParaRPr lang="de-DE" sz="1500" dirty="0">
                        <a:effectLst/>
                      </a:endParaRPr>
                    </a:p>
                  </a:txBody>
                  <a:tcPr anchor="ctr"/>
                </a:tc>
                <a:tc>
                  <a:txBody>
                    <a:bodyPr/>
                    <a:lstStyle/>
                    <a:p>
                      <a:pPr fontAlgn="base"/>
                      <a:r>
                        <a:rPr lang="en-IN" sz="1500" dirty="0"/>
                        <a:t>Entropy-Based Rule Model</a:t>
                      </a:r>
                      <a:endParaRPr lang="en-US" sz="1500" dirty="0">
                        <a:effectLst/>
                      </a:endParaRPr>
                    </a:p>
                  </a:txBody>
                  <a:tcPr anchor="ctr"/>
                </a:tc>
                <a:tc>
                  <a:txBody>
                    <a:bodyPr/>
                    <a:lstStyle/>
                    <a:p>
                      <a:pPr fontAlgn="base"/>
                      <a:r>
                        <a:rPr lang="en-IN" sz="1500" dirty="0"/>
                        <a:t>78.3%</a:t>
                      </a:r>
                      <a:endParaRPr lang="en-US" sz="1500" dirty="0">
                        <a:effectLst/>
                      </a:endParaRPr>
                    </a:p>
                  </a:txBody>
                  <a:tcPr anchor="ctr"/>
                </a:tc>
                <a:tc>
                  <a:txBody>
                    <a:bodyPr/>
                    <a:lstStyle/>
                    <a:p>
                      <a:r>
                        <a:rPr lang="en-US" sz="1500" dirty="0"/>
                        <a:t>Less accuracy compared to ensemble models</a:t>
                      </a:r>
                      <a:endParaRPr lang="en-IN" sz="1500" dirty="0"/>
                    </a:p>
                  </a:txBody>
                  <a:tcPr anchor="ctr"/>
                </a:tc>
                <a:extLst>
                  <a:ext uri="{0D108BD9-81ED-4DB2-BD59-A6C34878D82A}">
                    <a16:rowId xmlns:a16="http://schemas.microsoft.com/office/drawing/2014/main" val="4108111993"/>
                  </a:ext>
                </a:extLst>
              </a:tr>
              <a:tr h="120015">
                <a:tc>
                  <a:txBody>
                    <a:bodyPr/>
                    <a:lstStyle/>
                    <a:p>
                      <a:pPr fontAlgn="base"/>
                      <a:r>
                        <a:rPr lang="en-IN" sz="1500" dirty="0">
                          <a:effectLst/>
                        </a:rPr>
                        <a:t>3</a:t>
                      </a:r>
                    </a:p>
                  </a:txBody>
                  <a:tcPr anchor="ctr"/>
                </a:tc>
                <a:tc>
                  <a:txBody>
                    <a:bodyPr/>
                    <a:lstStyle/>
                    <a:p>
                      <a:pPr fontAlgn="base"/>
                      <a:r>
                        <a:rPr lang="en-US" sz="1500" dirty="0"/>
                        <a:t>Evaluation of Machine Learning Models for Predicting Cardiovascular Disease Based on Framingham Heart Study Data</a:t>
                      </a:r>
                      <a:endParaRPr lang="en-US" sz="1500" dirty="0">
                        <a:effectLst/>
                      </a:endParaRPr>
                    </a:p>
                  </a:txBody>
                  <a:tcPr anchor="ctr"/>
                </a:tc>
                <a:tc>
                  <a:txBody>
                    <a:bodyPr/>
                    <a:lstStyle/>
                    <a:p>
                      <a:pPr fontAlgn="base"/>
                      <a:r>
                        <a:rPr lang="en-IN" sz="1500" dirty="0"/>
                        <a:t>Ruddy J </a:t>
                      </a:r>
                      <a:r>
                        <a:rPr lang="en-IN" sz="1500" dirty="0" err="1"/>
                        <a:t>Suhatril</a:t>
                      </a:r>
                      <a:r>
                        <a:rPr lang="en-IN" sz="1500" dirty="0"/>
                        <a:t> , Rama Dian </a:t>
                      </a:r>
                      <a:r>
                        <a:rPr lang="en-IN" sz="1500" dirty="0" err="1"/>
                        <a:t>Syah</a:t>
                      </a:r>
                      <a:r>
                        <a:rPr lang="en-IN" sz="1500" dirty="0"/>
                        <a:t>, </a:t>
                      </a:r>
                      <a:r>
                        <a:rPr lang="en-IN" sz="1500" dirty="0" err="1"/>
                        <a:t>Matrissya</a:t>
                      </a:r>
                      <a:r>
                        <a:rPr lang="en-IN" sz="1500" dirty="0"/>
                        <a:t> </a:t>
                      </a:r>
                      <a:r>
                        <a:rPr lang="en-IN" sz="1500" dirty="0" err="1"/>
                        <a:t>Hermita</a:t>
                      </a:r>
                      <a:r>
                        <a:rPr lang="en-IN" sz="1500" dirty="0"/>
                        <a:t>, Bhakti Gunawan, </a:t>
                      </a:r>
                      <a:r>
                        <a:rPr lang="en-IN" sz="1500" dirty="0" err="1"/>
                        <a:t>Widya</a:t>
                      </a:r>
                      <a:r>
                        <a:rPr lang="en-IN" sz="1500" dirty="0"/>
                        <a:t> </a:t>
                      </a:r>
                      <a:r>
                        <a:rPr lang="en-IN" sz="1500" dirty="0" err="1"/>
                        <a:t>Silfianti</a:t>
                      </a:r>
                      <a:endParaRPr lang="en-IN" sz="1500" dirty="0">
                        <a:effectLst/>
                      </a:endParaRPr>
                    </a:p>
                  </a:txBody>
                  <a:tcPr anchor="ctr"/>
                </a:tc>
                <a:tc>
                  <a:txBody>
                    <a:bodyPr/>
                    <a:lstStyle/>
                    <a:p>
                      <a:pPr fontAlgn="base"/>
                      <a:r>
                        <a:rPr lang="en-IN" sz="1500" dirty="0"/>
                        <a:t>Random Forest, Gradient Boosting</a:t>
                      </a:r>
                      <a:endParaRPr lang="en-IN" sz="1500" dirty="0">
                        <a:effectLst/>
                      </a:endParaRPr>
                    </a:p>
                  </a:txBody>
                  <a:tcPr anchor="ctr"/>
                </a:tc>
                <a:tc>
                  <a:txBody>
                    <a:bodyPr/>
                    <a:lstStyle/>
                    <a:p>
                      <a:pPr fontAlgn="base"/>
                      <a:r>
                        <a:rPr lang="en-IN" sz="1500" dirty="0"/>
                        <a:t>85.6% (Random Forest)</a:t>
                      </a:r>
                      <a:endParaRPr lang="en-US" sz="1500" dirty="0">
                        <a:effectLst/>
                      </a:endParaRPr>
                    </a:p>
                  </a:txBody>
                  <a:tcPr anchor="ctr"/>
                </a:tc>
                <a:tc>
                  <a:txBody>
                    <a:bodyPr/>
                    <a:lstStyle/>
                    <a:p>
                      <a:pPr fontAlgn="base"/>
                      <a:r>
                        <a:rPr lang="en-IN" sz="1500" dirty="0"/>
                        <a:t>Imbalanced dataset impacted recall</a:t>
                      </a:r>
                      <a:endParaRPr lang="en-US" sz="1500" dirty="0">
                        <a:effectLst/>
                      </a:endParaRPr>
                    </a:p>
                  </a:txBody>
                  <a:tcPr anchor="ctr"/>
                </a:tc>
                <a:extLst>
                  <a:ext uri="{0D108BD9-81ED-4DB2-BD59-A6C34878D82A}">
                    <a16:rowId xmlns:a16="http://schemas.microsoft.com/office/drawing/2014/main" val="158065228"/>
                  </a:ext>
                </a:extLst>
              </a:tr>
              <a:tr h="0">
                <a:tc>
                  <a:txBody>
                    <a:bodyPr/>
                    <a:lstStyle/>
                    <a:p>
                      <a:pPr marL="0" algn="l" defTabSz="914400" rtl="0" eaLnBrk="1" fontAlgn="base" latinLnBrk="0" hangingPunct="1"/>
                      <a:r>
                        <a:rPr lang="en-IN" sz="1500" kern="1200" dirty="0">
                          <a:solidFill>
                            <a:schemeClr val="tx1"/>
                          </a:solidFill>
                          <a:effectLst/>
                          <a:latin typeface="+mn-lt"/>
                          <a:ea typeface="+mn-ea"/>
                          <a:cs typeface="+mn-cs"/>
                        </a:rPr>
                        <a:t>4</a:t>
                      </a:r>
                    </a:p>
                  </a:txBody>
                  <a:tcPr anchor="ctr"/>
                </a:tc>
                <a:tc>
                  <a:txBody>
                    <a:bodyPr/>
                    <a:lstStyle/>
                    <a:p>
                      <a:r>
                        <a:rPr lang="en-US" sz="1500" b="0" i="0" kern="1200" dirty="0">
                          <a:solidFill>
                            <a:schemeClr val="tx1"/>
                          </a:solidFill>
                          <a:effectLst/>
                          <a:latin typeface="+mn-lt"/>
                          <a:ea typeface="+mn-ea"/>
                          <a:cs typeface="+mn-cs"/>
                        </a:rPr>
                        <a:t>Predicting Coronary Heart Disease Through Machine Learning Algorithms</a:t>
                      </a:r>
                    </a:p>
                  </a:txBody>
                  <a:tcPr anchor="ctr"/>
                </a:tc>
                <a:tc>
                  <a:txBody>
                    <a:bodyPr/>
                    <a:lstStyle/>
                    <a:p>
                      <a:pPr marL="0" algn="l" defTabSz="914400" rtl="0" eaLnBrk="1" fontAlgn="base" latinLnBrk="0" hangingPunct="1"/>
                      <a:r>
                        <a:rPr lang="en-IN" sz="1500" b="0" i="0" kern="1200" dirty="0">
                          <a:solidFill>
                            <a:schemeClr val="tx1"/>
                          </a:solidFill>
                          <a:effectLst/>
                          <a:latin typeface="+mn-lt"/>
                          <a:ea typeface="+mn-ea"/>
                          <a:cs typeface="+mn-cs"/>
                        </a:rPr>
                        <a:t>Savina </a:t>
                      </a:r>
                      <a:r>
                        <a:rPr lang="en-IN" sz="1500" b="0" i="0" kern="1200" dirty="0" err="1">
                          <a:solidFill>
                            <a:schemeClr val="tx1"/>
                          </a:solidFill>
                          <a:effectLst/>
                          <a:latin typeface="+mn-lt"/>
                          <a:ea typeface="+mn-ea"/>
                          <a:cs typeface="+mn-cs"/>
                        </a:rPr>
                        <a:t>Mariettou</a:t>
                      </a:r>
                      <a:r>
                        <a:rPr lang="en-IN" sz="1500" b="0" i="0" kern="1200" dirty="0">
                          <a:solidFill>
                            <a:schemeClr val="tx1"/>
                          </a:solidFill>
                          <a:effectLst/>
                          <a:latin typeface="+mn-lt"/>
                          <a:ea typeface="+mn-ea"/>
                          <a:cs typeface="+mn-cs"/>
                        </a:rPr>
                        <a:t>, </a:t>
                      </a:r>
                      <a:r>
                        <a:rPr lang="en-IN" sz="1500" b="0" i="0" kern="1200" dirty="0" err="1">
                          <a:solidFill>
                            <a:schemeClr val="tx1"/>
                          </a:solidFill>
                          <a:effectLst/>
                          <a:latin typeface="+mn-lt"/>
                          <a:ea typeface="+mn-ea"/>
                          <a:cs typeface="+mn-cs"/>
                        </a:rPr>
                        <a:t>Constantinos</a:t>
                      </a:r>
                      <a:r>
                        <a:rPr lang="en-IN" sz="1500" b="0" i="0" kern="1200" dirty="0">
                          <a:solidFill>
                            <a:schemeClr val="tx1"/>
                          </a:solidFill>
                          <a:effectLst/>
                          <a:latin typeface="+mn-lt"/>
                          <a:ea typeface="+mn-ea"/>
                          <a:cs typeface="+mn-cs"/>
                        </a:rPr>
                        <a:t> </a:t>
                      </a:r>
                      <a:r>
                        <a:rPr lang="en-IN" sz="1500" b="0" i="0" kern="1200" dirty="0" err="1">
                          <a:solidFill>
                            <a:schemeClr val="tx1"/>
                          </a:solidFill>
                          <a:effectLst/>
                          <a:latin typeface="+mn-lt"/>
                          <a:ea typeface="+mn-ea"/>
                          <a:cs typeface="+mn-cs"/>
                        </a:rPr>
                        <a:t>Koutsojannis</a:t>
                      </a:r>
                      <a:r>
                        <a:rPr lang="en-IN" sz="1500" b="0" i="0" kern="1200" dirty="0">
                          <a:solidFill>
                            <a:schemeClr val="tx1"/>
                          </a:solidFill>
                          <a:effectLst/>
                          <a:latin typeface="+mn-lt"/>
                          <a:ea typeface="+mn-ea"/>
                          <a:cs typeface="+mn-cs"/>
                        </a:rPr>
                        <a:t>, Vassilios Triantafillou</a:t>
                      </a:r>
                      <a:endParaRPr lang="en-US"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US" sz="1500" dirty="0"/>
                        <a:t>Random Forest, Decision Trees, and Neural Networks </a:t>
                      </a:r>
                      <a:endParaRPr lang="en-IN"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IN" sz="1500" dirty="0"/>
                        <a:t>90.08% (Random Forest)</a:t>
                      </a:r>
                    </a:p>
                    <a:p>
                      <a:pPr marL="0" algn="l" defTabSz="914400" rtl="0" eaLnBrk="1" fontAlgn="base" latinLnBrk="0" hangingPunct="1"/>
                      <a:r>
                        <a:rPr lang="en-IN" sz="1500" dirty="0"/>
                        <a:t>84.56% (Neural Network)</a:t>
                      </a:r>
                      <a:endParaRPr lang="en-US" sz="1500" kern="1200" dirty="0">
                        <a:solidFill>
                          <a:schemeClr val="tx1"/>
                        </a:solidFill>
                        <a:effectLst/>
                        <a:latin typeface="+mn-lt"/>
                        <a:ea typeface="+mn-ea"/>
                        <a:cs typeface="+mn-cs"/>
                      </a:endParaRPr>
                    </a:p>
                  </a:txBody>
                  <a:tcPr anchor="ctr"/>
                </a:tc>
                <a:tc>
                  <a:txBody>
                    <a:bodyPr/>
                    <a:lstStyle/>
                    <a:p>
                      <a:r>
                        <a:rPr lang="en-US" sz="1500" dirty="0"/>
                        <a:t>Potential for improved accuracy for clinical application</a:t>
                      </a:r>
                      <a:endParaRPr lang="en-IN" sz="1500" dirty="0"/>
                    </a:p>
                  </a:txBody>
                  <a:tcPr anchor="ctr"/>
                </a:tc>
                <a:extLst>
                  <a:ext uri="{0D108BD9-81ED-4DB2-BD59-A6C34878D82A}">
                    <a16:rowId xmlns:a16="http://schemas.microsoft.com/office/drawing/2014/main" val="1917737973"/>
                  </a:ext>
                </a:extLst>
              </a:tr>
            </a:tbl>
          </a:graphicData>
        </a:graphic>
      </p:graphicFrame>
    </p:spTree>
    <p:extLst>
      <p:ext uri="{BB962C8B-B14F-4D97-AF65-F5344CB8AC3E}">
        <p14:creationId xmlns:p14="http://schemas.microsoft.com/office/powerpoint/2010/main" val="2398781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0E13FAF-8727-47EC-90A0-A8803C776E14}"/>
              </a:ext>
            </a:extLst>
          </p:cNvPr>
          <p:cNvGraphicFramePr>
            <a:graphicFrameLocks noGrp="1"/>
          </p:cNvGraphicFramePr>
          <p:nvPr>
            <p:ph idx="1"/>
            <p:extLst>
              <p:ext uri="{D42A27DB-BD31-4B8C-83A1-F6EECF244321}">
                <p14:modId xmlns:p14="http://schemas.microsoft.com/office/powerpoint/2010/main" val="3160440561"/>
              </p:ext>
            </p:extLst>
          </p:nvPr>
        </p:nvGraphicFramePr>
        <p:xfrm>
          <a:off x="255641" y="759460"/>
          <a:ext cx="11680718" cy="5339080"/>
        </p:xfrm>
        <a:graphic>
          <a:graphicData uri="http://schemas.openxmlformats.org/drawingml/2006/table">
            <a:tbl>
              <a:tblPr firstRow="1" bandRow="1">
                <a:tableStyleId>{5940675A-B579-460E-94D1-54222C63F5DA}</a:tableStyleId>
              </a:tblPr>
              <a:tblGrid>
                <a:gridCol w="476265">
                  <a:extLst>
                    <a:ext uri="{9D8B030D-6E8A-4147-A177-3AD203B41FA5}">
                      <a16:colId xmlns:a16="http://schemas.microsoft.com/office/drawing/2014/main" val="542755804"/>
                    </a:ext>
                  </a:extLst>
                </a:gridCol>
                <a:gridCol w="2825153">
                  <a:extLst>
                    <a:ext uri="{9D8B030D-6E8A-4147-A177-3AD203B41FA5}">
                      <a16:colId xmlns:a16="http://schemas.microsoft.com/office/drawing/2014/main" val="852916969"/>
                    </a:ext>
                  </a:extLst>
                </a:gridCol>
                <a:gridCol w="2297641">
                  <a:extLst>
                    <a:ext uri="{9D8B030D-6E8A-4147-A177-3AD203B41FA5}">
                      <a16:colId xmlns:a16="http://schemas.microsoft.com/office/drawing/2014/main" val="2984416709"/>
                    </a:ext>
                  </a:extLst>
                </a:gridCol>
                <a:gridCol w="2044700">
                  <a:extLst>
                    <a:ext uri="{9D8B030D-6E8A-4147-A177-3AD203B41FA5}">
                      <a16:colId xmlns:a16="http://schemas.microsoft.com/office/drawing/2014/main" val="398702112"/>
                    </a:ext>
                  </a:extLst>
                </a:gridCol>
                <a:gridCol w="1625600">
                  <a:extLst>
                    <a:ext uri="{9D8B030D-6E8A-4147-A177-3AD203B41FA5}">
                      <a16:colId xmlns:a16="http://schemas.microsoft.com/office/drawing/2014/main" val="2124242895"/>
                    </a:ext>
                  </a:extLst>
                </a:gridCol>
                <a:gridCol w="2411359">
                  <a:extLst>
                    <a:ext uri="{9D8B030D-6E8A-4147-A177-3AD203B41FA5}">
                      <a16:colId xmlns:a16="http://schemas.microsoft.com/office/drawing/2014/main" val="527498957"/>
                    </a:ext>
                  </a:extLst>
                </a:gridCol>
              </a:tblGrid>
              <a:tr h="447040">
                <a:tc>
                  <a:txBody>
                    <a:bodyPr/>
                    <a:lstStyle/>
                    <a:p>
                      <a:pPr fontAlgn="b"/>
                      <a:r>
                        <a:rPr lang="en-IN" b="1" dirty="0">
                          <a:effectLst/>
                        </a:rPr>
                        <a:t>No</a:t>
                      </a:r>
                    </a:p>
                  </a:txBody>
                  <a:tcPr anchor="b"/>
                </a:tc>
                <a:tc>
                  <a:txBody>
                    <a:bodyPr/>
                    <a:lstStyle/>
                    <a:p>
                      <a:pPr marL="0" algn="l" defTabSz="914400" rtl="0" eaLnBrk="1" fontAlgn="b" latinLnBrk="0" hangingPunct="1"/>
                      <a:r>
                        <a:rPr lang="en-IN" sz="1800" b="1" kern="1200" dirty="0">
                          <a:solidFill>
                            <a:schemeClr val="tx1"/>
                          </a:solidFill>
                          <a:effectLst/>
                          <a:latin typeface="+mn-lt"/>
                          <a:ea typeface="+mn-ea"/>
                          <a:cs typeface="+mn-cs"/>
                        </a:rPr>
                        <a:t>Title</a:t>
                      </a:r>
                    </a:p>
                  </a:txBody>
                  <a:tcPr anchor="b"/>
                </a:tc>
                <a:tc>
                  <a:txBody>
                    <a:bodyPr/>
                    <a:lstStyle/>
                    <a:p>
                      <a:pPr marL="0" algn="l" defTabSz="914400" rtl="0" eaLnBrk="1" fontAlgn="b" latinLnBrk="0" hangingPunct="1"/>
                      <a:r>
                        <a:rPr lang="en-IN" sz="1800" b="1" kern="1200" dirty="0">
                          <a:solidFill>
                            <a:schemeClr val="tx1"/>
                          </a:solidFill>
                          <a:effectLst/>
                          <a:latin typeface="+mn-lt"/>
                          <a:ea typeface="+mn-ea"/>
                          <a:cs typeface="+mn-cs"/>
                        </a:rPr>
                        <a:t>Author(s)</a:t>
                      </a:r>
                    </a:p>
                  </a:txBody>
                  <a:tcPr anchor="b"/>
                </a:tc>
                <a:tc>
                  <a:txBody>
                    <a:bodyPr/>
                    <a:lstStyle/>
                    <a:p>
                      <a:pPr fontAlgn="b"/>
                      <a:r>
                        <a:rPr lang="en-IN" b="1">
                          <a:effectLst/>
                        </a:rPr>
                        <a:t>Technique Used</a:t>
                      </a:r>
                    </a:p>
                  </a:txBody>
                  <a:tcPr anchor="b"/>
                </a:tc>
                <a:tc>
                  <a:txBody>
                    <a:bodyPr/>
                    <a:lstStyle/>
                    <a:p>
                      <a:pPr fontAlgn="b"/>
                      <a:r>
                        <a:rPr lang="en-IN" b="1" dirty="0">
                          <a:effectLst/>
                        </a:rPr>
                        <a:t>Accuracy</a:t>
                      </a:r>
                    </a:p>
                  </a:txBody>
                  <a:tcPr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IN" b="1" dirty="0">
                          <a:effectLst/>
                        </a:rPr>
                        <a:t>Drawback</a:t>
                      </a:r>
                    </a:p>
                  </a:txBody>
                  <a:tcPr anchor="b"/>
                </a:tc>
                <a:extLst>
                  <a:ext uri="{0D108BD9-81ED-4DB2-BD59-A6C34878D82A}">
                    <a16:rowId xmlns:a16="http://schemas.microsoft.com/office/drawing/2014/main" val="3704479017"/>
                  </a:ext>
                </a:extLst>
              </a:tr>
              <a:tr h="1188720">
                <a:tc>
                  <a:txBody>
                    <a:bodyPr/>
                    <a:lstStyle/>
                    <a:p>
                      <a:pPr marL="0" algn="l" defTabSz="914400" rtl="0" eaLnBrk="1" fontAlgn="base" latinLnBrk="0" hangingPunct="1"/>
                      <a:r>
                        <a:rPr lang="en-IN" sz="1500" b="0" kern="1200" dirty="0">
                          <a:solidFill>
                            <a:schemeClr val="tx1"/>
                          </a:solidFill>
                          <a:effectLst/>
                          <a:latin typeface="+mn-lt"/>
                          <a:ea typeface="+mn-ea"/>
                          <a:cs typeface="+mn-cs"/>
                        </a:rPr>
                        <a:t>5</a:t>
                      </a:r>
                    </a:p>
                  </a:txBody>
                  <a:tcPr anchor="ctr"/>
                </a:tc>
                <a:tc>
                  <a:txBody>
                    <a:bodyPr/>
                    <a:lstStyle/>
                    <a:p>
                      <a:r>
                        <a:rPr lang="en-US" sz="1500" b="0" i="0" kern="1200" dirty="0">
                          <a:solidFill>
                            <a:schemeClr val="tx1"/>
                          </a:solidFill>
                          <a:effectLst/>
                          <a:latin typeface="+mn-lt"/>
                          <a:ea typeface="+mn-ea"/>
                          <a:cs typeface="+mn-cs"/>
                        </a:rPr>
                        <a:t>Identifying the Main Risk Factors for Cardiovascular Diseases Prediction Using Machine Learning Algorithms</a:t>
                      </a:r>
                    </a:p>
                  </a:txBody>
                  <a:tcPr anchor="ctr"/>
                </a:tc>
                <a:tc>
                  <a:txBody>
                    <a:bodyPr/>
                    <a:lstStyle/>
                    <a:p>
                      <a:pPr marL="0" algn="l" defTabSz="914400" rtl="0" eaLnBrk="1" fontAlgn="base" latinLnBrk="0" hangingPunct="1"/>
                      <a:r>
                        <a:rPr lang="en-IN" sz="1500" dirty="0" err="1"/>
                        <a:t>Negin</a:t>
                      </a:r>
                      <a:r>
                        <a:rPr lang="en-IN" sz="1500" dirty="0"/>
                        <a:t> Piri, </a:t>
                      </a:r>
                      <a:r>
                        <a:rPr lang="en-IN" sz="1500" dirty="0" err="1"/>
                        <a:t>Banujan</a:t>
                      </a:r>
                      <a:r>
                        <a:rPr lang="en-IN" sz="1500" dirty="0"/>
                        <a:t> </a:t>
                      </a:r>
                      <a:r>
                        <a:rPr lang="en-IN" sz="1500" dirty="0" err="1"/>
                        <a:t>Kuhaneswaran</a:t>
                      </a:r>
                      <a:r>
                        <a:rPr lang="en-IN" sz="1500" dirty="0"/>
                        <a:t>, Frank Jiang</a:t>
                      </a:r>
                      <a:endParaRPr lang="en-IN"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US" sz="1500" dirty="0"/>
                        <a:t>Logistic Regression, RF, </a:t>
                      </a:r>
                      <a:r>
                        <a:rPr lang="en-US" sz="1500" dirty="0" err="1"/>
                        <a:t>XGBoost</a:t>
                      </a:r>
                      <a:r>
                        <a:rPr lang="en-US" sz="1500" dirty="0"/>
                        <a:t>, SVM, KNN</a:t>
                      </a:r>
                      <a:endParaRPr lang="en-IN" sz="1500" kern="1200" dirty="0">
                        <a:solidFill>
                          <a:schemeClr val="tx1"/>
                        </a:solidFill>
                        <a:effectLst/>
                        <a:latin typeface="+mn-lt"/>
                        <a:ea typeface="+mn-ea"/>
                        <a:cs typeface="+mn-cs"/>
                      </a:endParaRPr>
                    </a:p>
                  </a:txBody>
                  <a:tcPr anchor="ctr"/>
                </a:tc>
                <a:tc>
                  <a:txBody>
                    <a:bodyPr/>
                    <a:lstStyle/>
                    <a:p>
                      <a:pPr algn="l"/>
                      <a:r>
                        <a:rPr lang="en-IN" sz="1500" dirty="0"/>
                        <a:t>89.32% (</a:t>
                      </a:r>
                      <a:r>
                        <a:rPr lang="en-IN" sz="1500" dirty="0" err="1"/>
                        <a:t>XGBoost</a:t>
                      </a:r>
                      <a:r>
                        <a:rPr lang="en-IN" sz="1500" dirty="0"/>
                        <a:t>) 87.89% (Random Forest)</a:t>
                      </a:r>
                    </a:p>
                  </a:txBody>
                  <a:tcPr anchor="ctr"/>
                </a:tc>
                <a:tc>
                  <a:txBody>
                    <a:bodyPr/>
                    <a:lstStyle/>
                    <a:p>
                      <a:r>
                        <a:rPr lang="en-US" sz="1500" dirty="0"/>
                        <a:t>Model performance varies based on feature selection and dataset imbalance</a:t>
                      </a:r>
                      <a:endParaRPr lang="en-IN" sz="1500" dirty="0"/>
                    </a:p>
                  </a:txBody>
                  <a:tcPr anchor="ctr"/>
                </a:tc>
                <a:extLst>
                  <a:ext uri="{0D108BD9-81ED-4DB2-BD59-A6C34878D82A}">
                    <a16:rowId xmlns:a16="http://schemas.microsoft.com/office/drawing/2014/main" val="2213116744"/>
                  </a:ext>
                </a:extLst>
              </a:tr>
              <a:tr h="914400">
                <a:tc>
                  <a:txBody>
                    <a:bodyPr/>
                    <a:lstStyle/>
                    <a:p>
                      <a:pPr marL="0" algn="l" defTabSz="914400" rtl="0" eaLnBrk="1" fontAlgn="base" latinLnBrk="0" hangingPunct="1"/>
                      <a:r>
                        <a:rPr lang="en-IN" sz="1500" kern="1200">
                          <a:solidFill>
                            <a:schemeClr val="tx1"/>
                          </a:solidFill>
                          <a:effectLst/>
                          <a:latin typeface="+mn-lt"/>
                          <a:ea typeface="+mn-ea"/>
                          <a:cs typeface="+mn-cs"/>
                        </a:rPr>
                        <a:t>6</a:t>
                      </a:r>
                    </a:p>
                  </a:txBody>
                  <a:tcPr anchor="ctr"/>
                </a:tc>
                <a:tc>
                  <a:txBody>
                    <a:bodyPr/>
                    <a:lstStyle/>
                    <a:p>
                      <a:pPr marL="0" algn="l" defTabSz="914400" rtl="0" eaLnBrk="1" fontAlgn="base" latinLnBrk="0" hangingPunct="1"/>
                      <a:r>
                        <a:rPr lang="en-US" sz="1500" b="0" i="0" kern="1200" dirty="0">
                          <a:solidFill>
                            <a:schemeClr val="tx1"/>
                          </a:solidFill>
                          <a:effectLst/>
                          <a:latin typeface="+mn-lt"/>
                          <a:ea typeface="+mn-ea"/>
                          <a:cs typeface="+mn-cs"/>
                        </a:rPr>
                        <a:t>On the Generalizability of Machine Learning Classification Algorithms and Their Application to the Framingham Heart Study</a:t>
                      </a:r>
                      <a:endParaRPr lang="en-US"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IN" sz="1500" dirty="0"/>
                        <a:t>Nabil </a:t>
                      </a:r>
                      <a:r>
                        <a:rPr lang="en-IN" sz="1500" dirty="0" err="1"/>
                        <a:t>Kahouadji</a:t>
                      </a:r>
                      <a:r>
                        <a:rPr lang="en-IN" sz="1500" dirty="0"/>
                        <a:t> </a:t>
                      </a:r>
                      <a:endParaRPr lang="en-US"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IN" sz="1500" b="0" i="0" kern="1200" dirty="0" err="1">
                          <a:solidFill>
                            <a:schemeClr val="tx1"/>
                          </a:solidFill>
                          <a:effectLst/>
                          <a:latin typeface="+mn-lt"/>
                          <a:ea typeface="+mn-ea"/>
                          <a:cs typeface="+mn-cs"/>
                        </a:rPr>
                        <a:t>XGBoost</a:t>
                      </a:r>
                      <a:r>
                        <a:rPr lang="en-IN" sz="1500" b="0" i="0" kern="1200" dirty="0">
                          <a:solidFill>
                            <a:schemeClr val="tx1"/>
                          </a:solidFill>
                          <a:effectLst/>
                          <a:latin typeface="+mn-lt"/>
                          <a:ea typeface="+mn-ea"/>
                          <a:cs typeface="+mn-cs"/>
                        </a:rPr>
                        <a:t>, SVM, Double Discriminant Scoring, Linear Discriminant Function, &amp; Quadratic Discriminant Function.</a:t>
                      </a:r>
                      <a:endParaRPr lang="en-IN" sz="1500" kern="1200" dirty="0">
                        <a:solidFill>
                          <a:schemeClr val="tx1"/>
                        </a:solidFill>
                        <a:effectLst/>
                        <a:latin typeface="+mn-lt"/>
                        <a:ea typeface="+mn-ea"/>
                        <a:cs typeface="+mn-cs"/>
                      </a:endParaRPr>
                    </a:p>
                  </a:txBody>
                  <a:tcPr anchor="ctr"/>
                </a:tc>
                <a:tc>
                  <a:txBody>
                    <a:bodyPr/>
                    <a:lstStyle/>
                    <a:p>
                      <a:pPr marL="0" algn="l" defTabSz="914400" rtl="0" eaLnBrk="1" fontAlgn="base" latinLnBrk="0" hangingPunct="1"/>
                      <a:r>
                        <a:rPr lang="en-US" sz="1500" kern="1200" dirty="0">
                          <a:solidFill>
                            <a:schemeClr val="tx1"/>
                          </a:solidFill>
                          <a:effectLst/>
                          <a:latin typeface="+mn-lt"/>
                          <a:ea typeface="+mn-ea"/>
                          <a:cs typeface="+mn-cs"/>
                        </a:rPr>
                        <a:t>Not Mentioned</a:t>
                      </a:r>
                    </a:p>
                  </a:txBody>
                  <a:tcPr anchor="ctr"/>
                </a:tc>
                <a:tc>
                  <a:txBody>
                    <a:bodyPr/>
                    <a:lstStyle/>
                    <a:p>
                      <a:pPr marL="0" algn="l" defTabSz="914400" rtl="0" eaLnBrk="1" fontAlgn="base" latinLnBrk="0" hangingPunct="1"/>
                      <a:r>
                        <a:rPr lang="en-US" sz="1500" b="0" i="0" kern="1200" dirty="0">
                          <a:solidFill>
                            <a:schemeClr val="tx1"/>
                          </a:solidFill>
                          <a:effectLst/>
                          <a:latin typeface="+mn-lt"/>
                          <a:ea typeface="+mn-ea"/>
                          <a:cs typeface="+mn-cs"/>
                        </a:rPr>
                        <a:t>Flaws in </a:t>
                      </a:r>
                      <a:r>
                        <a:rPr lang="en-IN" sz="1500" b="0" i="0" kern="1200" dirty="0" err="1">
                          <a:solidFill>
                            <a:schemeClr val="tx1"/>
                          </a:solidFill>
                          <a:effectLst/>
                          <a:latin typeface="+mn-lt"/>
                          <a:ea typeface="+mn-ea"/>
                          <a:cs typeface="+mn-cs"/>
                        </a:rPr>
                        <a:t>XGBoost</a:t>
                      </a:r>
                      <a:r>
                        <a:rPr lang="en-IN" sz="1500" b="0" i="0" kern="1200" dirty="0">
                          <a:solidFill>
                            <a:schemeClr val="tx1"/>
                          </a:solidFill>
                          <a:effectLst/>
                          <a:latin typeface="+mn-lt"/>
                          <a:ea typeface="+mn-ea"/>
                          <a:cs typeface="+mn-cs"/>
                        </a:rPr>
                        <a:t> </a:t>
                      </a:r>
                      <a:r>
                        <a:rPr lang="en-US" sz="1500" b="0" i="0" kern="1200" dirty="0">
                          <a:solidFill>
                            <a:schemeClr val="tx1"/>
                          </a:solidFill>
                          <a:effectLst/>
                          <a:latin typeface="+mn-lt"/>
                          <a:ea typeface="+mn-ea"/>
                          <a:cs typeface="+mn-cs"/>
                        </a:rPr>
                        <a:t>&amp; SVM on unbalanced datasets; potential biases in healthcare data.</a:t>
                      </a:r>
                      <a:endParaRPr lang="en-US" sz="1500" kern="1200" dirty="0">
                        <a:solidFill>
                          <a:schemeClr val="tx1"/>
                        </a:solidFill>
                        <a:effectLst/>
                        <a:latin typeface="+mn-lt"/>
                        <a:ea typeface="+mn-ea"/>
                        <a:cs typeface="+mn-cs"/>
                      </a:endParaRPr>
                    </a:p>
                  </a:txBody>
                  <a:tcPr anchor="ctr"/>
                </a:tc>
                <a:extLst>
                  <a:ext uri="{0D108BD9-81ED-4DB2-BD59-A6C34878D82A}">
                    <a16:rowId xmlns:a16="http://schemas.microsoft.com/office/drawing/2014/main" val="648783688"/>
                  </a:ext>
                </a:extLst>
              </a:tr>
              <a:tr h="727019">
                <a:tc>
                  <a:txBody>
                    <a:bodyPr/>
                    <a:lstStyle/>
                    <a:p>
                      <a:pPr fontAlgn="base"/>
                      <a:r>
                        <a:rPr lang="en-IN" sz="1500" dirty="0">
                          <a:effectLst/>
                        </a:rPr>
                        <a:t>7</a:t>
                      </a:r>
                    </a:p>
                  </a:txBody>
                  <a:tcPr anchor="ctr"/>
                </a:tc>
                <a:tc>
                  <a:txBody>
                    <a:bodyPr/>
                    <a:lstStyle/>
                    <a:p>
                      <a:pPr fontAlgn="base"/>
                      <a:r>
                        <a:rPr lang="en-US" sz="1500" dirty="0"/>
                        <a:t>Multimodal Machine Learning for 10-Year Dementia Risk Prediction: The Framingham Heart Study</a:t>
                      </a:r>
                      <a:endParaRPr lang="en-US" sz="1500" dirty="0">
                        <a:effectLst/>
                      </a:endParaRPr>
                    </a:p>
                  </a:txBody>
                  <a:tcPr anchor="ctr"/>
                </a:tc>
                <a:tc>
                  <a:txBody>
                    <a:bodyPr/>
                    <a:lstStyle/>
                    <a:p>
                      <a:pPr fontAlgn="base"/>
                      <a:r>
                        <a:rPr lang="en-IN" sz="1500" dirty="0" err="1"/>
                        <a:t>Huitong</a:t>
                      </a:r>
                      <a:r>
                        <a:rPr lang="en-IN" sz="1500" dirty="0"/>
                        <a:t> Ding, Amiya C. </a:t>
                      </a:r>
                      <a:r>
                        <a:rPr lang="en-IN" sz="1500" dirty="0" err="1"/>
                        <a:t>Mandapati</a:t>
                      </a:r>
                      <a:r>
                        <a:rPr lang="en-IN" sz="1500" dirty="0"/>
                        <a:t>, Alexander P. Hamel, Cody </a:t>
                      </a:r>
                      <a:r>
                        <a:rPr lang="en-IN" sz="1500" dirty="0" err="1"/>
                        <a:t>Karjadi</a:t>
                      </a:r>
                      <a:r>
                        <a:rPr lang="en-IN" sz="1500" dirty="0"/>
                        <a:t>, Ting F. Ang, </a:t>
                      </a:r>
                      <a:r>
                        <a:rPr lang="en-IN" sz="1500" dirty="0" err="1"/>
                        <a:t>Weiming</a:t>
                      </a:r>
                      <a:r>
                        <a:rPr lang="en-IN" sz="1500" dirty="0"/>
                        <a:t> Xia, Rhoda Au, </a:t>
                      </a:r>
                      <a:r>
                        <a:rPr lang="en-IN" sz="1500" dirty="0" err="1"/>
                        <a:t>Honghuang</a:t>
                      </a:r>
                      <a:r>
                        <a:rPr lang="en-IN" sz="1500" dirty="0"/>
                        <a:t> Lin.</a:t>
                      </a:r>
                      <a:endParaRPr lang="en-IN" sz="1500" dirty="0">
                        <a:effectLst/>
                      </a:endParaRPr>
                    </a:p>
                  </a:txBody>
                  <a:tcPr anchor="ctr"/>
                </a:tc>
                <a:tc>
                  <a:txBody>
                    <a:bodyPr/>
                    <a:lstStyle/>
                    <a:p>
                      <a:pPr fontAlgn="base"/>
                      <a:r>
                        <a:rPr lang="en-US" sz="1500" dirty="0" err="1"/>
                        <a:t>CatBoost</a:t>
                      </a:r>
                      <a:r>
                        <a:rPr lang="en-US" sz="1500" dirty="0"/>
                        <a:t> with </a:t>
                      </a:r>
                      <a:r>
                        <a:rPr lang="en-US" sz="1500" dirty="0" err="1"/>
                        <a:t>Optuna</a:t>
                      </a:r>
                      <a:r>
                        <a:rPr lang="en-US" sz="1500" dirty="0"/>
                        <a:t> hyperparameter optimization, and Shapley values</a:t>
                      </a:r>
                      <a:endParaRPr lang="en-IN" sz="1500" dirty="0">
                        <a:effectLst/>
                      </a:endParaRPr>
                    </a:p>
                  </a:txBody>
                  <a:tcPr anchor="ctr"/>
                </a:tc>
                <a:tc>
                  <a:txBody>
                    <a:bodyPr/>
                    <a:lstStyle/>
                    <a:p>
                      <a:pPr algn="l" fontAlgn="base"/>
                      <a:r>
                        <a:rPr lang="en-IN" sz="1500" dirty="0"/>
                        <a:t>90.0%</a:t>
                      </a:r>
                      <a:endParaRPr lang="en-US" sz="1500" dirty="0">
                        <a:effectLst/>
                      </a:endParaRPr>
                    </a:p>
                  </a:txBody>
                  <a:tcPr anchor="ctr"/>
                </a:tc>
                <a:tc>
                  <a:txBody>
                    <a:bodyPr/>
                    <a:lstStyle/>
                    <a:p>
                      <a:r>
                        <a:rPr lang="en-US" sz="1500" dirty="0"/>
                        <a:t>Limitations in sample size, generalizability, temporal limitations, and missing data.</a:t>
                      </a:r>
                      <a:endParaRPr lang="en-IN" sz="1500" dirty="0"/>
                    </a:p>
                  </a:txBody>
                  <a:tcPr anchor="ctr"/>
                </a:tc>
                <a:extLst>
                  <a:ext uri="{0D108BD9-81ED-4DB2-BD59-A6C34878D82A}">
                    <a16:rowId xmlns:a16="http://schemas.microsoft.com/office/drawing/2014/main" val="798026723"/>
                  </a:ext>
                </a:extLst>
              </a:tr>
              <a:tr h="727019">
                <a:tc>
                  <a:txBody>
                    <a:bodyPr/>
                    <a:lstStyle/>
                    <a:p>
                      <a:pPr fontAlgn="base"/>
                      <a:r>
                        <a:rPr lang="en-IN" sz="1500" dirty="0">
                          <a:effectLst/>
                        </a:rPr>
                        <a:t>8</a:t>
                      </a:r>
                    </a:p>
                  </a:txBody>
                  <a:tcPr anchor="ctr"/>
                </a:tc>
                <a:tc>
                  <a:txBody>
                    <a:bodyPr/>
                    <a:lstStyle/>
                    <a:p>
                      <a:pPr fontAlgn="base"/>
                      <a:r>
                        <a:rPr lang="en-US" sz="1500" dirty="0"/>
                        <a:t>Development of machine </a:t>
                      </a:r>
                      <a:r>
                        <a:rPr lang="en-US" sz="1500" dirty="0" err="1"/>
                        <a:t>learningbased</a:t>
                      </a:r>
                      <a:r>
                        <a:rPr lang="en-US" sz="1500" dirty="0"/>
                        <a:t> models to predict 10-year risk of cardiovascular disease: a prospective cohort study</a:t>
                      </a:r>
                      <a:endParaRPr lang="en-US" sz="1500" dirty="0">
                        <a:effectLst/>
                      </a:endParaRPr>
                    </a:p>
                  </a:txBody>
                  <a:tcPr anchor="ctr"/>
                </a:tc>
                <a:tc>
                  <a:txBody>
                    <a:bodyPr/>
                    <a:lstStyle/>
                    <a:p>
                      <a:pPr fontAlgn="base"/>
                      <a:r>
                        <a:rPr lang="en-IN" sz="1500" dirty="0"/>
                        <a:t>Jia You, Yu Guo, Ju-Jiao Kang, Hui-Fu Wang, Ming Yang, Jian-Feng Feng, Jin-Tai Yu , Wei Cheng</a:t>
                      </a:r>
                      <a:endParaRPr lang="en-IN" sz="1500" dirty="0">
                        <a:effectLst/>
                      </a:endParaRPr>
                    </a:p>
                  </a:txBody>
                  <a:tcPr anchor="ctr"/>
                </a:tc>
                <a:tc>
                  <a:txBody>
                    <a:bodyPr/>
                    <a:lstStyle/>
                    <a:p>
                      <a:pPr fontAlgn="base"/>
                      <a:r>
                        <a:rPr lang="en-US" sz="1500" dirty="0"/>
                        <a:t>LGBM, </a:t>
                      </a:r>
                      <a:r>
                        <a:rPr lang="en-US" sz="1500" dirty="0" err="1"/>
                        <a:t>XGBoost</a:t>
                      </a:r>
                      <a:r>
                        <a:rPr lang="en-US" sz="1500" dirty="0"/>
                        <a:t>, RF, Logistic Regression, KNN, SVM</a:t>
                      </a:r>
                      <a:endParaRPr lang="en-IN" sz="1500" dirty="0">
                        <a:effectLst/>
                      </a:endParaRPr>
                    </a:p>
                  </a:txBody>
                  <a:tcPr anchor="ctr"/>
                </a:tc>
                <a:tc>
                  <a:txBody>
                    <a:bodyPr/>
                    <a:lstStyle/>
                    <a:p>
                      <a:pPr algn="l" fontAlgn="base"/>
                      <a:r>
                        <a:rPr lang="en-IN" sz="1600" dirty="0"/>
                        <a:t>76.2%</a:t>
                      </a:r>
                      <a:endParaRPr lang="en-US" sz="1500" dirty="0">
                        <a:effectLst/>
                      </a:endParaRPr>
                    </a:p>
                  </a:txBody>
                  <a:tcPr anchor="ctr"/>
                </a:tc>
                <a:tc>
                  <a:txBody>
                    <a:bodyPr/>
                    <a:lstStyle/>
                    <a:p>
                      <a:r>
                        <a:rPr lang="en-US" sz="1500" dirty="0"/>
                        <a:t>Validity and generalizability need to be tested in future studies</a:t>
                      </a:r>
                      <a:endParaRPr lang="en-IN" sz="1500" dirty="0"/>
                    </a:p>
                  </a:txBody>
                  <a:tcPr anchor="ctr"/>
                </a:tc>
                <a:extLst>
                  <a:ext uri="{0D108BD9-81ED-4DB2-BD59-A6C34878D82A}">
                    <a16:rowId xmlns:a16="http://schemas.microsoft.com/office/drawing/2014/main" val="1392747302"/>
                  </a:ext>
                </a:extLst>
              </a:tr>
            </a:tbl>
          </a:graphicData>
        </a:graphic>
      </p:graphicFrame>
    </p:spTree>
    <p:extLst>
      <p:ext uri="{BB962C8B-B14F-4D97-AF65-F5344CB8AC3E}">
        <p14:creationId xmlns:p14="http://schemas.microsoft.com/office/powerpoint/2010/main" val="4131028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CEAF82A-1A05-4941-8A47-F3BBA0114D00}"/>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E7A72A86-7611-466E-B245-D307BA7F1C8D}"/>
              </a:ext>
            </a:extLst>
          </p:cNvPr>
          <p:cNvSpPr>
            <a:spLocks noGrp="1"/>
          </p:cNvSpPr>
          <p:nvPr>
            <p:ph type="title"/>
          </p:nvPr>
        </p:nvSpPr>
        <p:spPr/>
        <p:txBody>
          <a:bodyPr>
            <a:normAutofit/>
          </a:bodyPr>
          <a:lstStyle/>
          <a:p>
            <a:r>
              <a:rPr lang="en-IN" sz="4800" dirty="0"/>
              <a:t>Summary </a:t>
            </a:r>
            <a:r>
              <a:rPr lang="en-IN" sz="4000" dirty="0"/>
              <a:t>(</a:t>
            </a:r>
            <a:r>
              <a:rPr lang="en-IN" sz="3200" dirty="0"/>
              <a:t>Based on Literature Survey)</a:t>
            </a:r>
            <a:endParaRPr lang="en-IN" sz="4800" dirty="0"/>
          </a:p>
        </p:txBody>
      </p:sp>
      <p:sp>
        <p:nvSpPr>
          <p:cNvPr id="3" name="Content Placeholder 2">
            <a:extLst>
              <a:ext uri="{FF2B5EF4-FFF2-40B4-BE49-F238E27FC236}">
                <a16:creationId xmlns:a16="http://schemas.microsoft.com/office/drawing/2014/main" id="{35FCEE4F-05B2-4287-B2AD-904F515D81DA}"/>
              </a:ext>
            </a:extLst>
          </p:cNvPr>
          <p:cNvSpPr>
            <a:spLocks noGrp="1"/>
          </p:cNvSpPr>
          <p:nvPr>
            <p:ph idx="1"/>
          </p:nvPr>
        </p:nvSpPr>
        <p:spPr>
          <a:xfrm>
            <a:off x="838200" y="1726747"/>
            <a:ext cx="10515600" cy="4351338"/>
          </a:xfrm>
        </p:spPr>
        <p:txBody>
          <a:bodyPr>
            <a:normAutofit lnSpcReduction="10000"/>
          </a:bodyPr>
          <a:lstStyle/>
          <a:p>
            <a:pPr algn="just"/>
            <a:r>
              <a:rPr lang="en-US" sz="2000" b="1" dirty="0"/>
              <a:t>Key Findings</a:t>
            </a:r>
            <a:r>
              <a:rPr lang="en-US" sz="2000" dirty="0"/>
              <a:t>: Various machine learning models have been applied to the Framingham Heart Study dataset, including Logistic Regression, Decision Trees, SVMs, and Random Forest. These models provide valuable insights but face challenges such as imbalanced datasets and overfitting.</a:t>
            </a:r>
          </a:p>
          <a:p>
            <a:pPr marL="0" indent="0" algn="just">
              <a:buNone/>
            </a:pPr>
            <a:endParaRPr lang="en-US" sz="2000" dirty="0"/>
          </a:p>
          <a:p>
            <a:pPr lvl="1"/>
            <a:r>
              <a:rPr lang="en-US" sz="1600" b="1" dirty="0"/>
              <a:t>Logistic Regression</a:t>
            </a:r>
            <a:r>
              <a:rPr lang="en-US" sz="1600" dirty="0"/>
              <a:t> and </a:t>
            </a:r>
            <a:r>
              <a:rPr lang="en-US" sz="1600" b="1" dirty="0"/>
              <a:t>Decision Trees</a:t>
            </a:r>
            <a:r>
              <a:rPr lang="en-US" sz="1600" dirty="0"/>
              <a:t> have traditionally been used due to their simplicity and ease of interpretation but tend to perform poorly with more complex datasets.</a:t>
            </a:r>
          </a:p>
          <a:p>
            <a:pPr lvl="1"/>
            <a:r>
              <a:rPr lang="en-US" sz="1600" b="1" dirty="0"/>
              <a:t>Support Vector Machines (SVM)</a:t>
            </a:r>
            <a:r>
              <a:rPr lang="en-US" sz="1600" dirty="0"/>
              <a:t> and </a:t>
            </a:r>
            <a:r>
              <a:rPr lang="en-US" sz="1600" b="1" dirty="0"/>
              <a:t>Random Forest</a:t>
            </a:r>
            <a:r>
              <a:rPr lang="en-US" sz="1600" dirty="0"/>
              <a:t> models show higher accuracy (up to </a:t>
            </a:r>
            <a:r>
              <a:rPr lang="en-US" sz="1600" b="1" dirty="0"/>
              <a:t>90.08%</a:t>
            </a:r>
            <a:r>
              <a:rPr lang="en-US" sz="1600" dirty="0"/>
              <a:t>) but are susceptible to overfitting and may struggle with </a:t>
            </a:r>
            <a:r>
              <a:rPr lang="en-US" sz="1600" b="1" dirty="0"/>
              <a:t>imbalanced datasets</a:t>
            </a:r>
            <a:r>
              <a:rPr lang="en-US" sz="1600" dirty="0"/>
              <a:t> (when the number of cases with heart disease is far smaller than those without).</a:t>
            </a:r>
          </a:p>
          <a:p>
            <a:pPr lvl="1"/>
            <a:r>
              <a:rPr lang="en-US" sz="1600" b="1" dirty="0"/>
              <a:t>Ensemble Models</a:t>
            </a:r>
            <a:r>
              <a:rPr lang="en-US" sz="1600" dirty="0"/>
              <a:t>, like </a:t>
            </a:r>
            <a:r>
              <a:rPr lang="en-US" sz="1600" b="1" dirty="0" err="1"/>
              <a:t>XGBoost</a:t>
            </a:r>
            <a:r>
              <a:rPr lang="en-US" sz="1600" dirty="0"/>
              <a:t> and </a:t>
            </a:r>
            <a:r>
              <a:rPr lang="en-US" sz="1600" b="1" dirty="0"/>
              <a:t>Gradient Boosting</a:t>
            </a:r>
            <a:r>
              <a:rPr lang="en-US" sz="1600" dirty="0"/>
              <a:t>, have also been used, providing a more robust solution against overfitting, but they still face challenges in handling clinical datasets.</a:t>
            </a:r>
          </a:p>
          <a:p>
            <a:pPr marL="0" indent="0" algn="just">
              <a:buNone/>
            </a:pPr>
            <a:endParaRPr lang="en-US" sz="2000" dirty="0"/>
          </a:p>
          <a:p>
            <a:pPr algn="just"/>
            <a:r>
              <a:rPr lang="en-US" sz="2000" dirty="0"/>
              <a:t>Most studies highlight the difficulty in generalizing the findings due to the use of limited sample sizes or a lack of real-time predictions. Moreover, most machine learning models fail to fully incorporate clinical interpretation.</a:t>
            </a:r>
          </a:p>
          <a:p>
            <a:pPr marL="0" indent="0" algn="just">
              <a:buNone/>
            </a:pPr>
            <a:endParaRPr lang="en-IN" sz="2000" dirty="0"/>
          </a:p>
          <a:p>
            <a:pPr marL="0" indent="0" algn="just">
              <a:buNone/>
            </a:pPr>
            <a:endParaRPr lang="en-IN" sz="2000" dirty="0"/>
          </a:p>
        </p:txBody>
      </p:sp>
    </p:spTree>
    <p:extLst>
      <p:ext uri="{BB962C8B-B14F-4D97-AF65-F5344CB8AC3E}">
        <p14:creationId xmlns:p14="http://schemas.microsoft.com/office/powerpoint/2010/main" val="393784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4696D2-5781-4068-B202-F427EFF4099D}"/>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FBAD3D8C-ED0B-4760-B9D6-0063303C3F1A}"/>
              </a:ext>
            </a:extLst>
          </p:cNvPr>
          <p:cNvSpPr>
            <a:spLocks noGrp="1"/>
          </p:cNvSpPr>
          <p:nvPr>
            <p:ph type="title"/>
          </p:nvPr>
        </p:nvSpPr>
        <p:spPr/>
        <p:txBody>
          <a:bodyPr>
            <a:normAutofit/>
          </a:bodyPr>
          <a:lstStyle/>
          <a:p>
            <a:r>
              <a:rPr lang="en-IN" sz="4800" dirty="0"/>
              <a:t>Research Gap</a:t>
            </a:r>
          </a:p>
        </p:txBody>
      </p:sp>
      <p:sp>
        <p:nvSpPr>
          <p:cNvPr id="3" name="Content Placeholder 2">
            <a:extLst>
              <a:ext uri="{FF2B5EF4-FFF2-40B4-BE49-F238E27FC236}">
                <a16:creationId xmlns:a16="http://schemas.microsoft.com/office/drawing/2014/main" id="{51411183-F6DE-44B7-8B06-625D0383B129}"/>
              </a:ext>
            </a:extLst>
          </p:cNvPr>
          <p:cNvSpPr>
            <a:spLocks noGrp="1"/>
          </p:cNvSpPr>
          <p:nvPr>
            <p:ph idx="1"/>
          </p:nvPr>
        </p:nvSpPr>
        <p:spPr/>
        <p:txBody>
          <a:bodyPr>
            <a:normAutofit/>
          </a:bodyPr>
          <a:lstStyle/>
          <a:p>
            <a:pPr algn="just"/>
            <a:r>
              <a:rPr lang="en-US" sz="2000" dirty="0"/>
              <a:t>Despite the significant progress in machine learning-based risk predictions using the Framingham dataset, most models focus on single algorithms and limited features, lacking the ability to adapt to real-time data. Additionally, the interpretability of these models for clinical applications remains a challenge.</a:t>
            </a:r>
          </a:p>
          <a:p>
            <a:pPr algn="just">
              <a:lnSpc>
                <a:spcPct val="100000"/>
              </a:lnSpc>
            </a:pPr>
            <a:r>
              <a:rPr lang="en-US" sz="2000" dirty="0"/>
              <a:t>We have seen that all these papers use machine leaning models for prediction; where as deep learning models will give better results. </a:t>
            </a:r>
          </a:p>
          <a:p>
            <a:pPr marL="457200" lvl="1" indent="0" algn="just">
              <a:lnSpc>
                <a:spcPct val="100000"/>
              </a:lnSpc>
              <a:buNone/>
            </a:pPr>
            <a:r>
              <a:rPr lang="en-US" sz="1600" dirty="0"/>
              <a:t>Ex: </a:t>
            </a:r>
            <a:r>
              <a:rPr lang="en-IN" sz="1600" i="0" dirty="0">
                <a:effectLst/>
              </a:rPr>
              <a:t>Artificial Neural Networks (</a:t>
            </a:r>
            <a:r>
              <a:rPr lang="en-US" sz="1600" dirty="0"/>
              <a:t>ANN), </a:t>
            </a:r>
            <a:r>
              <a:rPr lang="en-IN" sz="1600" i="0" dirty="0">
                <a:effectLst/>
              </a:rPr>
              <a:t>Convolution Neural Network (</a:t>
            </a:r>
            <a:r>
              <a:rPr lang="en-US" sz="1600" dirty="0"/>
              <a:t>CNN), </a:t>
            </a:r>
            <a:r>
              <a:rPr lang="en-IN" sz="1600" i="0" dirty="0">
                <a:effectLst/>
              </a:rPr>
              <a:t>Recurrent Neural Network (</a:t>
            </a:r>
            <a:r>
              <a:rPr lang="en-US" sz="1600" dirty="0"/>
              <a:t>RNN), etc.</a:t>
            </a:r>
          </a:p>
          <a:p>
            <a:pPr algn="just"/>
            <a:r>
              <a:rPr lang="en-US" sz="2000" dirty="0"/>
              <a:t>We can use explainable (XAI) to check the transparency of the model.</a:t>
            </a:r>
          </a:p>
          <a:p>
            <a:pPr algn="just"/>
            <a:r>
              <a:rPr lang="en-US" sz="2000" dirty="0"/>
              <a:t>By fine tuning the model we can increase the accuracy.</a:t>
            </a:r>
          </a:p>
          <a:p>
            <a:pPr algn="just"/>
            <a:endParaRPr lang="en-US" sz="2000" dirty="0"/>
          </a:p>
          <a:p>
            <a:pPr marL="0" indent="0" algn="just">
              <a:buNone/>
            </a:pPr>
            <a:endParaRPr lang="en-IN" dirty="0"/>
          </a:p>
        </p:txBody>
      </p:sp>
    </p:spTree>
    <p:extLst>
      <p:ext uri="{BB962C8B-B14F-4D97-AF65-F5344CB8AC3E}">
        <p14:creationId xmlns:p14="http://schemas.microsoft.com/office/powerpoint/2010/main" val="109060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6B2578-7EAB-4966-9134-7F50D0DE1FB4}"/>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D8BF58CD-D8B1-48F8-86EB-327D9B1D0351}"/>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722D37D5-5ADB-4872-BB28-FB42C731EDAE}"/>
              </a:ext>
            </a:extLst>
          </p:cNvPr>
          <p:cNvSpPr>
            <a:spLocks noGrp="1"/>
          </p:cNvSpPr>
          <p:nvPr>
            <p:ph idx="1"/>
          </p:nvPr>
        </p:nvSpPr>
        <p:spPr>
          <a:xfrm>
            <a:off x="838200" y="1492625"/>
            <a:ext cx="10515600" cy="1401669"/>
          </a:xfrm>
        </p:spPr>
        <p:txBody>
          <a:bodyPr>
            <a:normAutofit/>
          </a:bodyPr>
          <a:lstStyle/>
          <a:p>
            <a:pPr marL="0" indent="0" algn="just">
              <a:buNone/>
            </a:pPr>
            <a:r>
              <a:rPr lang="en-US" sz="2000" dirty="0"/>
              <a:t>Cardiovascular diseases are a leading cause of death globally. Early detection using predictive models can drastically reduce risk by prompting early lifestyle changes or medical interventions. Leveraging the Framingham Heart Study dataset, we aim to develop machine learning models that can provide accurate and clinically interpretable predictions.</a:t>
            </a:r>
          </a:p>
        </p:txBody>
      </p:sp>
      <p:sp>
        <p:nvSpPr>
          <p:cNvPr id="5" name="Title 1">
            <a:extLst>
              <a:ext uri="{FF2B5EF4-FFF2-40B4-BE49-F238E27FC236}">
                <a16:creationId xmlns:a16="http://schemas.microsoft.com/office/drawing/2014/main" id="{C701662C-9C9E-44DF-8629-59372A363185}"/>
              </a:ext>
            </a:extLst>
          </p:cNvPr>
          <p:cNvSpPr txBox="1">
            <a:spLocks/>
          </p:cNvSpPr>
          <p:nvPr/>
        </p:nvSpPr>
        <p:spPr>
          <a:xfrm>
            <a:off x="838200" y="31890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a:t>Problem Statement </a:t>
            </a:r>
            <a:endParaRPr lang="en-IN" dirty="0"/>
          </a:p>
        </p:txBody>
      </p:sp>
      <p:sp>
        <p:nvSpPr>
          <p:cNvPr id="6" name="Content Placeholder 2">
            <a:extLst>
              <a:ext uri="{FF2B5EF4-FFF2-40B4-BE49-F238E27FC236}">
                <a16:creationId xmlns:a16="http://schemas.microsoft.com/office/drawing/2014/main" id="{3F7F3FE0-6B7A-45A1-AAEB-CAA05C809008}"/>
              </a:ext>
            </a:extLst>
          </p:cNvPr>
          <p:cNvSpPr txBox="1">
            <a:spLocks/>
          </p:cNvSpPr>
          <p:nvPr/>
        </p:nvSpPr>
        <p:spPr>
          <a:xfrm>
            <a:off x="838200" y="4214126"/>
            <a:ext cx="10515600" cy="14016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0" eaLnBrk="1" latinLnBrk="0" hangingPunct="1">
              <a:lnSpc>
                <a:spcPct val="90000"/>
              </a:lnSpc>
              <a:spcBef>
                <a:spcPts val="1000"/>
              </a:spcBef>
              <a:spcAft>
                <a:spcPts val="0"/>
              </a:spcAft>
              <a:buNone/>
            </a:pPr>
            <a:endParaRPr lang="en-US" sz="2000" dirty="0"/>
          </a:p>
          <a:p>
            <a:pPr marL="0" indent="0" algn="just" rtl="0" eaLnBrk="1" latinLnBrk="0" hangingPunct="1">
              <a:lnSpc>
                <a:spcPct val="90000"/>
              </a:lnSpc>
              <a:spcBef>
                <a:spcPts val="1000"/>
              </a:spcBef>
              <a:spcAft>
                <a:spcPts val="0"/>
              </a:spcAft>
              <a:buNone/>
            </a:pPr>
            <a:r>
              <a:rPr lang="en-US" sz="2000" dirty="0"/>
              <a:t>Develop a machine learning model using the Framingham Heart Study dataset to accurately predict an individual's risk of cardiovascular diseases. </a:t>
            </a:r>
            <a:endParaRPr lang="en-US" sz="2000" kern="1200" dirty="0">
              <a:solidFill>
                <a:srgbClr val="000000"/>
              </a:solidFill>
              <a:effectLst/>
              <a:latin typeface="Calibri" panose="020F0502020204030204" pitchFamily="34" charset="0"/>
              <a:ea typeface="+mn-ea"/>
              <a:cs typeface="+mn-cs"/>
            </a:endParaRPr>
          </a:p>
        </p:txBody>
      </p:sp>
    </p:spTree>
    <p:extLst>
      <p:ext uri="{BB962C8B-B14F-4D97-AF65-F5344CB8AC3E}">
        <p14:creationId xmlns:p14="http://schemas.microsoft.com/office/powerpoint/2010/main" val="177195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AD3C731-2F98-4785-BF26-99702C23796C}"/>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2A36156-B6B2-4872-8820-B845AC21AD03}"/>
              </a:ext>
            </a:extLst>
          </p:cNvPr>
          <p:cNvSpPr>
            <a:spLocks noGrp="1"/>
          </p:cNvSpPr>
          <p:nvPr>
            <p:ph type="title"/>
          </p:nvPr>
        </p:nvSpPr>
        <p:spPr>
          <a:xfrm>
            <a:off x="647700" y="371021"/>
            <a:ext cx="10515600" cy="1325563"/>
          </a:xfrm>
        </p:spPr>
        <p:txBody>
          <a:bodyPr>
            <a:normAutofit/>
          </a:bodyPr>
          <a:lstStyle/>
          <a:p>
            <a:r>
              <a:rPr lang="en-IN" sz="4800" dirty="0"/>
              <a:t>Dataset Description</a:t>
            </a:r>
          </a:p>
        </p:txBody>
      </p:sp>
      <p:sp>
        <p:nvSpPr>
          <p:cNvPr id="3" name="Content Placeholder 2">
            <a:extLst>
              <a:ext uri="{FF2B5EF4-FFF2-40B4-BE49-F238E27FC236}">
                <a16:creationId xmlns:a16="http://schemas.microsoft.com/office/drawing/2014/main" id="{87CE60D2-4CDC-4C29-94E4-4BC0CB415291}"/>
              </a:ext>
            </a:extLst>
          </p:cNvPr>
          <p:cNvSpPr>
            <a:spLocks noGrp="1"/>
          </p:cNvSpPr>
          <p:nvPr>
            <p:ph idx="1"/>
          </p:nvPr>
        </p:nvSpPr>
        <p:spPr>
          <a:xfrm>
            <a:off x="647700" y="1568821"/>
            <a:ext cx="10896600" cy="4924054"/>
          </a:xfrm>
        </p:spPr>
        <p:txBody>
          <a:bodyPr>
            <a:noAutofit/>
          </a:bodyPr>
          <a:lstStyle/>
          <a:p>
            <a:pPr marL="0" indent="0" algn="just">
              <a:buNone/>
            </a:pPr>
            <a:r>
              <a:rPr lang="en-US" sz="1800" dirty="0"/>
              <a:t>The </a:t>
            </a:r>
            <a:r>
              <a:rPr lang="en-US" sz="1800" b="1" dirty="0"/>
              <a:t>Framingham Heart Study dataset</a:t>
            </a:r>
            <a:r>
              <a:rPr lang="en-US" sz="1800" dirty="0"/>
              <a:t> available on Kaggle is derived from a landmark longitudinal study that began in 1948 with the objective of identifying risk factors associated with cardiovascular disease (CVD). The dataset is designed to assist in predicting the 10-year risk of developing coronary heart disease (CHD) based on various health and demographic factors.</a:t>
            </a:r>
          </a:p>
          <a:p>
            <a:pPr marL="0" indent="0" algn="just">
              <a:buNone/>
            </a:pPr>
            <a:endParaRPr lang="en-US" sz="1800" b="1" dirty="0"/>
          </a:p>
          <a:p>
            <a:pPr marL="0" indent="0" algn="just">
              <a:buNone/>
            </a:pPr>
            <a:r>
              <a:rPr lang="en-US" sz="1800" b="1" dirty="0"/>
              <a:t>Dataset Description:</a:t>
            </a:r>
          </a:p>
          <a:p>
            <a:pPr algn="just">
              <a:buFont typeface="Arial" panose="020B0604020202020204" pitchFamily="34" charset="0"/>
              <a:buChar char="•"/>
            </a:pPr>
            <a:r>
              <a:rPr lang="en-US" sz="1800" b="1" dirty="0"/>
              <a:t>Total Entries</a:t>
            </a:r>
            <a:r>
              <a:rPr lang="en-US" sz="1800" dirty="0"/>
              <a:t>: 4,238 participants</a:t>
            </a:r>
          </a:p>
          <a:p>
            <a:pPr algn="just">
              <a:buFont typeface="Arial" panose="020B0604020202020204" pitchFamily="34" charset="0"/>
              <a:buChar char="•"/>
            </a:pPr>
            <a:r>
              <a:rPr lang="en-US" sz="1800" b="1" dirty="0"/>
              <a:t>Variables</a:t>
            </a:r>
            <a:r>
              <a:rPr lang="en-US" sz="1800" dirty="0"/>
              <a:t>: 16 attributes which include:</a:t>
            </a:r>
          </a:p>
          <a:p>
            <a:pPr lvl="1" algn="just"/>
            <a:r>
              <a:rPr lang="en-US" sz="1800" b="1" dirty="0"/>
              <a:t>Male </a:t>
            </a:r>
            <a:r>
              <a:rPr lang="en-US" sz="1800" dirty="0"/>
              <a:t>(1 = Male, 0 = Female), </a:t>
            </a:r>
            <a:r>
              <a:rPr lang="en-US" sz="1800" b="1" dirty="0"/>
              <a:t>Age, education, </a:t>
            </a:r>
            <a:r>
              <a:rPr lang="en-US" sz="1800" b="1" dirty="0" err="1"/>
              <a:t>currentSmoker</a:t>
            </a:r>
            <a:r>
              <a:rPr lang="en-US" sz="1800" b="1" dirty="0"/>
              <a:t> </a:t>
            </a:r>
            <a:r>
              <a:rPr lang="en-US" sz="1800" dirty="0"/>
              <a:t>(0 = No, 1 = Yes), </a:t>
            </a:r>
            <a:r>
              <a:rPr lang="en-US" sz="1800" b="1" dirty="0" err="1"/>
              <a:t>cigsPerDay</a:t>
            </a:r>
            <a:r>
              <a:rPr lang="en-US" sz="1800" dirty="0"/>
              <a:t> (Average number of cigarettes smoked per day), </a:t>
            </a:r>
            <a:r>
              <a:rPr lang="en-US" sz="1800" b="1" dirty="0" err="1"/>
              <a:t>BPMeds</a:t>
            </a:r>
            <a:r>
              <a:rPr lang="en-US" sz="1800" b="1" dirty="0"/>
              <a:t> </a:t>
            </a:r>
            <a:r>
              <a:rPr lang="en-US" sz="1800" dirty="0"/>
              <a:t>(0 = No, 1 = Yes), </a:t>
            </a:r>
            <a:r>
              <a:rPr lang="en-US" sz="1800" b="1" dirty="0" err="1"/>
              <a:t>prevalentStroke</a:t>
            </a:r>
            <a:r>
              <a:rPr lang="en-US" sz="1800" b="1" dirty="0"/>
              <a:t> </a:t>
            </a:r>
            <a:r>
              <a:rPr lang="en-US" sz="1800" dirty="0"/>
              <a:t>(0 = No, 1 = Yes), </a:t>
            </a:r>
            <a:r>
              <a:rPr lang="en-US" sz="1800" b="1" dirty="0" err="1"/>
              <a:t>prevalentHyp</a:t>
            </a:r>
            <a:r>
              <a:rPr lang="en-US" sz="1800" b="1" dirty="0"/>
              <a:t> </a:t>
            </a:r>
            <a:r>
              <a:rPr lang="en-US" sz="1800" dirty="0"/>
              <a:t>(0 = No, 1 = Yes), </a:t>
            </a:r>
            <a:r>
              <a:rPr lang="en-US" sz="1800" b="1" dirty="0"/>
              <a:t>Diabetes </a:t>
            </a:r>
            <a:r>
              <a:rPr lang="en-US" sz="1800" dirty="0"/>
              <a:t>(0 = No, 1 = Yes), </a:t>
            </a:r>
            <a:r>
              <a:rPr lang="en-US" sz="1800" b="1" dirty="0" err="1"/>
              <a:t>totChol</a:t>
            </a:r>
            <a:r>
              <a:rPr lang="en-US" sz="1800" b="1" dirty="0"/>
              <a:t> (</a:t>
            </a:r>
            <a:r>
              <a:rPr lang="en-US" sz="1800" dirty="0"/>
              <a:t>Total cholesterol level), </a:t>
            </a:r>
            <a:r>
              <a:rPr lang="en-US" sz="1800" b="1" dirty="0" err="1"/>
              <a:t>sysBP</a:t>
            </a:r>
            <a:r>
              <a:rPr lang="en-US" sz="1800" dirty="0"/>
              <a:t> (Systolic blood pressure), </a:t>
            </a:r>
            <a:r>
              <a:rPr lang="en-US" sz="1800" b="1" dirty="0" err="1"/>
              <a:t>diaBP</a:t>
            </a:r>
            <a:r>
              <a:rPr lang="en-US" sz="1800" dirty="0"/>
              <a:t> (Diastolic blood pressure), </a:t>
            </a:r>
            <a:r>
              <a:rPr lang="en-US" sz="1800" b="1" dirty="0"/>
              <a:t>BMI</a:t>
            </a:r>
            <a:r>
              <a:rPr lang="en-US" sz="1800" dirty="0"/>
              <a:t> (Body Mass Index), </a:t>
            </a:r>
            <a:r>
              <a:rPr lang="en-US" sz="1800" b="1" dirty="0"/>
              <a:t>heartrate, glucose. </a:t>
            </a:r>
          </a:p>
          <a:p>
            <a:pPr lvl="1" algn="just"/>
            <a:r>
              <a:rPr lang="en-US" sz="1800" b="1" dirty="0" err="1"/>
              <a:t>TenYearCHD</a:t>
            </a:r>
            <a:r>
              <a:rPr lang="en-US" sz="1800" dirty="0"/>
              <a:t>: Outcome variable indicating if the participant developed coronary heart disease within 10 years (1 = Yes, 0 = No)</a:t>
            </a:r>
          </a:p>
          <a:p>
            <a:pPr algn="just"/>
            <a:r>
              <a:rPr lang="en-US" sz="1800" b="1" dirty="0"/>
              <a:t>Challenges: </a:t>
            </a:r>
            <a:r>
              <a:rPr lang="en-US" sz="1800" dirty="0"/>
              <a:t>The dataset may contain missing values and has an imbalanced distribution of the outcome variable, which can affect model performance during analysis and prediction tasks​.</a:t>
            </a:r>
          </a:p>
        </p:txBody>
      </p:sp>
    </p:spTree>
    <p:extLst>
      <p:ext uri="{BB962C8B-B14F-4D97-AF65-F5344CB8AC3E}">
        <p14:creationId xmlns:p14="http://schemas.microsoft.com/office/powerpoint/2010/main" val="4854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450DF-96A2-606B-1AD7-B8F7B1FE208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91361D5-2EB5-55F2-6EC4-869A93498AF7}"/>
              </a:ext>
            </a:extLst>
          </p:cNvPr>
          <p:cNvSpPr/>
          <p:nvPr/>
        </p:nvSpPr>
        <p:spPr>
          <a:xfrm>
            <a:off x="138953" y="140978"/>
            <a:ext cx="11914094" cy="6576044"/>
          </a:xfrm>
          <a:prstGeom prst="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9108CBA1-F3C4-39B6-EA14-8D194DE4A052}"/>
              </a:ext>
            </a:extLst>
          </p:cNvPr>
          <p:cNvSpPr>
            <a:spLocks noGrp="1"/>
          </p:cNvSpPr>
          <p:nvPr>
            <p:ph type="title"/>
          </p:nvPr>
        </p:nvSpPr>
        <p:spPr>
          <a:xfrm>
            <a:off x="647700" y="371021"/>
            <a:ext cx="10515600" cy="1325563"/>
          </a:xfrm>
        </p:spPr>
        <p:txBody>
          <a:bodyPr>
            <a:normAutofit/>
          </a:bodyPr>
          <a:lstStyle/>
          <a:p>
            <a:r>
              <a:rPr lang="en-IN" sz="4800" dirty="0"/>
              <a:t>Techniques Used for Preprocessing</a:t>
            </a:r>
          </a:p>
        </p:txBody>
      </p:sp>
      <p:sp>
        <p:nvSpPr>
          <p:cNvPr id="3" name="Content Placeholder 2">
            <a:extLst>
              <a:ext uri="{FF2B5EF4-FFF2-40B4-BE49-F238E27FC236}">
                <a16:creationId xmlns:a16="http://schemas.microsoft.com/office/drawing/2014/main" id="{A0B5DCD6-01B8-3899-D44F-32AF9E900575}"/>
              </a:ext>
            </a:extLst>
          </p:cNvPr>
          <p:cNvSpPr>
            <a:spLocks noGrp="1"/>
          </p:cNvSpPr>
          <p:nvPr>
            <p:ph idx="1"/>
          </p:nvPr>
        </p:nvSpPr>
        <p:spPr>
          <a:xfrm>
            <a:off x="647700" y="1744776"/>
            <a:ext cx="10515600" cy="4152171"/>
          </a:xfrm>
        </p:spPr>
        <p:txBody>
          <a:bodyPr>
            <a:noAutofit/>
          </a:bodyPr>
          <a:lstStyle/>
          <a:p>
            <a:pPr algn="just"/>
            <a:r>
              <a:rPr lang="en-US" sz="1800" b="1" dirty="0"/>
              <a:t>Handling Missing Values: </a:t>
            </a:r>
            <a:r>
              <a:rPr lang="en-US" sz="1800" dirty="0"/>
              <a:t>We used median imputation to handle missing values in key columns such as education, </a:t>
            </a:r>
            <a:r>
              <a:rPr lang="en-US" sz="1800" dirty="0" err="1"/>
              <a:t>cigsPerDay</a:t>
            </a:r>
            <a:r>
              <a:rPr lang="en-US" sz="1800" dirty="0"/>
              <a:t>, </a:t>
            </a:r>
            <a:r>
              <a:rPr lang="en-US" sz="1800" dirty="0" err="1"/>
              <a:t>BPMeds</a:t>
            </a:r>
            <a:r>
              <a:rPr lang="en-US" sz="1800" dirty="0"/>
              <a:t>, </a:t>
            </a:r>
            <a:r>
              <a:rPr lang="en-US" sz="1800" dirty="0" err="1"/>
              <a:t>totChol</a:t>
            </a:r>
            <a:r>
              <a:rPr lang="en-US" sz="1800" dirty="0"/>
              <a:t>, BMI, </a:t>
            </a:r>
            <a:r>
              <a:rPr lang="en-US" sz="1800" dirty="0" err="1"/>
              <a:t>heartRate</a:t>
            </a:r>
            <a:r>
              <a:rPr lang="en-US" sz="1800" dirty="0"/>
              <a:t>, and glucose. Median imputation is less affected by outliers, making it a robust choice for clinical data.</a:t>
            </a:r>
          </a:p>
          <a:p>
            <a:pPr algn="just"/>
            <a:r>
              <a:rPr lang="en-US" sz="1800" b="1" dirty="0"/>
              <a:t>Feature Scaling: </a:t>
            </a:r>
            <a:r>
              <a:rPr lang="en-US" sz="1800" dirty="0"/>
              <a:t>Standardization was applied to numerical features to normalize the data, making it easier for algorithms like Logistic Regression and Support Vector Machines to converge.</a:t>
            </a:r>
          </a:p>
          <a:p>
            <a:pPr algn="just"/>
            <a:r>
              <a:rPr lang="en-US" sz="1800" b="1" dirty="0"/>
              <a:t>Feature Selection: </a:t>
            </a:r>
            <a:r>
              <a:rPr lang="en-US" sz="1800" dirty="0"/>
              <a:t>We applied </a:t>
            </a:r>
            <a:r>
              <a:rPr lang="en-US" sz="1800" dirty="0" err="1"/>
              <a:t>SelectKBest</a:t>
            </a:r>
            <a:r>
              <a:rPr lang="en-US" sz="1800" dirty="0"/>
              <a:t> to select the top 10 features based on statistical significance. This approach helped reduce noise, improve accuracy, and enhance model interpretability by focusing on the most relevant features.</a:t>
            </a:r>
          </a:p>
          <a:p>
            <a:pPr algn="just"/>
            <a:r>
              <a:rPr lang="en-US" sz="1800" b="1" dirty="0"/>
              <a:t>Class Imbalance Handling: </a:t>
            </a:r>
            <a:r>
              <a:rPr lang="en-US" sz="1800" dirty="0"/>
              <a:t>Oversampling was used to balance the minority class (</a:t>
            </a:r>
            <a:r>
              <a:rPr lang="en-US" sz="1800" dirty="0" err="1"/>
              <a:t>TenYearCHD</a:t>
            </a:r>
            <a:r>
              <a:rPr lang="en-US" sz="1800" dirty="0"/>
              <a:t> = 1). We achieved this by resampling the minority class to match the majority class, which prevents the model from being biased towards the majority class and improves prediction accuracy for the minority class.</a:t>
            </a:r>
          </a:p>
        </p:txBody>
      </p:sp>
    </p:spTree>
    <p:extLst>
      <p:ext uri="{BB962C8B-B14F-4D97-AF65-F5344CB8AC3E}">
        <p14:creationId xmlns:p14="http://schemas.microsoft.com/office/powerpoint/2010/main" val="35438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1828</TotalTime>
  <Words>2705</Words>
  <Application>Microsoft Office PowerPoint</Application>
  <PresentationFormat>Widescreen</PresentationFormat>
  <Paragraphs>254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Introduction</vt:lpstr>
      <vt:lpstr>Literature Survey</vt:lpstr>
      <vt:lpstr>PowerPoint Presentation</vt:lpstr>
      <vt:lpstr>Summary (Based on Literature Survey)</vt:lpstr>
      <vt:lpstr>Research Gap</vt:lpstr>
      <vt:lpstr>Motivation</vt:lpstr>
      <vt:lpstr>Dataset Description</vt:lpstr>
      <vt:lpstr>Techniques Used for Preprocessing</vt:lpstr>
      <vt:lpstr>Methodology</vt:lpstr>
      <vt:lpstr>Methodology (Continue)</vt:lpstr>
      <vt:lpstr>Architecture</vt:lpstr>
      <vt:lpstr>Model Results</vt:lpstr>
      <vt:lpstr>  </vt:lpstr>
      <vt:lpstr>Comparison of Results with Other Models</vt:lpstr>
      <vt:lpstr>Comparison Table</vt:lpstr>
      <vt:lpstr>Conclusion</vt:lpstr>
      <vt:lpstr>References (If possible include 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Nithin Polimera</dc:creator>
  <cp:lastModifiedBy>Sruthi Reddy</cp:lastModifiedBy>
  <cp:revision>61</cp:revision>
  <dcterms:created xsi:type="dcterms:W3CDTF">2024-09-16T06:39:26Z</dcterms:created>
  <dcterms:modified xsi:type="dcterms:W3CDTF">2024-11-05T05:36:18Z</dcterms:modified>
</cp:coreProperties>
</file>