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 id="2147483823" r:id="rId2"/>
  </p:sldMasterIdLst>
  <p:notesMasterIdLst>
    <p:notesMasterId r:id="rId29"/>
  </p:notesMasterIdLst>
  <p:sldIdLst>
    <p:sldId id="256" r:id="rId3"/>
    <p:sldId id="272" r:id="rId4"/>
    <p:sldId id="282" r:id="rId5"/>
    <p:sldId id="280" r:id="rId6"/>
    <p:sldId id="281" r:id="rId7"/>
    <p:sldId id="296" r:id="rId8"/>
    <p:sldId id="283" r:id="rId9"/>
    <p:sldId id="285" r:id="rId10"/>
    <p:sldId id="286" r:id="rId11"/>
    <p:sldId id="287" r:id="rId12"/>
    <p:sldId id="288" r:id="rId13"/>
    <p:sldId id="289" r:id="rId14"/>
    <p:sldId id="290" r:id="rId15"/>
    <p:sldId id="291" r:id="rId16"/>
    <p:sldId id="292" r:id="rId17"/>
    <p:sldId id="293" r:id="rId18"/>
    <p:sldId id="294" r:id="rId19"/>
    <p:sldId id="295" r:id="rId20"/>
    <p:sldId id="297" r:id="rId21"/>
    <p:sldId id="298" r:id="rId22"/>
    <p:sldId id="299" r:id="rId23"/>
    <p:sldId id="300" r:id="rId24"/>
    <p:sldId id="302" r:id="rId25"/>
    <p:sldId id="303" r:id="rId26"/>
    <p:sldId id="301"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tta sai" initials="ds" lastIdx="1" clrIdx="0">
    <p:extLst>
      <p:ext uri="{19B8F6BF-5375-455C-9EA6-DF929625EA0E}">
        <p15:presenceInfo xmlns:p15="http://schemas.microsoft.com/office/powerpoint/2012/main" userId="7a11c741ced7eb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5126" autoAdjust="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32386-9832-438A-97AD-A0F957BA37E2}" type="datetimeFigureOut">
              <a:rPr lang="en-US" smtClean="0"/>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F0C30-3475-4793-9902-2C1A3023A34F}" type="slidenum">
              <a:rPr lang="en-US" smtClean="0"/>
              <a:t>‹#›</a:t>
            </a:fld>
            <a:endParaRPr lang="en-US"/>
          </a:p>
        </p:txBody>
      </p:sp>
    </p:spTree>
    <p:extLst>
      <p:ext uri="{BB962C8B-B14F-4D97-AF65-F5344CB8AC3E}">
        <p14:creationId xmlns:p14="http://schemas.microsoft.com/office/powerpoint/2010/main" val="2579668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Tuesday, April 26, 2022</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7965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Tuesday, April 26, 2022</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7675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Tuesday, April 26, 2022</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69407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4A213A3-10E9-421F-81BE-56E0786AB515}" type="datetime2">
              <a:rPr lang="en-US" smtClean="0"/>
              <a:t>Tuesday, April 26, 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6173601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2B50C-7EEE-46CD-BAF7-BBC4026D959A}" type="datetime2">
              <a:rPr lang="en-US" smtClean="0"/>
              <a:t>Tuesday, April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02521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4211C4-AE09-4254-A5E3-6DA9B099C971}" type="datetime2">
              <a:rPr lang="en-US" smtClean="0"/>
              <a:t>Tuesday, April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565261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1742C3-E082-4760-93B2-E209268DD00C}" type="datetime2">
              <a:rPr lang="en-US" smtClean="0"/>
              <a:t>Tuesday, April 26,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77215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6FC950-F824-48B9-B984-CAEE265865E5}" type="datetime2">
              <a:rPr lang="en-US" smtClean="0"/>
              <a:t>Tuesday, April 26,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25590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8E3A0F-68E7-4D17-BB84-ED1BA4F6AC6B}" type="datetime2">
              <a:rPr lang="en-US" smtClean="0"/>
              <a:t>Tuesday, April 26,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97100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DB7BC4F-EDA1-4BA2-BFF3-FE5B31CCB58B}" type="datetime2">
              <a:rPr lang="en-US" smtClean="0"/>
              <a:t>Tuesday, April 26,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82982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AE694C-1394-4838-A564-7380835C2E77}" type="datetime2">
              <a:rPr lang="en-US" smtClean="0"/>
              <a:t>Tuesday, April 26,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015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Tuesday, April 26, 2022</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740458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84B19-1A00-4EDB-8425-E1827A377364}" type="datetime2">
              <a:rPr lang="en-US" smtClean="0"/>
              <a:t>Tuesday, April 26,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96505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076A27-8146-4F75-9851-A83577C6FD8A}" type="datetime2">
              <a:rPr lang="en-US" smtClean="0"/>
              <a:t>Tuesday, April 26,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070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Tuesday, April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0123278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Tuesday, April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18670976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Tuesday, April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78594016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Tuesday, April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238718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Tuesday, April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8223626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5DABC0-2199-478F-BA77-33A651B6CB89}" type="datetime2">
              <a:rPr lang="en-US" smtClean="0"/>
              <a:t>Tuesday, April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8989867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230C6-DF61-47F4-B8C5-1B70E884BF06}" type="datetime2">
              <a:rPr lang="en-US" smtClean="0"/>
              <a:t>Tuesday, April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0386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Tuesday, April 26, 2022</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5039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Tuesday, April 26, 2022</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42689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Tuesday, April 26, 2022</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06234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Tuesday, April 26, 2022</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7934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Tuesday, April 26, 2022</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1765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Tuesday, April 26, 2022</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13823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Tuesday, April 26, 2022</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6327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Tuesday, April 26, 2022</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271653605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076A27-8146-4F75-9851-A83577C6FD8A}" type="datetime2">
              <a:rPr lang="en-US" smtClean="0"/>
              <a:t>Tuesday, April 26, 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676869"/>
      </p:ext>
    </p:extLst>
  </p:cSld>
  <p:clrMap bg1="dk1" tx1="lt1" bg2="dk2" tx2="lt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3.xml"/><Relationship Id="rId5" Type="http://schemas.openxmlformats.org/officeDocument/2006/relationships/image" Target="../media/image25.jpeg"/><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3.xml"/><Relationship Id="rId5" Type="http://schemas.openxmlformats.org/officeDocument/2006/relationships/image" Target="../media/image29.jpeg"/><Relationship Id="rId4" Type="http://schemas.openxmlformats.org/officeDocument/2006/relationships/image" Target="../media/image28.jpeg"/></Relationships>
</file>

<file path=ppt/slides/_rels/slide1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3.xml"/><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B563CC5-07B2-423B-BC68-CF8527EA4709}"/>
              </a:ext>
            </a:extLst>
          </p:cNvPr>
          <p:cNvPicPr>
            <a:picLocks noChangeAspect="1"/>
          </p:cNvPicPr>
          <p:nvPr/>
        </p:nvPicPr>
        <p:blipFill rotWithShape="1">
          <a:blip r:embed="rId2"/>
          <a:srcRect t="10374" b="5357"/>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1145F121-7DB3-4C20-B960-333CE2967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007BB2-EEF3-4E19-942C-F3CC8BC5976D}"/>
              </a:ext>
            </a:extLst>
          </p:cNvPr>
          <p:cNvSpPr>
            <a:spLocks noGrp="1"/>
          </p:cNvSpPr>
          <p:nvPr>
            <p:ph type="ctrTitle"/>
          </p:nvPr>
        </p:nvSpPr>
        <p:spPr>
          <a:xfrm>
            <a:off x="1520169" y="0"/>
            <a:ext cx="9144000" cy="4318790"/>
          </a:xfrm>
        </p:spPr>
        <p:txBody>
          <a:bodyPr>
            <a:normAutofit/>
          </a:bodyPr>
          <a:lstStyle/>
          <a:p>
            <a:r>
              <a:rPr lang="en-US" dirty="0">
                <a:latin typeface="Copperplate Gothic Bold" panose="02000000000000000000" pitchFamily="2" charset="0"/>
                <a:ea typeface="Copperplate Gothic Bold" panose="02000000000000000000" pitchFamily="2" charset="0"/>
              </a:rPr>
              <a:t>ANALYSIS OF RAINFALL prediction</a:t>
            </a:r>
            <a:r>
              <a:rPr lang="en-US" dirty="0"/>
              <a:t> </a:t>
            </a:r>
            <a:br>
              <a:rPr lang="en-US" dirty="0"/>
            </a:br>
            <a:br>
              <a:rPr lang="en-IN" dirty="0"/>
            </a:br>
            <a:r>
              <a:rPr lang="en-IN" sz="2800" dirty="0"/>
              <a:t>ESSENTIALS of data analytics</a:t>
            </a:r>
            <a:r>
              <a:rPr lang="en-US" sz="2800" dirty="0">
                <a:latin typeface="Copperplate Gothic Bold" panose="020E0705020206020404" pitchFamily="34" charset="0"/>
              </a:rPr>
              <a:t> </a:t>
            </a:r>
            <a:r>
              <a:rPr lang="en-US" sz="3200" dirty="0">
                <a:latin typeface="Copperplate Gothic Bold" panose="020E0705020206020404" pitchFamily="34" charset="0"/>
              </a:rPr>
              <a:t>project</a:t>
            </a:r>
            <a:br>
              <a:rPr lang="en-IN" dirty="0">
                <a:solidFill>
                  <a:schemeClr val="bg1"/>
                </a:solidFill>
              </a:rPr>
            </a:br>
            <a:br>
              <a:rPr lang="en-IN" dirty="0">
                <a:solidFill>
                  <a:schemeClr val="bg1"/>
                </a:solidFill>
              </a:rPr>
            </a:br>
            <a:endParaRPr lang="en-IN" dirty="0">
              <a:solidFill>
                <a:schemeClr val="bg1"/>
              </a:solidFill>
            </a:endParaRPr>
          </a:p>
        </p:txBody>
      </p:sp>
      <p:sp>
        <p:nvSpPr>
          <p:cNvPr id="3" name="Subtitle 2">
            <a:extLst>
              <a:ext uri="{FF2B5EF4-FFF2-40B4-BE49-F238E27FC236}">
                <a16:creationId xmlns:a16="http://schemas.microsoft.com/office/drawing/2014/main" id="{989B50A6-0835-4768-9DA9-3E1EEAFA0B37}"/>
              </a:ext>
            </a:extLst>
          </p:cNvPr>
          <p:cNvSpPr>
            <a:spLocks noGrp="1"/>
          </p:cNvSpPr>
          <p:nvPr>
            <p:ph type="subTitle" idx="1"/>
          </p:nvPr>
        </p:nvSpPr>
        <p:spPr>
          <a:xfrm>
            <a:off x="1293832" y="3867832"/>
            <a:ext cx="9144000" cy="1717013"/>
          </a:xfrm>
        </p:spPr>
        <p:txBody>
          <a:bodyPr>
            <a:normAutofit fontScale="25000" lnSpcReduction="20000"/>
          </a:bodyPr>
          <a:lstStyle/>
          <a:p>
            <a:pPr>
              <a:lnSpc>
                <a:spcPct val="140000"/>
              </a:lnSpc>
            </a:pPr>
            <a:r>
              <a:rPr lang="en-US" sz="9600" dirty="0">
                <a:latin typeface="Bahnschrift Condensed" panose="020B0502040204020203" pitchFamily="34" charset="0"/>
              </a:rPr>
              <a:t> V.Sai preetham 19bce1434</a:t>
            </a:r>
          </a:p>
          <a:p>
            <a:pPr>
              <a:lnSpc>
                <a:spcPct val="140000"/>
              </a:lnSpc>
            </a:pPr>
            <a:r>
              <a:rPr lang="en-US" sz="9600" dirty="0">
                <a:latin typeface="Bahnschrift Condensed" panose="020B0502040204020203" pitchFamily="34" charset="0"/>
              </a:rPr>
              <a:t>B.KARTHIK 19BCE1446</a:t>
            </a:r>
          </a:p>
          <a:p>
            <a:pPr>
              <a:lnSpc>
                <a:spcPct val="140000"/>
              </a:lnSpc>
            </a:pPr>
            <a:r>
              <a:rPr lang="en-US" sz="9600" dirty="0">
                <a:latin typeface="Bahnschrift Condensed" panose="020B0502040204020203" pitchFamily="34" charset="0"/>
              </a:rPr>
              <a:t>M SAI NITHIN 19BCE1164</a:t>
            </a:r>
          </a:p>
          <a:p>
            <a:pPr>
              <a:lnSpc>
                <a:spcPct val="140000"/>
              </a:lnSpc>
            </a:pPr>
            <a:r>
              <a:rPr lang="en-US" sz="9600" dirty="0">
                <a:latin typeface="Bahnschrift Condensed" panose="020B0502040204020203" pitchFamily="34" charset="0"/>
              </a:rPr>
              <a:t>D.ANIRUDH 19BCE1030</a:t>
            </a:r>
          </a:p>
          <a:p>
            <a:pPr>
              <a:lnSpc>
                <a:spcPct val="140000"/>
              </a:lnSpc>
            </a:pPr>
            <a:r>
              <a:rPr lang="en-IN" sz="8000" dirty="0">
                <a:solidFill>
                  <a:schemeClr val="bg1"/>
                </a:solidFill>
              </a:rPr>
              <a:t>                                            </a:t>
            </a:r>
          </a:p>
          <a:p>
            <a:pPr>
              <a:lnSpc>
                <a:spcPct val="140000"/>
              </a:lnSpc>
            </a:pPr>
            <a:r>
              <a:rPr lang="en-IN" sz="8000" dirty="0">
                <a:solidFill>
                  <a:schemeClr val="bg1"/>
                </a:solidFill>
              </a:rPr>
              <a:t>   </a:t>
            </a:r>
            <a:endParaRPr lang="en-IN" sz="900" dirty="0">
              <a:solidFill>
                <a:schemeClr val="bg1"/>
              </a:solidFill>
            </a:endParaRPr>
          </a:p>
        </p:txBody>
      </p:sp>
    </p:spTree>
    <p:extLst>
      <p:ext uri="{BB962C8B-B14F-4D97-AF65-F5344CB8AC3E}">
        <p14:creationId xmlns:p14="http://schemas.microsoft.com/office/powerpoint/2010/main" val="281116382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2AEE-D1C0-4FB4-A19B-C55675C8319A}"/>
              </a:ext>
            </a:extLst>
          </p:cNvPr>
          <p:cNvSpPr>
            <a:spLocks noGrp="1"/>
          </p:cNvSpPr>
          <p:nvPr>
            <p:ph type="title"/>
          </p:nvPr>
        </p:nvSpPr>
        <p:spPr>
          <a:xfrm>
            <a:off x="0" y="-223157"/>
            <a:ext cx="10131425" cy="1456267"/>
          </a:xfrm>
        </p:spPr>
        <p:txBody>
          <a:bodyPr>
            <a:normAutofit/>
          </a:bodyPr>
          <a:lstStyle/>
          <a:p>
            <a:r>
              <a:rPr lang="en-IN" sz="4000" b="1" dirty="0"/>
              <a:t>STATISTICAL MEASURES</a:t>
            </a:r>
          </a:p>
        </p:txBody>
      </p:sp>
      <p:pic>
        <p:nvPicPr>
          <p:cNvPr id="4" name="image3.jpeg">
            <a:extLst>
              <a:ext uri="{FF2B5EF4-FFF2-40B4-BE49-F238E27FC236}">
                <a16:creationId xmlns:a16="http://schemas.microsoft.com/office/drawing/2014/main" id="{FC45D430-0D4C-4F2A-94D8-DBF971E1199A}"/>
              </a:ext>
            </a:extLst>
          </p:cNvPr>
          <p:cNvPicPr>
            <a:picLocks noGrp="1" noChangeAspect="1"/>
          </p:cNvPicPr>
          <p:nvPr>
            <p:ph idx="1"/>
          </p:nvPr>
        </p:nvPicPr>
        <p:blipFill>
          <a:blip r:embed="rId2" cstate="print"/>
          <a:stretch>
            <a:fillRect/>
          </a:stretch>
        </p:blipFill>
        <p:spPr>
          <a:xfrm>
            <a:off x="95250" y="947056"/>
            <a:ext cx="6027964" cy="5731329"/>
          </a:xfrm>
          <a:prstGeom prst="rect">
            <a:avLst/>
          </a:prstGeom>
        </p:spPr>
      </p:pic>
      <p:pic>
        <p:nvPicPr>
          <p:cNvPr id="5" name="image4.jpeg">
            <a:extLst>
              <a:ext uri="{FF2B5EF4-FFF2-40B4-BE49-F238E27FC236}">
                <a16:creationId xmlns:a16="http://schemas.microsoft.com/office/drawing/2014/main" id="{F37AACFD-9528-4496-832D-332CA1702654}"/>
              </a:ext>
            </a:extLst>
          </p:cNvPr>
          <p:cNvPicPr>
            <a:picLocks noChangeAspect="1"/>
          </p:cNvPicPr>
          <p:nvPr/>
        </p:nvPicPr>
        <p:blipFill>
          <a:blip r:embed="rId3" cstate="print"/>
          <a:stretch>
            <a:fillRect/>
          </a:stretch>
        </p:blipFill>
        <p:spPr>
          <a:xfrm>
            <a:off x="6218464" y="1082055"/>
            <a:ext cx="5973536" cy="5465702"/>
          </a:xfrm>
          <a:prstGeom prst="rect">
            <a:avLst/>
          </a:prstGeom>
        </p:spPr>
      </p:pic>
    </p:spTree>
    <p:extLst>
      <p:ext uri="{BB962C8B-B14F-4D97-AF65-F5344CB8AC3E}">
        <p14:creationId xmlns:p14="http://schemas.microsoft.com/office/powerpoint/2010/main" val="2214968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8C4F-AEC2-4DF6-A161-0831236D5223}"/>
              </a:ext>
            </a:extLst>
          </p:cNvPr>
          <p:cNvSpPr>
            <a:spLocks noGrp="1"/>
          </p:cNvSpPr>
          <p:nvPr>
            <p:ph type="title"/>
          </p:nvPr>
        </p:nvSpPr>
        <p:spPr>
          <a:xfrm>
            <a:off x="243840" y="-243206"/>
            <a:ext cx="10131425" cy="1456267"/>
          </a:xfrm>
        </p:spPr>
        <p:txBody>
          <a:bodyPr>
            <a:normAutofit/>
          </a:bodyPr>
          <a:lstStyle/>
          <a:p>
            <a:r>
              <a:rPr lang="en-IN" sz="4800" b="1" dirty="0"/>
              <a:t>STATISTICAL MEASURES</a:t>
            </a:r>
          </a:p>
        </p:txBody>
      </p:sp>
      <p:sp>
        <p:nvSpPr>
          <p:cNvPr id="6" name="Content Placeholder 5">
            <a:extLst>
              <a:ext uri="{FF2B5EF4-FFF2-40B4-BE49-F238E27FC236}">
                <a16:creationId xmlns:a16="http://schemas.microsoft.com/office/drawing/2014/main" id="{39DCE2B2-507C-4AB8-ABD3-16C8A41F997D}"/>
              </a:ext>
            </a:extLst>
          </p:cNvPr>
          <p:cNvSpPr>
            <a:spLocks noGrp="1"/>
          </p:cNvSpPr>
          <p:nvPr>
            <p:ph idx="1"/>
          </p:nvPr>
        </p:nvSpPr>
        <p:spPr>
          <a:xfrm>
            <a:off x="91440" y="1117600"/>
            <a:ext cx="12009119" cy="5669279"/>
          </a:xfrm>
        </p:spPr>
        <p:txBody>
          <a:bodyPr/>
          <a:lstStyle/>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                                                                                                                 The Kurtosis is found to be 366.02 which is extremely high 														belongs to the Leptokurtic range</a:t>
            </a:r>
          </a:p>
          <a:p>
            <a:endParaRPr lang="en-US" dirty="0"/>
          </a:p>
          <a:p>
            <a:pPr marL="0" indent="0">
              <a:buNone/>
            </a:pPr>
            <a:r>
              <a:rPr lang="en-US" dirty="0"/>
              <a:t>                                          </a:t>
            </a:r>
          </a:p>
          <a:p>
            <a:pPr lvl="8"/>
            <a:r>
              <a:rPr lang="en-US" dirty="0"/>
              <a:t>                                                             </a:t>
            </a:r>
          </a:p>
          <a:p>
            <a:r>
              <a:rPr lang="en-US" dirty="0"/>
              <a:t>The Data is found to be positive Skewness data and the IQR is found to be 0.8 and the place in which maximum rainfall occurred is Cardsharper which is on the date of 07-11-2009</a:t>
            </a:r>
            <a:endParaRPr lang="en-IN" dirty="0"/>
          </a:p>
        </p:txBody>
      </p:sp>
      <p:pic>
        <p:nvPicPr>
          <p:cNvPr id="7" name="image5.jpeg">
            <a:extLst>
              <a:ext uri="{FF2B5EF4-FFF2-40B4-BE49-F238E27FC236}">
                <a16:creationId xmlns:a16="http://schemas.microsoft.com/office/drawing/2014/main" id="{A78C8188-4A68-417F-9D51-D905C08289C0}"/>
              </a:ext>
            </a:extLst>
          </p:cNvPr>
          <p:cNvPicPr>
            <a:picLocks noChangeAspect="1"/>
          </p:cNvPicPr>
          <p:nvPr/>
        </p:nvPicPr>
        <p:blipFill>
          <a:blip r:embed="rId2" cstate="print"/>
          <a:stretch>
            <a:fillRect/>
          </a:stretch>
        </p:blipFill>
        <p:spPr>
          <a:xfrm>
            <a:off x="0" y="1117600"/>
            <a:ext cx="6096000" cy="4622800"/>
          </a:xfrm>
          <a:prstGeom prst="rect">
            <a:avLst/>
          </a:prstGeom>
        </p:spPr>
      </p:pic>
      <p:pic>
        <p:nvPicPr>
          <p:cNvPr id="8" name="image6.jpeg">
            <a:extLst>
              <a:ext uri="{FF2B5EF4-FFF2-40B4-BE49-F238E27FC236}">
                <a16:creationId xmlns:a16="http://schemas.microsoft.com/office/drawing/2014/main" id="{BBE3441F-619A-4B1D-9396-26DE4BA2E11D}"/>
              </a:ext>
            </a:extLst>
          </p:cNvPr>
          <p:cNvPicPr>
            <a:picLocks noChangeAspect="1"/>
          </p:cNvPicPr>
          <p:nvPr/>
        </p:nvPicPr>
        <p:blipFill>
          <a:blip r:embed="rId3" cstate="print"/>
          <a:stretch>
            <a:fillRect/>
          </a:stretch>
        </p:blipFill>
        <p:spPr>
          <a:xfrm>
            <a:off x="6052502" y="1206076"/>
            <a:ext cx="6048057" cy="2563283"/>
          </a:xfrm>
          <a:prstGeom prst="rect">
            <a:avLst/>
          </a:prstGeom>
        </p:spPr>
      </p:pic>
    </p:spTree>
    <p:extLst>
      <p:ext uri="{BB962C8B-B14F-4D97-AF65-F5344CB8AC3E}">
        <p14:creationId xmlns:p14="http://schemas.microsoft.com/office/powerpoint/2010/main" val="223097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763B-8C21-4921-889D-7254C1EAEDBD}"/>
              </a:ext>
            </a:extLst>
          </p:cNvPr>
          <p:cNvSpPr>
            <a:spLocks noGrp="1"/>
          </p:cNvSpPr>
          <p:nvPr>
            <p:ph type="title"/>
          </p:nvPr>
        </p:nvSpPr>
        <p:spPr>
          <a:xfrm>
            <a:off x="558800" y="-289560"/>
            <a:ext cx="10131425" cy="1456267"/>
          </a:xfrm>
        </p:spPr>
        <p:txBody>
          <a:bodyPr/>
          <a:lstStyle/>
          <a:p>
            <a:r>
              <a:rPr lang="en-IN" sz="4800" b="1" dirty="0"/>
              <a:t>CORRELATION</a:t>
            </a:r>
            <a:endParaRPr lang="en-IN" b="1" dirty="0"/>
          </a:p>
        </p:txBody>
      </p:sp>
      <p:pic>
        <p:nvPicPr>
          <p:cNvPr id="4" name="image7.jpeg">
            <a:extLst>
              <a:ext uri="{FF2B5EF4-FFF2-40B4-BE49-F238E27FC236}">
                <a16:creationId xmlns:a16="http://schemas.microsoft.com/office/drawing/2014/main" id="{A8C9ED64-8CCE-408A-8EA2-97E413D0C32E}"/>
              </a:ext>
            </a:extLst>
          </p:cNvPr>
          <p:cNvPicPr>
            <a:picLocks noGrp="1" noChangeAspect="1"/>
          </p:cNvPicPr>
          <p:nvPr>
            <p:ph idx="1"/>
          </p:nvPr>
        </p:nvPicPr>
        <p:blipFill>
          <a:blip r:embed="rId2" cstate="print"/>
          <a:stretch>
            <a:fillRect/>
          </a:stretch>
        </p:blipFill>
        <p:spPr>
          <a:xfrm>
            <a:off x="0" y="988906"/>
            <a:ext cx="4828540" cy="5869094"/>
          </a:xfrm>
          <a:prstGeom prst="rect">
            <a:avLst/>
          </a:prstGeom>
        </p:spPr>
      </p:pic>
      <p:pic>
        <p:nvPicPr>
          <p:cNvPr id="5" name="image8.jpeg">
            <a:extLst>
              <a:ext uri="{FF2B5EF4-FFF2-40B4-BE49-F238E27FC236}">
                <a16:creationId xmlns:a16="http://schemas.microsoft.com/office/drawing/2014/main" id="{FAF0A613-D10A-4E2D-9FB7-287205F33D3F}"/>
              </a:ext>
            </a:extLst>
          </p:cNvPr>
          <p:cNvPicPr>
            <a:picLocks noChangeAspect="1"/>
          </p:cNvPicPr>
          <p:nvPr/>
        </p:nvPicPr>
        <p:blipFill>
          <a:blip r:embed="rId3" cstate="print"/>
          <a:stretch>
            <a:fillRect/>
          </a:stretch>
        </p:blipFill>
        <p:spPr>
          <a:xfrm>
            <a:off x="4828540" y="81280"/>
            <a:ext cx="7363460" cy="3505199"/>
          </a:xfrm>
          <a:prstGeom prst="rect">
            <a:avLst/>
          </a:prstGeom>
        </p:spPr>
      </p:pic>
      <p:pic>
        <p:nvPicPr>
          <p:cNvPr id="6" name="image9.jpeg">
            <a:extLst>
              <a:ext uri="{FF2B5EF4-FFF2-40B4-BE49-F238E27FC236}">
                <a16:creationId xmlns:a16="http://schemas.microsoft.com/office/drawing/2014/main" id="{C523FD14-348C-4FBF-B4AF-081568AB0474}"/>
              </a:ext>
            </a:extLst>
          </p:cNvPr>
          <p:cNvPicPr>
            <a:picLocks noChangeAspect="1"/>
          </p:cNvPicPr>
          <p:nvPr/>
        </p:nvPicPr>
        <p:blipFill>
          <a:blip r:embed="rId4" cstate="print"/>
          <a:stretch>
            <a:fillRect/>
          </a:stretch>
        </p:blipFill>
        <p:spPr>
          <a:xfrm>
            <a:off x="4828540" y="3505200"/>
            <a:ext cx="7363460" cy="3271520"/>
          </a:xfrm>
          <a:prstGeom prst="rect">
            <a:avLst/>
          </a:prstGeom>
        </p:spPr>
      </p:pic>
    </p:spTree>
    <p:extLst>
      <p:ext uri="{BB962C8B-B14F-4D97-AF65-F5344CB8AC3E}">
        <p14:creationId xmlns:p14="http://schemas.microsoft.com/office/powerpoint/2010/main" val="120350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3A37-24CE-4F78-BC5C-371B4A64BD1A}"/>
              </a:ext>
            </a:extLst>
          </p:cNvPr>
          <p:cNvSpPr>
            <a:spLocks noGrp="1"/>
          </p:cNvSpPr>
          <p:nvPr>
            <p:ph type="title"/>
          </p:nvPr>
        </p:nvSpPr>
        <p:spPr>
          <a:xfrm>
            <a:off x="-10160" y="-314960"/>
            <a:ext cx="10131425" cy="1456267"/>
          </a:xfrm>
        </p:spPr>
        <p:txBody>
          <a:bodyPr>
            <a:normAutofit/>
          </a:bodyPr>
          <a:lstStyle/>
          <a:p>
            <a:r>
              <a:rPr lang="en-IN" sz="4800" b="1" dirty="0"/>
              <a:t>GRAPHS AND VISUALIZATIONS</a:t>
            </a:r>
          </a:p>
        </p:txBody>
      </p:sp>
      <p:pic>
        <p:nvPicPr>
          <p:cNvPr id="4" name="image14.jpeg">
            <a:extLst>
              <a:ext uri="{FF2B5EF4-FFF2-40B4-BE49-F238E27FC236}">
                <a16:creationId xmlns:a16="http://schemas.microsoft.com/office/drawing/2014/main" id="{53670B18-2966-47CF-986D-8FE4B49CA7AF}"/>
              </a:ext>
            </a:extLst>
          </p:cNvPr>
          <p:cNvPicPr>
            <a:picLocks noGrp="1" noChangeAspect="1"/>
          </p:cNvPicPr>
          <p:nvPr>
            <p:ph idx="1"/>
          </p:nvPr>
        </p:nvPicPr>
        <p:blipFill>
          <a:blip r:embed="rId2" cstate="print"/>
          <a:stretch>
            <a:fillRect/>
          </a:stretch>
        </p:blipFill>
        <p:spPr>
          <a:xfrm>
            <a:off x="0" y="866987"/>
            <a:ext cx="7044057" cy="3448050"/>
          </a:xfrm>
          <a:prstGeom prst="rect">
            <a:avLst/>
          </a:prstGeom>
        </p:spPr>
      </p:pic>
      <p:pic>
        <p:nvPicPr>
          <p:cNvPr id="5" name="image15.jpeg">
            <a:extLst>
              <a:ext uri="{FF2B5EF4-FFF2-40B4-BE49-F238E27FC236}">
                <a16:creationId xmlns:a16="http://schemas.microsoft.com/office/drawing/2014/main" id="{A5237135-9D44-4FB4-89F6-499C9E31867E}"/>
              </a:ext>
            </a:extLst>
          </p:cNvPr>
          <p:cNvPicPr>
            <a:picLocks noChangeAspect="1"/>
          </p:cNvPicPr>
          <p:nvPr/>
        </p:nvPicPr>
        <p:blipFill>
          <a:blip r:embed="rId3" cstate="print"/>
          <a:stretch>
            <a:fillRect/>
          </a:stretch>
        </p:blipFill>
        <p:spPr>
          <a:xfrm>
            <a:off x="7085330" y="765387"/>
            <a:ext cx="5106670" cy="2453640"/>
          </a:xfrm>
          <a:prstGeom prst="rect">
            <a:avLst/>
          </a:prstGeom>
        </p:spPr>
      </p:pic>
      <p:pic>
        <p:nvPicPr>
          <p:cNvPr id="6" name="image17.jpeg">
            <a:extLst>
              <a:ext uri="{FF2B5EF4-FFF2-40B4-BE49-F238E27FC236}">
                <a16:creationId xmlns:a16="http://schemas.microsoft.com/office/drawing/2014/main" id="{844AF5F6-4E95-4755-BF2F-ACFE8D030E64}"/>
              </a:ext>
            </a:extLst>
          </p:cNvPr>
          <p:cNvPicPr>
            <a:picLocks noChangeAspect="1"/>
          </p:cNvPicPr>
          <p:nvPr/>
        </p:nvPicPr>
        <p:blipFill>
          <a:blip r:embed="rId4" cstate="print"/>
          <a:stretch>
            <a:fillRect/>
          </a:stretch>
        </p:blipFill>
        <p:spPr>
          <a:xfrm>
            <a:off x="7085330" y="3219027"/>
            <a:ext cx="5106670" cy="3599392"/>
          </a:xfrm>
          <a:prstGeom prst="rect">
            <a:avLst/>
          </a:prstGeom>
        </p:spPr>
      </p:pic>
      <p:pic>
        <p:nvPicPr>
          <p:cNvPr id="7" name="image18.jpeg">
            <a:extLst>
              <a:ext uri="{FF2B5EF4-FFF2-40B4-BE49-F238E27FC236}">
                <a16:creationId xmlns:a16="http://schemas.microsoft.com/office/drawing/2014/main" id="{E029C92C-9CCE-43DF-9120-32F633396813}"/>
              </a:ext>
            </a:extLst>
          </p:cNvPr>
          <p:cNvPicPr>
            <a:picLocks noChangeAspect="1"/>
          </p:cNvPicPr>
          <p:nvPr/>
        </p:nvPicPr>
        <p:blipFill>
          <a:blip r:embed="rId5" cstate="print"/>
          <a:stretch>
            <a:fillRect/>
          </a:stretch>
        </p:blipFill>
        <p:spPr>
          <a:xfrm>
            <a:off x="-10160" y="4315037"/>
            <a:ext cx="7044057" cy="2503382"/>
          </a:xfrm>
          <a:prstGeom prst="rect">
            <a:avLst/>
          </a:prstGeom>
        </p:spPr>
      </p:pic>
    </p:spTree>
    <p:extLst>
      <p:ext uri="{BB962C8B-B14F-4D97-AF65-F5344CB8AC3E}">
        <p14:creationId xmlns:p14="http://schemas.microsoft.com/office/powerpoint/2010/main" val="1403899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B586-761A-4B78-9919-01FFFED6F280}"/>
              </a:ext>
            </a:extLst>
          </p:cNvPr>
          <p:cNvSpPr>
            <a:spLocks noGrp="1"/>
          </p:cNvSpPr>
          <p:nvPr>
            <p:ph type="title"/>
          </p:nvPr>
        </p:nvSpPr>
        <p:spPr>
          <a:xfrm>
            <a:off x="-15239" y="-284480"/>
            <a:ext cx="10131425" cy="1456267"/>
          </a:xfrm>
        </p:spPr>
        <p:txBody>
          <a:bodyPr>
            <a:normAutofit/>
          </a:bodyPr>
          <a:lstStyle/>
          <a:p>
            <a:r>
              <a:rPr lang="en-IN" sz="4800" b="1" dirty="0"/>
              <a:t>GRAPHS AND VISUALIZATIONS</a:t>
            </a:r>
          </a:p>
        </p:txBody>
      </p:sp>
      <p:pic>
        <p:nvPicPr>
          <p:cNvPr id="4" name="image20.jpeg">
            <a:extLst>
              <a:ext uri="{FF2B5EF4-FFF2-40B4-BE49-F238E27FC236}">
                <a16:creationId xmlns:a16="http://schemas.microsoft.com/office/drawing/2014/main" id="{BFE6F0D3-E3F0-4C2E-A12B-9135344E451D}"/>
              </a:ext>
            </a:extLst>
          </p:cNvPr>
          <p:cNvPicPr>
            <a:picLocks noGrp="1" noChangeAspect="1"/>
          </p:cNvPicPr>
          <p:nvPr>
            <p:ph idx="1"/>
          </p:nvPr>
        </p:nvPicPr>
        <p:blipFill>
          <a:blip r:embed="rId2" cstate="print"/>
          <a:stretch>
            <a:fillRect/>
          </a:stretch>
        </p:blipFill>
        <p:spPr>
          <a:xfrm>
            <a:off x="15238" y="745649"/>
            <a:ext cx="5491484" cy="3003391"/>
          </a:xfrm>
          <a:prstGeom prst="rect">
            <a:avLst/>
          </a:prstGeom>
        </p:spPr>
      </p:pic>
      <p:pic>
        <p:nvPicPr>
          <p:cNvPr id="5" name="image21.jpeg">
            <a:extLst>
              <a:ext uri="{FF2B5EF4-FFF2-40B4-BE49-F238E27FC236}">
                <a16:creationId xmlns:a16="http://schemas.microsoft.com/office/drawing/2014/main" id="{24E96322-DA4B-4BD7-BBD6-E54B5DFD108B}"/>
              </a:ext>
            </a:extLst>
          </p:cNvPr>
          <p:cNvPicPr>
            <a:picLocks noChangeAspect="1"/>
          </p:cNvPicPr>
          <p:nvPr/>
        </p:nvPicPr>
        <p:blipFill>
          <a:blip r:embed="rId3" cstate="print"/>
          <a:stretch>
            <a:fillRect/>
          </a:stretch>
        </p:blipFill>
        <p:spPr>
          <a:xfrm>
            <a:off x="5537199" y="692864"/>
            <a:ext cx="6685278" cy="3108959"/>
          </a:xfrm>
          <a:prstGeom prst="rect">
            <a:avLst/>
          </a:prstGeom>
        </p:spPr>
      </p:pic>
      <p:pic>
        <p:nvPicPr>
          <p:cNvPr id="6" name="image23.jpeg">
            <a:extLst>
              <a:ext uri="{FF2B5EF4-FFF2-40B4-BE49-F238E27FC236}">
                <a16:creationId xmlns:a16="http://schemas.microsoft.com/office/drawing/2014/main" id="{62AAE600-50DA-4123-B166-9D26471B4160}"/>
              </a:ext>
            </a:extLst>
          </p:cNvPr>
          <p:cNvPicPr>
            <a:picLocks noChangeAspect="1"/>
          </p:cNvPicPr>
          <p:nvPr/>
        </p:nvPicPr>
        <p:blipFill>
          <a:blip r:embed="rId4" cstate="print"/>
          <a:stretch>
            <a:fillRect/>
          </a:stretch>
        </p:blipFill>
        <p:spPr>
          <a:xfrm>
            <a:off x="0" y="3749040"/>
            <a:ext cx="12192000" cy="3108959"/>
          </a:xfrm>
          <a:prstGeom prst="rect">
            <a:avLst/>
          </a:prstGeom>
        </p:spPr>
      </p:pic>
    </p:spTree>
    <p:extLst>
      <p:ext uri="{BB962C8B-B14F-4D97-AF65-F5344CB8AC3E}">
        <p14:creationId xmlns:p14="http://schemas.microsoft.com/office/powerpoint/2010/main" val="343383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E98E-B7E9-4699-AD63-0B07B94D1DC3}"/>
              </a:ext>
            </a:extLst>
          </p:cNvPr>
          <p:cNvSpPr>
            <a:spLocks noGrp="1"/>
          </p:cNvSpPr>
          <p:nvPr>
            <p:ph type="title"/>
          </p:nvPr>
        </p:nvSpPr>
        <p:spPr>
          <a:xfrm>
            <a:off x="10160" y="-336019"/>
            <a:ext cx="10131425" cy="1456267"/>
          </a:xfrm>
        </p:spPr>
        <p:txBody>
          <a:bodyPr>
            <a:normAutofit/>
          </a:bodyPr>
          <a:lstStyle/>
          <a:p>
            <a:r>
              <a:rPr lang="en-IN" sz="4800" b="1" dirty="0"/>
              <a:t>RESULTS OF MODELS</a:t>
            </a:r>
          </a:p>
        </p:txBody>
      </p:sp>
      <p:sp>
        <p:nvSpPr>
          <p:cNvPr id="3" name="Content Placeholder 2">
            <a:extLst>
              <a:ext uri="{FF2B5EF4-FFF2-40B4-BE49-F238E27FC236}">
                <a16:creationId xmlns:a16="http://schemas.microsoft.com/office/drawing/2014/main" id="{59DFFFFB-5FC2-4ADA-AB74-A091BA2EDDFD}"/>
              </a:ext>
            </a:extLst>
          </p:cNvPr>
          <p:cNvSpPr>
            <a:spLocks noGrp="1"/>
          </p:cNvSpPr>
          <p:nvPr>
            <p:ph idx="1"/>
          </p:nvPr>
        </p:nvSpPr>
        <p:spPr>
          <a:xfrm>
            <a:off x="71120" y="904240"/>
            <a:ext cx="12019279" cy="5801359"/>
          </a:xfrm>
        </p:spPr>
        <p:txBody>
          <a:bodyPr/>
          <a:lstStyle/>
          <a:p>
            <a:endParaRPr lang="en-IN" b="1" dirty="0"/>
          </a:p>
          <a:p>
            <a:r>
              <a:rPr lang="en-IN" sz="2800" b="1" dirty="0"/>
              <a:t>1. LINEAR REGRESSION MODEL:-</a:t>
            </a:r>
          </a:p>
          <a:p>
            <a:endParaRPr lang="en-IN" b="1"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image25.jpeg">
            <a:extLst>
              <a:ext uri="{FF2B5EF4-FFF2-40B4-BE49-F238E27FC236}">
                <a16:creationId xmlns:a16="http://schemas.microsoft.com/office/drawing/2014/main" id="{53CCE3E3-DA14-4C6A-902B-A0B569D20108}"/>
              </a:ext>
            </a:extLst>
          </p:cNvPr>
          <p:cNvPicPr>
            <a:picLocks noChangeAspect="1"/>
          </p:cNvPicPr>
          <p:nvPr/>
        </p:nvPicPr>
        <p:blipFill>
          <a:blip r:embed="rId2" cstate="print"/>
          <a:stretch>
            <a:fillRect/>
          </a:stretch>
        </p:blipFill>
        <p:spPr>
          <a:xfrm>
            <a:off x="101600" y="1464310"/>
            <a:ext cx="5331459" cy="2529838"/>
          </a:xfrm>
          <a:prstGeom prst="rect">
            <a:avLst/>
          </a:prstGeom>
        </p:spPr>
      </p:pic>
      <p:pic>
        <p:nvPicPr>
          <p:cNvPr id="5" name="image27.jpeg">
            <a:extLst>
              <a:ext uri="{FF2B5EF4-FFF2-40B4-BE49-F238E27FC236}">
                <a16:creationId xmlns:a16="http://schemas.microsoft.com/office/drawing/2014/main" id="{2802D027-9FDD-47CE-A929-0ECCEEC3490F}"/>
              </a:ext>
            </a:extLst>
          </p:cNvPr>
          <p:cNvPicPr>
            <a:picLocks noChangeAspect="1"/>
          </p:cNvPicPr>
          <p:nvPr/>
        </p:nvPicPr>
        <p:blipFill>
          <a:blip r:embed="rId3" cstate="print"/>
          <a:stretch>
            <a:fillRect/>
          </a:stretch>
        </p:blipFill>
        <p:spPr>
          <a:xfrm>
            <a:off x="5402579" y="20320"/>
            <a:ext cx="6758940" cy="3669662"/>
          </a:xfrm>
          <a:prstGeom prst="rect">
            <a:avLst/>
          </a:prstGeom>
        </p:spPr>
      </p:pic>
      <p:pic>
        <p:nvPicPr>
          <p:cNvPr id="6" name="image29.jpeg">
            <a:extLst>
              <a:ext uri="{FF2B5EF4-FFF2-40B4-BE49-F238E27FC236}">
                <a16:creationId xmlns:a16="http://schemas.microsoft.com/office/drawing/2014/main" id="{6B6E6C19-B830-4C21-A813-AAB93D7D1672}"/>
              </a:ext>
            </a:extLst>
          </p:cNvPr>
          <p:cNvPicPr>
            <a:picLocks noChangeAspect="1"/>
          </p:cNvPicPr>
          <p:nvPr/>
        </p:nvPicPr>
        <p:blipFill>
          <a:blip r:embed="rId4" cstate="print"/>
          <a:stretch>
            <a:fillRect/>
          </a:stretch>
        </p:blipFill>
        <p:spPr>
          <a:xfrm>
            <a:off x="66040" y="3994149"/>
            <a:ext cx="5367020" cy="2785110"/>
          </a:xfrm>
          <a:prstGeom prst="rect">
            <a:avLst/>
          </a:prstGeom>
        </p:spPr>
      </p:pic>
      <p:pic>
        <p:nvPicPr>
          <p:cNvPr id="7" name="image31.jpeg">
            <a:extLst>
              <a:ext uri="{FF2B5EF4-FFF2-40B4-BE49-F238E27FC236}">
                <a16:creationId xmlns:a16="http://schemas.microsoft.com/office/drawing/2014/main" id="{6194436E-53EF-466A-B81D-B331BB7F994E}"/>
              </a:ext>
            </a:extLst>
          </p:cNvPr>
          <p:cNvPicPr>
            <a:picLocks noChangeAspect="1"/>
          </p:cNvPicPr>
          <p:nvPr/>
        </p:nvPicPr>
        <p:blipFill>
          <a:blip r:embed="rId5" cstate="print"/>
          <a:stretch>
            <a:fillRect/>
          </a:stretch>
        </p:blipFill>
        <p:spPr>
          <a:xfrm>
            <a:off x="5433060" y="3669664"/>
            <a:ext cx="6758940" cy="3109595"/>
          </a:xfrm>
          <a:prstGeom prst="rect">
            <a:avLst/>
          </a:prstGeom>
        </p:spPr>
      </p:pic>
    </p:spTree>
    <p:extLst>
      <p:ext uri="{BB962C8B-B14F-4D97-AF65-F5344CB8AC3E}">
        <p14:creationId xmlns:p14="http://schemas.microsoft.com/office/powerpoint/2010/main" val="335203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7B90-162C-429F-93A8-4598AD4D67A6}"/>
              </a:ext>
            </a:extLst>
          </p:cNvPr>
          <p:cNvSpPr>
            <a:spLocks noGrp="1"/>
          </p:cNvSpPr>
          <p:nvPr>
            <p:ph type="title"/>
          </p:nvPr>
        </p:nvSpPr>
        <p:spPr>
          <a:xfrm>
            <a:off x="0" y="0"/>
            <a:ext cx="10131425" cy="1456267"/>
          </a:xfrm>
        </p:spPr>
        <p:txBody>
          <a:bodyPr/>
          <a:lstStyle/>
          <a:p>
            <a:r>
              <a:rPr lang="en-IN" sz="3600" b="1" dirty="0"/>
              <a:t>LINEAR REGRESSION MODEL:-</a:t>
            </a:r>
            <a:br>
              <a:rPr lang="en-IN" sz="3600" b="1" dirty="0"/>
            </a:br>
            <a:endParaRPr lang="en-IN" dirty="0"/>
          </a:p>
        </p:txBody>
      </p:sp>
      <p:pic>
        <p:nvPicPr>
          <p:cNvPr id="4" name="image26.jpeg">
            <a:extLst>
              <a:ext uri="{FF2B5EF4-FFF2-40B4-BE49-F238E27FC236}">
                <a16:creationId xmlns:a16="http://schemas.microsoft.com/office/drawing/2014/main" id="{89F55E39-909A-42EB-B399-6578B8C809B6}"/>
              </a:ext>
            </a:extLst>
          </p:cNvPr>
          <p:cNvPicPr>
            <a:picLocks noGrp="1" noChangeAspect="1"/>
          </p:cNvPicPr>
          <p:nvPr>
            <p:ph idx="1"/>
          </p:nvPr>
        </p:nvPicPr>
        <p:blipFill>
          <a:blip r:embed="rId2" cstate="print"/>
          <a:stretch>
            <a:fillRect/>
          </a:stretch>
        </p:blipFill>
        <p:spPr>
          <a:xfrm>
            <a:off x="0" y="825024"/>
            <a:ext cx="5980430" cy="2889090"/>
          </a:xfrm>
          <a:prstGeom prst="rect">
            <a:avLst/>
          </a:prstGeom>
        </p:spPr>
      </p:pic>
      <p:pic>
        <p:nvPicPr>
          <p:cNvPr id="5" name="image28.jpeg">
            <a:extLst>
              <a:ext uri="{FF2B5EF4-FFF2-40B4-BE49-F238E27FC236}">
                <a16:creationId xmlns:a16="http://schemas.microsoft.com/office/drawing/2014/main" id="{1AF7DEE0-83A1-4A9B-B8F4-D081CCEA07F7}"/>
              </a:ext>
            </a:extLst>
          </p:cNvPr>
          <p:cNvPicPr>
            <a:picLocks noChangeAspect="1"/>
          </p:cNvPicPr>
          <p:nvPr/>
        </p:nvPicPr>
        <p:blipFill>
          <a:blip r:embed="rId3" cstate="print"/>
          <a:stretch>
            <a:fillRect/>
          </a:stretch>
        </p:blipFill>
        <p:spPr>
          <a:xfrm>
            <a:off x="5980430" y="113242"/>
            <a:ext cx="6211570" cy="2686050"/>
          </a:xfrm>
          <a:prstGeom prst="rect">
            <a:avLst/>
          </a:prstGeom>
        </p:spPr>
      </p:pic>
      <p:pic>
        <p:nvPicPr>
          <p:cNvPr id="6" name="image30.jpeg">
            <a:extLst>
              <a:ext uri="{FF2B5EF4-FFF2-40B4-BE49-F238E27FC236}">
                <a16:creationId xmlns:a16="http://schemas.microsoft.com/office/drawing/2014/main" id="{62EF4DB9-6191-474A-93D1-6540832F3C7D}"/>
              </a:ext>
            </a:extLst>
          </p:cNvPr>
          <p:cNvPicPr>
            <a:picLocks noChangeAspect="1"/>
          </p:cNvPicPr>
          <p:nvPr/>
        </p:nvPicPr>
        <p:blipFill>
          <a:blip r:embed="rId4" cstate="print"/>
          <a:stretch>
            <a:fillRect/>
          </a:stretch>
        </p:blipFill>
        <p:spPr>
          <a:xfrm>
            <a:off x="0" y="3714114"/>
            <a:ext cx="5980431" cy="3143886"/>
          </a:xfrm>
          <a:prstGeom prst="rect">
            <a:avLst/>
          </a:prstGeom>
        </p:spPr>
      </p:pic>
      <p:pic>
        <p:nvPicPr>
          <p:cNvPr id="7" name="image32.jpeg">
            <a:extLst>
              <a:ext uri="{FF2B5EF4-FFF2-40B4-BE49-F238E27FC236}">
                <a16:creationId xmlns:a16="http://schemas.microsoft.com/office/drawing/2014/main" id="{21226D99-2163-4658-8624-FD51AE53D2B2}"/>
              </a:ext>
            </a:extLst>
          </p:cNvPr>
          <p:cNvPicPr>
            <a:picLocks noChangeAspect="1"/>
          </p:cNvPicPr>
          <p:nvPr/>
        </p:nvPicPr>
        <p:blipFill>
          <a:blip r:embed="rId5" cstate="print"/>
          <a:stretch>
            <a:fillRect/>
          </a:stretch>
        </p:blipFill>
        <p:spPr>
          <a:xfrm>
            <a:off x="5980430" y="2799292"/>
            <a:ext cx="6211570" cy="4058708"/>
          </a:xfrm>
          <a:prstGeom prst="rect">
            <a:avLst/>
          </a:prstGeom>
        </p:spPr>
      </p:pic>
    </p:spTree>
    <p:extLst>
      <p:ext uri="{BB962C8B-B14F-4D97-AF65-F5344CB8AC3E}">
        <p14:creationId xmlns:p14="http://schemas.microsoft.com/office/powerpoint/2010/main" val="3765225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D368-53B7-42D9-9947-3F25F8C33B0F}"/>
              </a:ext>
            </a:extLst>
          </p:cNvPr>
          <p:cNvSpPr>
            <a:spLocks noGrp="1"/>
          </p:cNvSpPr>
          <p:nvPr>
            <p:ph type="title"/>
          </p:nvPr>
        </p:nvSpPr>
        <p:spPr>
          <a:xfrm>
            <a:off x="138112" y="-121919"/>
            <a:ext cx="10131425" cy="1117600"/>
          </a:xfrm>
        </p:spPr>
        <p:txBody>
          <a:bodyPr>
            <a:normAutofit/>
          </a:bodyPr>
          <a:lstStyle/>
          <a:p>
            <a:r>
              <a:rPr lang="en-IN" sz="4000" b="1" dirty="0"/>
              <a:t>RANDOM FOREST MODEL</a:t>
            </a:r>
          </a:p>
        </p:txBody>
      </p:sp>
      <p:pic>
        <p:nvPicPr>
          <p:cNvPr id="5" name="image37.jpeg">
            <a:extLst>
              <a:ext uri="{FF2B5EF4-FFF2-40B4-BE49-F238E27FC236}">
                <a16:creationId xmlns:a16="http://schemas.microsoft.com/office/drawing/2014/main" id="{3A3245D7-6F9A-4522-AEA5-5A841645D0C8}"/>
              </a:ext>
            </a:extLst>
          </p:cNvPr>
          <p:cNvPicPr>
            <a:picLocks noChangeAspect="1"/>
          </p:cNvPicPr>
          <p:nvPr/>
        </p:nvPicPr>
        <p:blipFill>
          <a:blip r:embed="rId2" cstate="print"/>
          <a:stretch>
            <a:fillRect/>
          </a:stretch>
        </p:blipFill>
        <p:spPr>
          <a:xfrm>
            <a:off x="0" y="815340"/>
            <a:ext cx="9265920" cy="6042660"/>
          </a:xfrm>
          <a:prstGeom prst="rect">
            <a:avLst/>
          </a:prstGeom>
        </p:spPr>
      </p:pic>
      <p:sp>
        <p:nvSpPr>
          <p:cNvPr id="8" name="Content Placeholder 7">
            <a:extLst>
              <a:ext uri="{FF2B5EF4-FFF2-40B4-BE49-F238E27FC236}">
                <a16:creationId xmlns:a16="http://schemas.microsoft.com/office/drawing/2014/main" id="{0B014A97-4D95-4C96-9D87-E7DCBA6F2473}"/>
              </a:ext>
            </a:extLst>
          </p:cNvPr>
          <p:cNvSpPr>
            <a:spLocks noGrp="1"/>
          </p:cNvSpPr>
          <p:nvPr>
            <p:ph idx="1"/>
          </p:nvPr>
        </p:nvSpPr>
        <p:spPr>
          <a:xfrm>
            <a:off x="9398000" y="815340"/>
            <a:ext cx="2600960" cy="5788659"/>
          </a:xfrm>
        </p:spPr>
        <p:txBody>
          <a:bodyPr>
            <a:normAutofit/>
          </a:bodyPr>
          <a:lstStyle/>
          <a:p>
            <a:pPr marL="0" indent="0">
              <a:buNone/>
            </a:pPr>
            <a:r>
              <a:rPr lang="en-IN" dirty="0"/>
              <a:t>Mean Decreasing accuracy was found for the dataset in order to know which factor or which variable will fit for the classification or the Random Forest by the way WindGust direction fits more for the random forest because windGustDir has the most of the rain depends upon the wind gust </a:t>
            </a:r>
            <a:r>
              <a:rPr lang="en-IN" dirty="0" err="1"/>
              <a:t>dir</a:t>
            </a:r>
            <a:r>
              <a:rPr lang="en-IN" dirty="0"/>
              <a:t> random forest probably selects with highest mean decrease accuracy Value </a:t>
            </a:r>
          </a:p>
        </p:txBody>
      </p:sp>
    </p:spTree>
    <p:extLst>
      <p:ext uri="{BB962C8B-B14F-4D97-AF65-F5344CB8AC3E}">
        <p14:creationId xmlns:p14="http://schemas.microsoft.com/office/powerpoint/2010/main" val="3456294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621F-24A1-43C4-AF7B-D2EC3F631A57}"/>
              </a:ext>
            </a:extLst>
          </p:cNvPr>
          <p:cNvSpPr>
            <a:spLocks noGrp="1"/>
          </p:cNvSpPr>
          <p:nvPr>
            <p:ph type="title"/>
          </p:nvPr>
        </p:nvSpPr>
        <p:spPr>
          <a:xfrm>
            <a:off x="106681" y="-314960"/>
            <a:ext cx="10131425" cy="1456267"/>
          </a:xfrm>
        </p:spPr>
        <p:txBody>
          <a:bodyPr/>
          <a:lstStyle/>
          <a:p>
            <a:r>
              <a:rPr lang="en-IN" b="1" dirty="0"/>
              <a:t>RANDOM FOREST MODEL</a:t>
            </a:r>
          </a:p>
        </p:txBody>
      </p:sp>
      <p:pic>
        <p:nvPicPr>
          <p:cNvPr id="4" name="image36.jpeg">
            <a:extLst>
              <a:ext uri="{FF2B5EF4-FFF2-40B4-BE49-F238E27FC236}">
                <a16:creationId xmlns:a16="http://schemas.microsoft.com/office/drawing/2014/main" id="{89B0E9B3-2099-4795-B6A2-2D040B23BEF5}"/>
              </a:ext>
            </a:extLst>
          </p:cNvPr>
          <p:cNvPicPr>
            <a:picLocks noGrp="1" noChangeAspect="1"/>
          </p:cNvPicPr>
          <p:nvPr>
            <p:ph idx="1"/>
          </p:nvPr>
        </p:nvPicPr>
        <p:blipFill>
          <a:blip r:embed="rId2" cstate="print"/>
          <a:stretch>
            <a:fillRect/>
          </a:stretch>
        </p:blipFill>
        <p:spPr>
          <a:xfrm>
            <a:off x="0" y="990600"/>
            <a:ext cx="6471920" cy="4069080"/>
          </a:xfrm>
          <a:prstGeom prst="rect">
            <a:avLst/>
          </a:prstGeom>
        </p:spPr>
      </p:pic>
      <p:pic>
        <p:nvPicPr>
          <p:cNvPr id="6" name="image38.jpeg">
            <a:extLst>
              <a:ext uri="{FF2B5EF4-FFF2-40B4-BE49-F238E27FC236}">
                <a16:creationId xmlns:a16="http://schemas.microsoft.com/office/drawing/2014/main" id="{30F3DD69-AB45-443E-8F2A-33DE6266B140}"/>
              </a:ext>
            </a:extLst>
          </p:cNvPr>
          <p:cNvPicPr>
            <a:picLocks noChangeAspect="1"/>
          </p:cNvPicPr>
          <p:nvPr/>
        </p:nvPicPr>
        <p:blipFill>
          <a:blip r:embed="rId3" cstate="print"/>
          <a:stretch>
            <a:fillRect/>
          </a:stretch>
        </p:blipFill>
        <p:spPr>
          <a:xfrm>
            <a:off x="6471920" y="1026160"/>
            <a:ext cx="5720080" cy="5831840"/>
          </a:xfrm>
          <a:prstGeom prst="rect">
            <a:avLst/>
          </a:prstGeom>
        </p:spPr>
      </p:pic>
      <p:pic>
        <p:nvPicPr>
          <p:cNvPr id="7" name="image35.jpeg">
            <a:extLst>
              <a:ext uri="{FF2B5EF4-FFF2-40B4-BE49-F238E27FC236}">
                <a16:creationId xmlns:a16="http://schemas.microsoft.com/office/drawing/2014/main" id="{8290D628-A562-4F00-98F6-C23B28EACFA0}"/>
              </a:ext>
            </a:extLst>
          </p:cNvPr>
          <p:cNvPicPr>
            <a:picLocks noChangeAspect="1"/>
          </p:cNvPicPr>
          <p:nvPr/>
        </p:nvPicPr>
        <p:blipFill>
          <a:blip r:embed="rId4" cstate="print"/>
          <a:stretch>
            <a:fillRect/>
          </a:stretch>
        </p:blipFill>
        <p:spPr>
          <a:xfrm>
            <a:off x="0" y="5059680"/>
            <a:ext cx="6471920" cy="1717040"/>
          </a:xfrm>
          <a:prstGeom prst="rect">
            <a:avLst/>
          </a:prstGeom>
        </p:spPr>
      </p:pic>
    </p:spTree>
    <p:extLst>
      <p:ext uri="{BB962C8B-B14F-4D97-AF65-F5344CB8AC3E}">
        <p14:creationId xmlns:p14="http://schemas.microsoft.com/office/powerpoint/2010/main" val="2304601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D900-2702-4BD4-B207-91B71431B365}"/>
              </a:ext>
            </a:extLst>
          </p:cNvPr>
          <p:cNvSpPr>
            <a:spLocks noGrp="1"/>
          </p:cNvSpPr>
          <p:nvPr>
            <p:ph type="title"/>
          </p:nvPr>
        </p:nvSpPr>
        <p:spPr>
          <a:xfrm>
            <a:off x="208281" y="-101600"/>
            <a:ext cx="10131425" cy="1456267"/>
          </a:xfrm>
        </p:spPr>
        <p:txBody>
          <a:bodyPr>
            <a:normAutofit/>
          </a:bodyPr>
          <a:lstStyle/>
          <a:p>
            <a:r>
              <a:rPr lang="en-IN" sz="4800" b="1" dirty="0"/>
              <a:t>KNN MODEL </a:t>
            </a:r>
          </a:p>
        </p:txBody>
      </p:sp>
      <p:sp>
        <p:nvSpPr>
          <p:cNvPr id="7" name="Content Placeholder 6">
            <a:extLst>
              <a:ext uri="{FF2B5EF4-FFF2-40B4-BE49-F238E27FC236}">
                <a16:creationId xmlns:a16="http://schemas.microsoft.com/office/drawing/2014/main" id="{91531256-1396-4FA9-B2E4-80D40BED7BF7}"/>
              </a:ext>
            </a:extLst>
          </p:cNvPr>
          <p:cNvSpPr>
            <a:spLocks noGrp="1"/>
          </p:cNvSpPr>
          <p:nvPr>
            <p:ph idx="1"/>
          </p:nvPr>
        </p:nvSpPr>
        <p:spPr>
          <a:xfrm>
            <a:off x="6720841" y="1564640"/>
            <a:ext cx="5349239" cy="5282632"/>
          </a:xfrm>
        </p:spPr>
        <p:txBody>
          <a:bodyPr>
            <a:normAutofit lnSpcReduction="10000"/>
          </a:bodyPr>
          <a:lstStyle/>
          <a:p>
            <a:r>
              <a:rPr lang="en-IN" dirty="0"/>
              <a:t>In this Model we chose 7 </a:t>
            </a:r>
            <a:r>
              <a:rPr lang="en-IN" dirty="0" err="1"/>
              <a:t>neighbors</a:t>
            </a:r>
            <a:r>
              <a:rPr lang="en-IN" dirty="0"/>
              <a:t> and calculated the misclassification </a:t>
            </a:r>
          </a:p>
          <a:p>
            <a:r>
              <a:rPr lang="en-IN" dirty="0"/>
              <a:t>For the 3 nearest </a:t>
            </a:r>
            <a:r>
              <a:rPr lang="en-IN" dirty="0" err="1"/>
              <a:t>neighbors</a:t>
            </a:r>
            <a:r>
              <a:rPr lang="en-IN" dirty="0"/>
              <a:t> we got the misclassification rate of 0.18 </a:t>
            </a:r>
          </a:p>
          <a:p>
            <a:r>
              <a:rPr lang="en-IN" dirty="0"/>
              <a:t>For the 4 nearest </a:t>
            </a:r>
            <a:r>
              <a:rPr lang="en-IN" dirty="0" err="1"/>
              <a:t>neighbors</a:t>
            </a:r>
            <a:r>
              <a:rPr lang="en-IN" dirty="0"/>
              <a:t> we got the misclassification rate of 0.181 </a:t>
            </a:r>
          </a:p>
          <a:p>
            <a:r>
              <a:rPr lang="en-IN" dirty="0"/>
              <a:t>For the 5 nearest </a:t>
            </a:r>
            <a:r>
              <a:rPr lang="en-IN" dirty="0" err="1"/>
              <a:t>neighbors</a:t>
            </a:r>
            <a:r>
              <a:rPr lang="en-IN" dirty="0"/>
              <a:t> we got the misclassification rate of 0.17</a:t>
            </a:r>
          </a:p>
          <a:p>
            <a:r>
              <a:rPr lang="en-IN" dirty="0"/>
              <a:t>For the 6 nearest </a:t>
            </a:r>
            <a:r>
              <a:rPr lang="en-IN" dirty="0" err="1"/>
              <a:t>neighbors</a:t>
            </a:r>
            <a:r>
              <a:rPr lang="en-IN" dirty="0"/>
              <a:t> we got the misclassification rate of 0.172 </a:t>
            </a:r>
          </a:p>
          <a:p>
            <a:r>
              <a:rPr lang="en-IN" dirty="0"/>
              <a:t>For the 7 nearest </a:t>
            </a:r>
            <a:r>
              <a:rPr lang="en-IN" dirty="0" err="1"/>
              <a:t>neighbors</a:t>
            </a:r>
            <a:r>
              <a:rPr lang="en-IN" dirty="0"/>
              <a:t> we got the misclassification rate of 0.166 </a:t>
            </a:r>
          </a:p>
          <a:p>
            <a:r>
              <a:rPr lang="en-IN" dirty="0"/>
              <a:t>So we can say that if we take the more neighbours the misclassification rate of the rainfall will be reduced in this case we got the 7 neighbours as least misclassification rate</a:t>
            </a:r>
          </a:p>
          <a:p>
            <a:endParaRPr lang="en-IN" dirty="0"/>
          </a:p>
          <a:p>
            <a:endParaRPr lang="en-IN" dirty="0"/>
          </a:p>
          <a:p>
            <a:endParaRPr lang="en-IN" dirty="0"/>
          </a:p>
        </p:txBody>
      </p:sp>
      <p:pic>
        <p:nvPicPr>
          <p:cNvPr id="8" name="image41.jpeg">
            <a:extLst>
              <a:ext uri="{FF2B5EF4-FFF2-40B4-BE49-F238E27FC236}">
                <a16:creationId xmlns:a16="http://schemas.microsoft.com/office/drawing/2014/main" id="{6EFD9842-E251-4B69-86B3-5FA11A287710}"/>
              </a:ext>
            </a:extLst>
          </p:cNvPr>
          <p:cNvPicPr>
            <a:picLocks noChangeAspect="1"/>
          </p:cNvPicPr>
          <p:nvPr/>
        </p:nvPicPr>
        <p:blipFill>
          <a:blip r:embed="rId2" cstate="print"/>
          <a:stretch>
            <a:fillRect/>
          </a:stretch>
        </p:blipFill>
        <p:spPr>
          <a:xfrm>
            <a:off x="0" y="1073573"/>
            <a:ext cx="6720841" cy="5481876"/>
          </a:xfrm>
          <a:prstGeom prst="rect">
            <a:avLst/>
          </a:prstGeom>
        </p:spPr>
      </p:pic>
    </p:spTree>
    <p:extLst>
      <p:ext uri="{BB962C8B-B14F-4D97-AF65-F5344CB8AC3E}">
        <p14:creationId xmlns:p14="http://schemas.microsoft.com/office/powerpoint/2010/main" val="34112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A559AD-96ED-C74D-BC20-050DA8AC2F12}"/>
              </a:ext>
            </a:extLst>
          </p:cNvPr>
          <p:cNvSpPr txBox="1"/>
          <p:nvPr/>
        </p:nvSpPr>
        <p:spPr>
          <a:xfrm>
            <a:off x="450291" y="89250"/>
            <a:ext cx="8613914" cy="8667822"/>
          </a:xfrm>
          <a:prstGeom prst="rect">
            <a:avLst/>
          </a:prstGeom>
          <a:noFill/>
        </p:spPr>
        <p:txBody>
          <a:bodyPr wrap="square">
            <a:spAutoFit/>
          </a:bodyPr>
          <a:lstStyle/>
          <a:p>
            <a:pPr rtl="0" eaLnBrk="1" fontAlgn="ctr" latinLnBrk="0" hangingPunct="1"/>
            <a:r>
              <a:rPr lang="en-US" sz="4400" b="1" i="0" u="sng" strike="noStrike" kern="1200" dirty="0">
                <a:solidFill>
                  <a:srgbClr val="FFFFFF"/>
                </a:solidFill>
                <a:effectLst/>
                <a:latin typeface="Bahnschrift Condensed" panose="020B0502040204020203" pitchFamily="34" charset="0"/>
              </a:rPr>
              <a:t>CONTENTS:-</a:t>
            </a:r>
          </a:p>
          <a:p>
            <a:pPr rtl="0" eaLnBrk="1" fontAlgn="ctr" latinLnBrk="0" hangingPunct="1"/>
            <a:endParaRPr lang="en-GB" sz="3200" b="0" i="0" u="none" strike="noStrike" dirty="0">
              <a:effectLst/>
              <a:latin typeface="Bahnschrift Condensed" panose="020B0502040204020203" pitchFamily="34" charset="0"/>
            </a:endParaRPr>
          </a:p>
          <a:p>
            <a:pPr marL="285750" indent="-285750" rtl="0" eaLnBrk="1" fontAlgn="t" latinLnBrk="0" hangingPunct="1">
              <a:buFont typeface="Arial" panose="020B0604020202020204" pitchFamily="34" charset="0"/>
              <a:buChar char="•"/>
            </a:pPr>
            <a:r>
              <a:rPr lang="en-US" sz="3200" i="0" u="none" strike="noStrike" kern="1200" dirty="0">
                <a:solidFill>
                  <a:srgbClr val="FFFFFF"/>
                </a:solidFill>
                <a:effectLst/>
                <a:latin typeface="Bahnschrift Condensed" panose="020B0502040204020203" pitchFamily="34" charset="0"/>
              </a:rPr>
              <a:t>INTRODUCTION</a:t>
            </a:r>
          </a:p>
          <a:p>
            <a:pPr marL="285750" indent="-285750" rtl="0" eaLnBrk="1" fontAlgn="t" latinLnBrk="0" hangingPunct="1">
              <a:buFont typeface="Arial" panose="020B0604020202020204" pitchFamily="34" charset="0"/>
              <a:buChar char="•"/>
            </a:pPr>
            <a:r>
              <a:rPr lang="en-US" sz="3200" i="0" u="none" strike="noStrike" kern="1200" dirty="0">
                <a:solidFill>
                  <a:srgbClr val="FFFFFF"/>
                </a:solidFill>
                <a:effectLst/>
                <a:latin typeface="Bahnschrift Condensed" panose="020B0502040204020203" pitchFamily="34" charset="0"/>
              </a:rPr>
              <a:t>PROBLEM STATEMENT</a:t>
            </a:r>
          </a:p>
          <a:p>
            <a:pPr marL="285750" indent="-285750" rtl="0" eaLnBrk="1" fontAlgn="t" latinLnBrk="0" hangingPunct="1">
              <a:buFont typeface="Arial" panose="020B0604020202020204" pitchFamily="34" charset="0"/>
              <a:buChar char="•"/>
            </a:pPr>
            <a:r>
              <a:rPr lang="en-US" sz="3200" dirty="0">
                <a:solidFill>
                  <a:srgbClr val="FFFFFF"/>
                </a:solidFill>
                <a:latin typeface="Bahnschrift Condensed" panose="020B0502040204020203" pitchFamily="34" charset="0"/>
              </a:rPr>
              <a:t>OBJECTIVE</a:t>
            </a:r>
          </a:p>
          <a:p>
            <a:pPr marL="285750" indent="-285750" rtl="0" eaLnBrk="1" fontAlgn="t" latinLnBrk="0" hangingPunct="1">
              <a:buFont typeface="Arial" panose="020B0604020202020204" pitchFamily="34" charset="0"/>
              <a:buChar char="•"/>
            </a:pPr>
            <a:r>
              <a:rPr lang="en-US" sz="3200" i="0" u="none" strike="noStrike" dirty="0">
                <a:solidFill>
                  <a:srgbClr val="FFFFFF"/>
                </a:solidFill>
                <a:effectLst/>
                <a:latin typeface="Bahnschrift Condensed" panose="020B0502040204020203" pitchFamily="34" charset="0"/>
              </a:rPr>
              <a:t>FLOW O</a:t>
            </a:r>
            <a:r>
              <a:rPr lang="en-US" sz="3200" dirty="0">
                <a:solidFill>
                  <a:srgbClr val="FFFFFF"/>
                </a:solidFill>
                <a:latin typeface="Bahnschrift Condensed" panose="020B0502040204020203" pitchFamily="34" charset="0"/>
              </a:rPr>
              <a:t>F WORK</a:t>
            </a:r>
            <a:endParaRPr lang="en-GB" sz="3200" i="0" u="none" strike="noStrike" dirty="0">
              <a:effectLst/>
              <a:latin typeface="Bahnschrift Condensed" panose="020B0502040204020203" pitchFamily="34" charset="0"/>
            </a:endParaRPr>
          </a:p>
          <a:p>
            <a:pPr marL="285750" indent="-285750" rtl="0" eaLnBrk="1" fontAlgn="ctr" latinLnBrk="0" hangingPunct="1">
              <a:buFont typeface="Arial" panose="020B0604020202020204" pitchFamily="34" charset="0"/>
              <a:buChar char="•"/>
            </a:pPr>
            <a:r>
              <a:rPr lang="en-US" sz="3200" i="0" u="none" strike="noStrike" kern="1200" dirty="0">
                <a:solidFill>
                  <a:srgbClr val="FFFFFF"/>
                </a:solidFill>
                <a:effectLst/>
                <a:latin typeface="Bahnschrift Condensed" panose="020B0502040204020203" pitchFamily="34" charset="0"/>
              </a:rPr>
              <a:t>DATASET </a:t>
            </a:r>
          </a:p>
          <a:p>
            <a:pPr marL="285750" indent="-285750" rtl="0" eaLnBrk="1" fontAlgn="ctr" latinLnBrk="0" hangingPunct="1">
              <a:buFont typeface="Arial" panose="020B0604020202020204" pitchFamily="34" charset="0"/>
              <a:buChar char="•"/>
            </a:pPr>
            <a:r>
              <a:rPr lang="en-US" sz="3200" dirty="0">
                <a:solidFill>
                  <a:srgbClr val="FFFFFF"/>
                </a:solidFill>
                <a:latin typeface="Bahnschrift Condensed" panose="020B0502040204020203" pitchFamily="34" charset="0"/>
              </a:rPr>
              <a:t>DATA CLEANING AND PREPARATION</a:t>
            </a:r>
          </a:p>
          <a:p>
            <a:pPr marL="285750" indent="-285750" rtl="0" eaLnBrk="1" fontAlgn="ctr" latinLnBrk="0" hangingPunct="1">
              <a:buFont typeface="Arial" panose="020B0604020202020204" pitchFamily="34" charset="0"/>
              <a:buChar char="•"/>
            </a:pPr>
            <a:r>
              <a:rPr lang="en-US" sz="3200" i="0" u="none" strike="noStrike" kern="1200" dirty="0">
                <a:solidFill>
                  <a:srgbClr val="FFFFFF"/>
                </a:solidFill>
                <a:effectLst/>
                <a:latin typeface="Bahnschrift Condensed" panose="020B0502040204020203" pitchFamily="34" charset="0"/>
              </a:rPr>
              <a:t>STATISTICAL MEASURES</a:t>
            </a:r>
          </a:p>
          <a:p>
            <a:pPr marL="285750" indent="-285750" rtl="0" eaLnBrk="1" fontAlgn="ctr" latinLnBrk="0" hangingPunct="1">
              <a:buFont typeface="Arial" panose="020B0604020202020204" pitchFamily="34" charset="0"/>
              <a:buChar char="•"/>
            </a:pPr>
            <a:r>
              <a:rPr lang="en-US" sz="3200" dirty="0">
                <a:solidFill>
                  <a:srgbClr val="FFFFFF"/>
                </a:solidFill>
                <a:latin typeface="Bahnschrift Condensed" panose="020B0502040204020203" pitchFamily="34" charset="0"/>
              </a:rPr>
              <a:t>GRAPHS AND VISUALIZATIONS</a:t>
            </a:r>
          </a:p>
          <a:p>
            <a:pPr marL="285750" indent="-285750" rtl="0" eaLnBrk="1" fontAlgn="ctr" latinLnBrk="0" hangingPunct="1">
              <a:buFont typeface="Arial" panose="020B0604020202020204" pitchFamily="34" charset="0"/>
              <a:buChar char="•"/>
            </a:pPr>
            <a:r>
              <a:rPr lang="en-US" sz="3200" dirty="0">
                <a:solidFill>
                  <a:srgbClr val="FFFFFF"/>
                </a:solidFill>
                <a:latin typeface="Bahnschrift Condensed" panose="020B0502040204020203" pitchFamily="34" charset="0"/>
              </a:rPr>
              <a:t>RESULTS OF MODELS</a:t>
            </a:r>
          </a:p>
          <a:p>
            <a:pPr marL="285750" indent="-285750" rtl="0" eaLnBrk="1" fontAlgn="ctr" latinLnBrk="0" hangingPunct="1">
              <a:buFont typeface="Arial" panose="020B0604020202020204" pitchFamily="34" charset="0"/>
              <a:buChar char="•"/>
            </a:pPr>
            <a:r>
              <a:rPr lang="en-US" sz="3200" dirty="0">
                <a:solidFill>
                  <a:srgbClr val="FFFFFF"/>
                </a:solidFill>
                <a:latin typeface="Bahnschrift Condensed" panose="020B0502040204020203" pitchFamily="34" charset="0"/>
              </a:rPr>
              <a:t>COMPARISON OF MODELS</a:t>
            </a:r>
          </a:p>
          <a:p>
            <a:pPr marL="285750" indent="-285750" rtl="0" eaLnBrk="1" fontAlgn="ctr" latinLnBrk="0" hangingPunct="1">
              <a:buFont typeface="Arial" panose="020B0604020202020204" pitchFamily="34" charset="0"/>
              <a:buChar char="•"/>
            </a:pPr>
            <a:r>
              <a:rPr lang="en-US" sz="3200" dirty="0">
                <a:solidFill>
                  <a:srgbClr val="FFFFFF"/>
                </a:solidFill>
                <a:latin typeface="Bahnschrift Condensed" panose="020B0502040204020203" pitchFamily="34" charset="0"/>
              </a:rPr>
              <a:t>CONCLUSION</a:t>
            </a:r>
          </a:p>
          <a:p>
            <a:pPr marL="285750" indent="-285750" rtl="0" eaLnBrk="1" fontAlgn="ctr" latinLnBrk="0" hangingPunct="1">
              <a:buFont typeface="Arial" panose="020B0604020202020204" pitchFamily="34" charset="0"/>
              <a:buChar char="•"/>
            </a:pPr>
            <a:endParaRPr lang="en-US" sz="3200" i="0" u="none" strike="noStrike" kern="1200" dirty="0">
              <a:solidFill>
                <a:srgbClr val="FFFFFF"/>
              </a:solidFill>
              <a:effectLst/>
              <a:latin typeface="Bahnschrift Condensed" panose="020B0502040204020203" pitchFamily="34" charset="0"/>
            </a:endParaRPr>
          </a:p>
          <a:p>
            <a:pPr marL="285750" indent="-285750" rtl="0" eaLnBrk="1" fontAlgn="ctr" latinLnBrk="0" hangingPunct="1">
              <a:buFont typeface="Arial" panose="020B0604020202020204" pitchFamily="34" charset="0"/>
              <a:buChar char="•"/>
            </a:pPr>
            <a:endParaRPr lang="en-US" sz="3200" i="0" u="none" strike="noStrike" kern="1200" dirty="0">
              <a:solidFill>
                <a:srgbClr val="FFFFFF"/>
              </a:solidFill>
              <a:effectLst/>
              <a:latin typeface="Bahnschrift Condensed" panose="020B0502040204020203" pitchFamily="34" charset="0"/>
            </a:endParaRPr>
          </a:p>
          <a:p>
            <a:pPr marL="6350" indent="-6350">
              <a:lnSpc>
                <a:spcPct val="107000"/>
              </a:lnSpc>
              <a:spcAft>
                <a:spcPts val="765"/>
              </a:spcAft>
            </a:pPr>
            <a:endParaRPr lang="en-US" sz="2800" b="1" u="sng"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765"/>
              </a:spcAft>
              <a:buFont typeface="Arial" panose="020B0604020202020204" pitchFamily="34" charset="0"/>
              <a:buChar char="•"/>
            </a:pPr>
            <a:endParaRPr lang="en-GB" sz="2800" b="1" u="sng"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5805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74FB-7994-4844-8116-36D341885AF8}"/>
              </a:ext>
            </a:extLst>
          </p:cNvPr>
          <p:cNvSpPr>
            <a:spLocks noGrp="1"/>
          </p:cNvSpPr>
          <p:nvPr>
            <p:ph type="title"/>
          </p:nvPr>
        </p:nvSpPr>
        <p:spPr>
          <a:xfrm>
            <a:off x="111760" y="-64347"/>
            <a:ext cx="10131425" cy="1456267"/>
          </a:xfrm>
        </p:spPr>
        <p:txBody>
          <a:bodyPr>
            <a:normAutofit/>
          </a:bodyPr>
          <a:lstStyle/>
          <a:p>
            <a:r>
              <a:rPr lang="en-IN" sz="4800" b="1" dirty="0"/>
              <a:t>KNN MODEL</a:t>
            </a:r>
          </a:p>
        </p:txBody>
      </p:sp>
      <p:pic>
        <p:nvPicPr>
          <p:cNvPr id="4" name="image42.jpeg">
            <a:extLst>
              <a:ext uri="{FF2B5EF4-FFF2-40B4-BE49-F238E27FC236}">
                <a16:creationId xmlns:a16="http://schemas.microsoft.com/office/drawing/2014/main" id="{3CB7DC89-C594-42FA-96FE-31ECE585BB6B}"/>
              </a:ext>
            </a:extLst>
          </p:cNvPr>
          <p:cNvPicPr>
            <a:picLocks noGrp="1" noChangeAspect="1"/>
          </p:cNvPicPr>
          <p:nvPr>
            <p:ph idx="1"/>
          </p:nvPr>
        </p:nvPicPr>
        <p:blipFill>
          <a:blip r:embed="rId2" cstate="print"/>
          <a:stretch>
            <a:fillRect/>
          </a:stretch>
        </p:blipFill>
        <p:spPr>
          <a:xfrm>
            <a:off x="72072" y="1391920"/>
            <a:ext cx="12008168" cy="5466080"/>
          </a:xfrm>
          <a:prstGeom prst="rect">
            <a:avLst/>
          </a:prstGeom>
        </p:spPr>
      </p:pic>
    </p:spTree>
    <p:extLst>
      <p:ext uri="{BB962C8B-B14F-4D97-AF65-F5344CB8AC3E}">
        <p14:creationId xmlns:p14="http://schemas.microsoft.com/office/powerpoint/2010/main" val="1473019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A57E-9F99-4037-8D0D-7308B6DBF985}"/>
              </a:ext>
            </a:extLst>
          </p:cNvPr>
          <p:cNvSpPr>
            <a:spLocks noGrp="1"/>
          </p:cNvSpPr>
          <p:nvPr>
            <p:ph type="title"/>
          </p:nvPr>
        </p:nvSpPr>
        <p:spPr>
          <a:xfrm>
            <a:off x="0" y="0"/>
            <a:ext cx="10131425" cy="1456267"/>
          </a:xfrm>
        </p:spPr>
        <p:txBody>
          <a:bodyPr>
            <a:normAutofit/>
          </a:bodyPr>
          <a:lstStyle/>
          <a:p>
            <a:r>
              <a:rPr lang="en-IN" sz="4800" b="1" dirty="0"/>
              <a:t>DECISION TREE</a:t>
            </a:r>
          </a:p>
        </p:txBody>
      </p:sp>
      <p:pic>
        <p:nvPicPr>
          <p:cNvPr id="4" name="image44.jpeg">
            <a:extLst>
              <a:ext uri="{FF2B5EF4-FFF2-40B4-BE49-F238E27FC236}">
                <a16:creationId xmlns:a16="http://schemas.microsoft.com/office/drawing/2014/main" id="{38613C55-EF88-4C86-8FC2-2F1E5E013C0E}"/>
              </a:ext>
            </a:extLst>
          </p:cNvPr>
          <p:cNvPicPr>
            <a:picLocks noGrp="1" noChangeAspect="1"/>
          </p:cNvPicPr>
          <p:nvPr>
            <p:ph idx="1"/>
          </p:nvPr>
        </p:nvPicPr>
        <p:blipFill>
          <a:blip r:embed="rId2" cstate="print"/>
          <a:stretch>
            <a:fillRect/>
          </a:stretch>
        </p:blipFill>
        <p:spPr>
          <a:xfrm>
            <a:off x="0" y="1158240"/>
            <a:ext cx="8656320" cy="5648960"/>
          </a:xfrm>
          <a:prstGeom prst="rect">
            <a:avLst/>
          </a:prstGeom>
        </p:spPr>
      </p:pic>
      <p:pic>
        <p:nvPicPr>
          <p:cNvPr id="5" name="image43.jpeg">
            <a:extLst>
              <a:ext uri="{FF2B5EF4-FFF2-40B4-BE49-F238E27FC236}">
                <a16:creationId xmlns:a16="http://schemas.microsoft.com/office/drawing/2014/main" id="{86E04F50-62E8-4348-8745-AD83344F9854}"/>
              </a:ext>
            </a:extLst>
          </p:cNvPr>
          <p:cNvPicPr>
            <a:picLocks noChangeAspect="1"/>
          </p:cNvPicPr>
          <p:nvPr/>
        </p:nvPicPr>
        <p:blipFill>
          <a:blip r:embed="rId3" cstate="print"/>
          <a:stretch>
            <a:fillRect/>
          </a:stretch>
        </p:blipFill>
        <p:spPr>
          <a:xfrm>
            <a:off x="8757920" y="1287991"/>
            <a:ext cx="3342640" cy="1932729"/>
          </a:xfrm>
          <a:prstGeom prst="rect">
            <a:avLst/>
          </a:prstGeom>
        </p:spPr>
      </p:pic>
      <p:sp>
        <p:nvSpPr>
          <p:cNvPr id="7" name="TextBox 6">
            <a:extLst>
              <a:ext uri="{FF2B5EF4-FFF2-40B4-BE49-F238E27FC236}">
                <a16:creationId xmlns:a16="http://schemas.microsoft.com/office/drawing/2014/main" id="{3CA5C6AF-E78B-43A1-8BBF-D23D424C76E5}"/>
              </a:ext>
            </a:extLst>
          </p:cNvPr>
          <p:cNvSpPr txBox="1"/>
          <p:nvPr/>
        </p:nvSpPr>
        <p:spPr>
          <a:xfrm>
            <a:off x="8757920" y="3452614"/>
            <a:ext cx="3342640" cy="3139321"/>
          </a:xfrm>
          <a:prstGeom prst="rect">
            <a:avLst/>
          </a:prstGeom>
          <a:noFill/>
        </p:spPr>
        <p:txBody>
          <a:bodyPr wrap="square">
            <a:spAutoFit/>
          </a:bodyPr>
          <a:lstStyle/>
          <a:p>
            <a:r>
              <a:rPr lang="en-IN" dirty="0"/>
              <a:t>Accuracy of 82 percentage </a:t>
            </a:r>
          </a:p>
          <a:p>
            <a:endParaRPr lang="en-IN" dirty="0"/>
          </a:p>
          <a:p>
            <a:endParaRPr lang="en-IN" dirty="0"/>
          </a:p>
          <a:p>
            <a:endParaRPr lang="en-IN" dirty="0"/>
          </a:p>
          <a:p>
            <a:r>
              <a:rPr lang="en-IN" dirty="0"/>
              <a:t>In Decision Tree</a:t>
            </a:r>
          </a:p>
          <a:p>
            <a:r>
              <a:rPr lang="en-IN" dirty="0"/>
              <a:t>As Humidity is highly correlated with the Rainfall so the humidity has more entropy which makes it retained at the root node and followed by the </a:t>
            </a:r>
            <a:r>
              <a:rPr lang="en-IN" dirty="0" err="1"/>
              <a:t>WindGustSpeed</a:t>
            </a:r>
            <a:r>
              <a:rPr lang="en-IN" dirty="0"/>
              <a:t> ,etc</a:t>
            </a:r>
          </a:p>
        </p:txBody>
      </p:sp>
    </p:spTree>
    <p:extLst>
      <p:ext uri="{BB962C8B-B14F-4D97-AF65-F5344CB8AC3E}">
        <p14:creationId xmlns:p14="http://schemas.microsoft.com/office/powerpoint/2010/main" val="3400879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F3FB-138B-43F6-978F-CED4B811A551}"/>
              </a:ext>
            </a:extLst>
          </p:cNvPr>
          <p:cNvSpPr>
            <a:spLocks noGrp="1"/>
          </p:cNvSpPr>
          <p:nvPr>
            <p:ph type="title"/>
          </p:nvPr>
        </p:nvSpPr>
        <p:spPr>
          <a:xfrm>
            <a:off x="0" y="0"/>
            <a:ext cx="10131425" cy="1456267"/>
          </a:xfrm>
        </p:spPr>
        <p:txBody>
          <a:bodyPr>
            <a:normAutofit/>
          </a:bodyPr>
          <a:lstStyle/>
          <a:p>
            <a:r>
              <a:rPr lang="en-IN" sz="5400" b="1" dirty="0"/>
              <a:t>Logistic REGRESSION</a:t>
            </a:r>
          </a:p>
        </p:txBody>
      </p:sp>
      <p:sp>
        <p:nvSpPr>
          <p:cNvPr id="6" name="Content Placeholder 5">
            <a:extLst>
              <a:ext uri="{FF2B5EF4-FFF2-40B4-BE49-F238E27FC236}">
                <a16:creationId xmlns:a16="http://schemas.microsoft.com/office/drawing/2014/main" id="{3C7C9643-C8A1-4145-9F53-8D2EDB4F2F63}"/>
              </a:ext>
            </a:extLst>
          </p:cNvPr>
          <p:cNvSpPr>
            <a:spLocks noGrp="1"/>
          </p:cNvSpPr>
          <p:nvPr>
            <p:ph idx="1"/>
          </p:nvPr>
        </p:nvSpPr>
        <p:spPr>
          <a:xfrm>
            <a:off x="81281" y="4012353"/>
            <a:ext cx="5760720" cy="2845647"/>
          </a:xfrm>
        </p:spPr>
        <p:txBody>
          <a:bodyPr/>
          <a:lstStyle/>
          <a:p>
            <a:pPr marL="0" indent="0">
              <a:buNone/>
            </a:pPr>
            <a:r>
              <a:rPr lang="en-IN" dirty="0"/>
              <a:t>There are multiple columns that are binary they are rainfall tomorrow and rainfall today columns they decide the logistic regression be fit the model or not since they are only Yes or No terms 1 and 0 have been made to classify for logistic regression and got the accuracy of 84.9 percentage   </a:t>
            </a:r>
          </a:p>
        </p:txBody>
      </p:sp>
      <p:pic>
        <p:nvPicPr>
          <p:cNvPr id="8" name="image39.jpeg">
            <a:extLst>
              <a:ext uri="{FF2B5EF4-FFF2-40B4-BE49-F238E27FC236}">
                <a16:creationId xmlns:a16="http://schemas.microsoft.com/office/drawing/2014/main" id="{598BD92C-1F9E-4BDF-AEDA-CEBDE968F411}"/>
              </a:ext>
            </a:extLst>
          </p:cNvPr>
          <p:cNvPicPr>
            <a:picLocks noChangeAspect="1"/>
          </p:cNvPicPr>
          <p:nvPr/>
        </p:nvPicPr>
        <p:blipFill>
          <a:blip r:embed="rId2" cstate="print"/>
          <a:stretch>
            <a:fillRect/>
          </a:stretch>
        </p:blipFill>
        <p:spPr>
          <a:xfrm>
            <a:off x="81280" y="1456267"/>
            <a:ext cx="5760720" cy="2953173"/>
          </a:xfrm>
          <a:prstGeom prst="rect">
            <a:avLst/>
          </a:prstGeom>
        </p:spPr>
      </p:pic>
      <p:pic>
        <p:nvPicPr>
          <p:cNvPr id="9" name="image40.jpeg">
            <a:extLst>
              <a:ext uri="{FF2B5EF4-FFF2-40B4-BE49-F238E27FC236}">
                <a16:creationId xmlns:a16="http://schemas.microsoft.com/office/drawing/2014/main" id="{9271698F-8371-47BF-9944-2F840655CCF4}"/>
              </a:ext>
            </a:extLst>
          </p:cNvPr>
          <p:cNvPicPr>
            <a:picLocks noChangeAspect="1"/>
          </p:cNvPicPr>
          <p:nvPr/>
        </p:nvPicPr>
        <p:blipFill>
          <a:blip r:embed="rId3" cstate="print"/>
          <a:stretch>
            <a:fillRect/>
          </a:stretch>
        </p:blipFill>
        <p:spPr>
          <a:xfrm>
            <a:off x="5842001" y="1456267"/>
            <a:ext cx="6268718" cy="5330613"/>
          </a:xfrm>
          <a:prstGeom prst="rect">
            <a:avLst/>
          </a:prstGeom>
        </p:spPr>
      </p:pic>
    </p:spTree>
    <p:extLst>
      <p:ext uri="{BB962C8B-B14F-4D97-AF65-F5344CB8AC3E}">
        <p14:creationId xmlns:p14="http://schemas.microsoft.com/office/powerpoint/2010/main" val="2001804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A715-B727-4E0B-B74B-97847CBA8F8B}"/>
              </a:ext>
            </a:extLst>
          </p:cNvPr>
          <p:cNvSpPr>
            <a:spLocks noGrp="1"/>
          </p:cNvSpPr>
          <p:nvPr>
            <p:ph type="title"/>
          </p:nvPr>
        </p:nvSpPr>
        <p:spPr>
          <a:xfrm>
            <a:off x="193040" y="-209974"/>
            <a:ext cx="10131425" cy="1456267"/>
          </a:xfrm>
        </p:spPr>
        <p:txBody>
          <a:bodyPr/>
          <a:lstStyle/>
          <a:p>
            <a:r>
              <a:rPr lang="en-IN" b="1" dirty="0"/>
              <a:t>SVM MODEL</a:t>
            </a:r>
          </a:p>
        </p:txBody>
      </p:sp>
      <p:pic>
        <p:nvPicPr>
          <p:cNvPr id="4" name="image5.png">
            <a:extLst>
              <a:ext uri="{FF2B5EF4-FFF2-40B4-BE49-F238E27FC236}">
                <a16:creationId xmlns:a16="http://schemas.microsoft.com/office/drawing/2014/main" id="{B6EBE40C-CF91-4CF2-9932-1010632782BB}"/>
              </a:ext>
            </a:extLst>
          </p:cNvPr>
          <p:cNvPicPr>
            <a:picLocks noGrp="1" noChangeAspect="1"/>
          </p:cNvPicPr>
          <p:nvPr>
            <p:ph idx="1"/>
          </p:nvPr>
        </p:nvPicPr>
        <p:blipFill>
          <a:blip r:embed="rId2" cstate="print"/>
          <a:stretch>
            <a:fillRect/>
          </a:stretch>
        </p:blipFill>
        <p:spPr>
          <a:xfrm>
            <a:off x="323215" y="1246293"/>
            <a:ext cx="10131425" cy="4944554"/>
          </a:xfrm>
          <a:prstGeom prst="rect">
            <a:avLst/>
          </a:prstGeom>
        </p:spPr>
      </p:pic>
    </p:spTree>
    <p:extLst>
      <p:ext uri="{BB962C8B-B14F-4D97-AF65-F5344CB8AC3E}">
        <p14:creationId xmlns:p14="http://schemas.microsoft.com/office/powerpoint/2010/main" val="3912998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59CB-EDE2-4CA1-BEB2-1490BF862F9F}"/>
              </a:ext>
            </a:extLst>
          </p:cNvPr>
          <p:cNvSpPr>
            <a:spLocks noGrp="1"/>
          </p:cNvSpPr>
          <p:nvPr>
            <p:ph type="title"/>
          </p:nvPr>
        </p:nvSpPr>
        <p:spPr>
          <a:xfrm>
            <a:off x="0" y="-62906"/>
            <a:ext cx="9973946" cy="1456267"/>
          </a:xfrm>
        </p:spPr>
        <p:txBody>
          <a:bodyPr/>
          <a:lstStyle/>
          <a:p>
            <a:r>
              <a:rPr lang="en-IN" b="1" dirty="0"/>
              <a:t>COMPARISION OF MODELS</a:t>
            </a:r>
          </a:p>
        </p:txBody>
      </p:sp>
      <p:graphicFrame>
        <p:nvGraphicFramePr>
          <p:cNvPr id="4" name="Content Placeholder 3">
            <a:extLst>
              <a:ext uri="{FF2B5EF4-FFF2-40B4-BE49-F238E27FC236}">
                <a16:creationId xmlns:a16="http://schemas.microsoft.com/office/drawing/2014/main" id="{7A4F0D21-C481-4CD3-8F7F-E05F61FA9E03}"/>
              </a:ext>
            </a:extLst>
          </p:cNvPr>
          <p:cNvGraphicFramePr>
            <a:graphicFrameLocks noGrp="1"/>
          </p:cNvGraphicFramePr>
          <p:nvPr>
            <p:ph idx="1"/>
            <p:extLst>
              <p:ext uri="{D42A27DB-BD31-4B8C-83A1-F6EECF244321}">
                <p14:modId xmlns:p14="http://schemas.microsoft.com/office/powerpoint/2010/main" val="2776217733"/>
              </p:ext>
            </p:extLst>
          </p:nvPr>
        </p:nvGraphicFramePr>
        <p:xfrm>
          <a:off x="294641" y="1299531"/>
          <a:ext cx="5666423" cy="1935324"/>
        </p:xfrm>
        <a:graphic>
          <a:graphicData uri="http://schemas.openxmlformats.org/drawingml/2006/table">
            <a:tbl>
              <a:tblPr firstRow="1" firstCol="1" lastRow="1" lastCol="1" bandRow="1" bandCol="1">
                <a:tableStyleId>{5C22544A-7EE6-4342-B048-85BDC9FD1C3A}</a:tableStyleId>
              </a:tblPr>
              <a:tblGrid>
                <a:gridCol w="1596238">
                  <a:extLst>
                    <a:ext uri="{9D8B030D-6E8A-4147-A177-3AD203B41FA5}">
                      <a16:colId xmlns:a16="http://schemas.microsoft.com/office/drawing/2014/main" val="1291062595"/>
                    </a:ext>
                  </a:extLst>
                </a:gridCol>
                <a:gridCol w="1132695">
                  <a:extLst>
                    <a:ext uri="{9D8B030D-6E8A-4147-A177-3AD203B41FA5}">
                      <a16:colId xmlns:a16="http://schemas.microsoft.com/office/drawing/2014/main" val="2461626877"/>
                    </a:ext>
                  </a:extLst>
                </a:gridCol>
                <a:gridCol w="820965">
                  <a:extLst>
                    <a:ext uri="{9D8B030D-6E8A-4147-A177-3AD203B41FA5}">
                      <a16:colId xmlns:a16="http://schemas.microsoft.com/office/drawing/2014/main" val="1872001333"/>
                    </a:ext>
                  </a:extLst>
                </a:gridCol>
                <a:gridCol w="1091425">
                  <a:extLst>
                    <a:ext uri="{9D8B030D-6E8A-4147-A177-3AD203B41FA5}">
                      <a16:colId xmlns:a16="http://schemas.microsoft.com/office/drawing/2014/main" val="2366816994"/>
                    </a:ext>
                  </a:extLst>
                </a:gridCol>
                <a:gridCol w="1025100">
                  <a:extLst>
                    <a:ext uri="{9D8B030D-6E8A-4147-A177-3AD203B41FA5}">
                      <a16:colId xmlns:a16="http://schemas.microsoft.com/office/drawing/2014/main" val="1753603821"/>
                    </a:ext>
                  </a:extLst>
                </a:gridCol>
              </a:tblGrid>
              <a:tr h="322554">
                <a:tc>
                  <a:txBody>
                    <a:bodyPr/>
                    <a:lstStyle/>
                    <a:p>
                      <a:pPr marL="74930" marR="67310" algn="l">
                        <a:lnSpc>
                          <a:spcPts val="1605"/>
                        </a:lnSpc>
                        <a:spcAft>
                          <a:spcPts val="0"/>
                        </a:spcAft>
                      </a:pPr>
                      <a:r>
                        <a:rPr lang="en-US" sz="1200" baseline="0" dirty="0">
                          <a:effectLst/>
                        </a:rPr>
                        <a:t> RANDOM FOREST</a:t>
                      </a:r>
                      <a:endParaRPr lang="en-IN" sz="1100" baseline="0" dirty="0">
                        <a:effectLst/>
                        <a:latin typeface="LM Roman 12"/>
                        <a:ea typeface="LM Roman 12"/>
                        <a:cs typeface="LM Roman 12"/>
                      </a:endParaRPr>
                    </a:p>
                  </a:txBody>
                  <a:tcPr marL="0" marR="0" marT="0" marB="0"/>
                </a:tc>
                <a:tc>
                  <a:txBody>
                    <a:bodyPr/>
                    <a:lstStyle/>
                    <a:p>
                      <a:pPr marL="74930" marR="69215" algn="ctr">
                        <a:lnSpc>
                          <a:spcPts val="1620"/>
                        </a:lnSpc>
                      </a:pPr>
                      <a:r>
                        <a:rPr lang="en-US" sz="1400" baseline="0" dirty="0">
                          <a:effectLst/>
                        </a:rPr>
                        <a:t>Precision</a:t>
                      </a:r>
                      <a:endParaRPr lang="en-IN" sz="1100" baseline="0" dirty="0">
                        <a:effectLst/>
                        <a:latin typeface="LM Roman 12"/>
                        <a:ea typeface="LM Roman 12"/>
                        <a:cs typeface="LM Roman 12"/>
                      </a:endParaRPr>
                    </a:p>
                  </a:txBody>
                  <a:tcPr marL="0" marR="0" marT="0" marB="0"/>
                </a:tc>
                <a:tc>
                  <a:txBody>
                    <a:bodyPr/>
                    <a:lstStyle/>
                    <a:p>
                      <a:pPr marL="71755" marR="66040" algn="ctr">
                        <a:lnSpc>
                          <a:spcPts val="1620"/>
                        </a:lnSpc>
                        <a:spcAft>
                          <a:spcPts val="0"/>
                        </a:spcAft>
                      </a:pPr>
                      <a:r>
                        <a:rPr lang="en-US" sz="1400" baseline="0">
                          <a:effectLst/>
                        </a:rPr>
                        <a:t>Recall</a:t>
                      </a:r>
                      <a:endParaRPr lang="en-IN" sz="1100" baseline="0">
                        <a:effectLst/>
                        <a:latin typeface="LM Roman 12"/>
                        <a:ea typeface="LM Roman 12"/>
                        <a:cs typeface="LM Roman 12"/>
                      </a:endParaRPr>
                    </a:p>
                  </a:txBody>
                  <a:tcPr marL="0" marR="0" marT="0" marB="0"/>
                </a:tc>
                <a:tc>
                  <a:txBody>
                    <a:bodyPr/>
                    <a:lstStyle/>
                    <a:p>
                      <a:pPr marL="74930" marR="67310" algn="ctr">
                        <a:lnSpc>
                          <a:spcPts val="1620"/>
                        </a:lnSpc>
                      </a:pPr>
                      <a:r>
                        <a:rPr lang="en-US" sz="1400" baseline="0" dirty="0">
                          <a:effectLst/>
                        </a:rPr>
                        <a:t>F1-Score</a:t>
                      </a:r>
                      <a:endParaRPr lang="en-IN" sz="1100" baseline="0" dirty="0">
                        <a:effectLst/>
                        <a:latin typeface="LM Roman 12"/>
                        <a:ea typeface="LM Roman 12"/>
                        <a:cs typeface="LM Roman 12"/>
                      </a:endParaRPr>
                    </a:p>
                  </a:txBody>
                  <a:tcPr marL="0" marR="0" marT="0" marB="0"/>
                </a:tc>
                <a:tc>
                  <a:txBody>
                    <a:bodyPr/>
                    <a:lstStyle/>
                    <a:p>
                      <a:pPr marL="77470" marR="68580" algn="ctr">
                        <a:lnSpc>
                          <a:spcPts val="1620"/>
                        </a:lnSpc>
                        <a:spcAft>
                          <a:spcPts val="0"/>
                        </a:spcAft>
                      </a:pPr>
                      <a:r>
                        <a:rPr lang="en-US" sz="1400" baseline="0">
                          <a:effectLst/>
                        </a:rPr>
                        <a:t>Support</a:t>
                      </a:r>
                      <a:endParaRPr lang="en-IN" sz="1100" baseline="0">
                        <a:effectLst/>
                        <a:latin typeface="LM Roman 12"/>
                        <a:ea typeface="LM Roman 12"/>
                        <a:cs typeface="LM Roman 12"/>
                      </a:endParaRPr>
                    </a:p>
                  </a:txBody>
                  <a:tcPr marL="0" marR="0" marT="0" marB="0"/>
                </a:tc>
                <a:extLst>
                  <a:ext uri="{0D108BD9-81ED-4DB2-BD59-A6C34878D82A}">
                    <a16:rowId xmlns:a16="http://schemas.microsoft.com/office/drawing/2014/main" val="556591401"/>
                  </a:ext>
                </a:extLst>
              </a:tr>
              <a:tr h="322554">
                <a:tc>
                  <a:txBody>
                    <a:bodyPr/>
                    <a:lstStyle/>
                    <a:p>
                      <a:pPr marL="5080" marR="67310" algn="ctr">
                        <a:lnSpc>
                          <a:spcPts val="1620"/>
                        </a:lnSpc>
                        <a:spcAft>
                          <a:spcPts val="0"/>
                        </a:spcAft>
                      </a:pPr>
                      <a:r>
                        <a:rPr lang="en-US" sz="1400" baseline="0">
                          <a:effectLst/>
                        </a:rPr>
                        <a:t>0</a:t>
                      </a:r>
                      <a:endParaRPr lang="en-IN" sz="1100" baseline="0">
                        <a:effectLst/>
                        <a:latin typeface="LM Roman 12"/>
                        <a:ea typeface="LM Roman 12"/>
                        <a:cs typeface="LM Roman 12"/>
                      </a:endParaRPr>
                    </a:p>
                  </a:txBody>
                  <a:tcPr marL="0" marR="0" marT="0" marB="0"/>
                </a:tc>
                <a:tc>
                  <a:txBody>
                    <a:bodyPr/>
                    <a:lstStyle/>
                    <a:p>
                      <a:pPr marL="74295" marR="69215" algn="ctr">
                        <a:lnSpc>
                          <a:spcPts val="1605"/>
                        </a:lnSpc>
                        <a:spcAft>
                          <a:spcPts val="0"/>
                        </a:spcAft>
                      </a:pPr>
                      <a:r>
                        <a:rPr lang="en-US" sz="1400" baseline="0">
                          <a:effectLst/>
                        </a:rPr>
                        <a:t>0.90</a:t>
                      </a:r>
                      <a:endParaRPr lang="en-IN" sz="1100" baseline="0">
                        <a:effectLst/>
                        <a:latin typeface="LM Roman 12"/>
                        <a:ea typeface="LM Roman 12"/>
                        <a:cs typeface="LM Roman 12"/>
                      </a:endParaRPr>
                    </a:p>
                  </a:txBody>
                  <a:tcPr marL="0" marR="0" marT="0" marB="0"/>
                </a:tc>
                <a:tc>
                  <a:txBody>
                    <a:bodyPr/>
                    <a:lstStyle/>
                    <a:p>
                      <a:pPr marL="71755" marR="65405" algn="ctr">
                        <a:lnSpc>
                          <a:spcPts val="1605"/>
                        </a:lnSpc>
                        <a:spcAft>
                          <a:spcPts val="0"/>
                        </a:spcAft>
                      </a:pPr>
                      <a:r>
                        <a:rPr lang="en-US" sz="1400" baseline="0">
                          <a:effectLst/>
                        </a:rPr>
                        <a:t>0.76</a:t>
                      </a:r>
                      <a:endParaRPr lang="en-IN" sz="1100" baseline="0">
                        <a:effectLst/>
                        <a:latin typeface="LM Roman 12"/>
                        <a:ea typeface="LM Roman 12"/>
                        <a:cs typeface="LM Roman 12"/>
                      </a:endParaRPr>
                    </a:p>
                  </a:txBody>
                  <a:tcPr marL="0" marR="0" marT="0" marB="0"/>
                </a:tc>
                <a:tc>
                  <a:txBody>
                    <a:bodyPr/>
                    <a:lstStyle/>
                    <a:p>
                      <a:pPr marL="74930" marR="67310" algn="ctr">
                        <a:lnSpc>
                          <a:spcPts val="1605"/>
                        </a:lnSpc>
                      </a:pPr>
                      <a:r>
                        <a:rPr lang="en-US" sz="1400" baseline="0">
                          <a:effectLst/>
                        </a:rPr>
                        <a:t>0.82</a:t>
                      </a:r>
                      <a:endParaRPr lang="en-IN" sz="1100" baseline="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baseline="0">
                          <a:effectLst/>
                        </a:rPr>
                        <a:t>22717</a:t>
                      </a:r>
                      <a:endParaRPr lang="en-IN" sz="1100" baseline="0">
                        <a:effectLst/>
                        <a:latin typeface="LM Roman 12"/>
                        <a:ea typeface="LM Roman 12"/>
                        <a:cs typeface="LM Roman 12"/>
                      </a:endParaRPr>
                    </a:p>
                  </a:txBody>
                  <a:tcPr marL="0" marR="0" marT="0" marB="0"/>
                </a:tc>
                <a:extLst>
                  <a:ext uri="{0D108BD9-81ED-4DB2-BD59-A6C34878D82A}">
                    <a16:rowId xmlns:a16="http://schemas.microsoft.com/office/drawing/2014/main" val="999829530"/>
                  </a:ext>
                </a:extLst>
              </a:tr>
              <a:tr h="322554">
                <a:tc>
                  <a:txBody>
                    <a:bodyPr/>
                    <a:lstStyle/>
                    <a:p>
                      <a:pPr marL="5080" marR="67310" algn="ctr">
                        <a:lnSpc>
                          <a:spcPts val="1620"/>
                        </a:lnSpc>
                        <a:spcAft>
                          <a:spcPts val="0"/>
                        </a:spcAft>
                      </a:pPr>
                      <a:r>
                        <a:rPr lang="en-US" sz="1400" baseline="0">
                          <a:effectLst/>
                        </a:rPr>
                        <a:t>1</a:t>
                      </a:r>
                      <a:endParaRPr lang="en-IN" sz="1100" baseline="0">
                        <a:effectLst/>
                        <a:latin typeface="LM Roman 12"/>
                        <a:ea typeface="LM Roman 12"/>
                        <a:cs typeface="LM Roman 12"/>
                      </a:endParaRPr>
                    </a:p>
                  </a:txBody>
                  <a:tcPr marL="0" marR="0" marT="0" marB="0"/>
                </a:tc>
                <a:tc>
                  <a:txBody>
                    <a:bodyPr/>
                    <a:lstStyle/>
                    <a:p>
                      <a:pPr marL="74295" marR="69215" algn="ctr">
                        <a:lnSpc>
                          <a:spcPts val="1605"/>
                        </a:lnSpc>
                        <a:spcAft>
                          <a:spcPts val="0"/>
                        </a:spcAft>
                      </a:pPr>
                      <a:r>
                        <a:rPr lang="en-US" sz="1400" baseline="0">
                          <a:effectLst/>
                        </a:rPr>
                        <a:t>0.45</a:t>
                      </a:r>
                      <a:endParaRPr lang="en-IN" sz="1100" baseline="0">
                        <a:effectLst/>
                        <a:latin typeface="LM Roman 12"/>
                        <a:ea typeface="LM Roman 12"/>
                        <a:cs typeface="LM Roman 12"/>
                      </a:endParaRPr>
                    </a:p>
                  </a:txBody>
                  <a:tcPr marL="0" marR="0" marT="0" marB="0"/>
                </a:tc>
                <a:tc>
                  <a:txBody>
                    <a:bodyPr/>
                    <a:lstStyle/>
                    <a:p>
                      <a:pPr marL="71755" marR="65405" algn="ctr">
                        <a:lnSpc>
                          <a:spcPts val="1605"/>
                        </a:lnSpc>
                        <a:spcAft>
                          <a:spcPts val="0"/>
                        </a:spcAft>
                      </a:pPr>
                      <a:r>
                        <a:rPr lang="en-US" sz="1400" baseline="0">
                          <a:effectLst/>
                        </a:rPr>
                        <a:t>0.71</a:t>
                      </a:r>
                      <a:endParaRPr lang="en-IN" sz="1100" baseline="0">
                        <a:effectLst/>
                        <a:latin typeface="LM Roman 12"/>
                        <a:ea typeface="LM Roman 12"/>
                        <a:cs typeface="LM Roman 12"/>
                      </a:endParaRPr>
                    </a:p>
                  </a:txBody>
                  <a:tcPr marL="0" marR="0" marT="0" marB="0"/>
                </a:tc>
                <a:tc>
                  <a:txBody>
                    <a:bodyPr/>
                    <a:lstStyle/>
                    <a:p>
                      <a:pPr marL="74930" marR="67310" algn="ctr">
                        <a:lnSpc>
                          <a:spcPts val="1605"/>
                        </a:lnSpc>
                      </a:pPr>
                      <a:r>
                        <a:rPr lang="en-US" sz="1400" baseline="0">
                          <a:effectLst/>
                        </a:rPr>
                        <a:t>0.55</a:t>
                      </a:r>
                      <a:endParaRPr lang="en-IN" sz="1100" baseline="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baseline="0">
                          <a:effectLst/>
                        </a:rPr>
                        <a:t>6375</a:t>
                      </a:r>
                      <a:endParaRPr lang="en-IN" sz="1100" baseline="0">
                        <a:effectLst/>
                        <a:latin typeface="LM Roman 12"/>
                        <a:ea typeface="LM Roman 12"/>
                        <a:cs typeface="LM Roman 12"/>
                      </a:endParaRPr>
                    </a:p>
                  </a:txBody>
                  <a:tcPr marL="0" marR="0" marT="0" marB="0"/>
                </a:tc>
                <a:extLst>
                  <a:ext uri="{0D108BD9-81ED-4DB2-BD59-A6C34878D82A}">
                    <a16:rowId xmlns:a16="http://schemas.microsoft.com/office/drawing/2014/main" val="560031649"/>
                  </a:ext>
                </a:extLst>
              </a:tr>
              <a:tr h="322554">
                <a:tc>
                  <a:txBody>
                    <a:bodyPr/>
                    <a:lstStyle/>
                    <a:p>
                      <a:pPr marL="65405" marR="62865" algn="ctr">
                        <a:lnSpc>
                          <a:spcPts val="1620"/>
                        </a:lnSpc>
                        <a:spcAft>
                          <a:spcPts val="0"/>
                        </a:spcAft>
                      </a:pPr>
                      <a:r>
                        <a:rPr lang="en-US" sz="1400" baseline="0">
                          <a:effectLst/>
                        </a:rPr>
                        <a:t>Accuracy</a:t>
                      </a:r>
                      <a:endParaRPr lang="en-IN" sz="1100" baseline="0">
                        <a:effectLst/>
                        <a:latin typeface="LM Roman 12"/>
                        <a:ea typeface="LM Roman 12"/>
                        <a:cs typeface="LM Roman 12"/>
                      </a:endParaRPr>
                    </a:p>
                  </a:txBody>
                  <a:tcPr marL="0" marR="0" marT="0" marB="0"/>
                </a:tc>
                <a:tc>
                  <a:txBody>
                    <a:bodyPr/>
                    <a:lstStyle/>
                    <a:p>
                      <a:pPr marL="5080" marR="67310" algn="ctr">
                        <a:lnSpc>
                          <a:spcPts val="1605"/>
                        </a:lnSpc>
                        <a:spcAft>
                          <a:spcPts val="0"/>
                        </a:spcAft>
                      </a:pPr>
                      <a:r>
                        <a:rPr lang="en-US" sz="1400" baseline="0">
                          <a:effectLst/>
                        </a:rPr>
                        <a:t>-</a:t>
                      </a:r>
                      <a:endParaRPr lang="en-IN" sz="1100" baseline="0">
                        <a:effectLst/>
                        <a:latin typeface="LM Roman 12"/>
                        <a:ea typeface="LM Roman 12"/>
                        <a:cs typeface="LM Roman 12"/>
                      </a:endParaRPr>
                    </a:p>
                  </a:txBody>
                  <a:tcPr marL="0" marR="0" marT="0" marB="0"/>
                </a:tc>
                <a:tc>
                  <a:txBody>
                    <a:bodyPr/>
                    <a:lstStyle/>
                    <a:p>
                      <a:pPr marL="74930" marR="67310" algn="l">
                        <a:lnSpc>
                          <a:spcPts val="1605"/>
                        </a:lnSpc>
                        <a:spcAft>
                          <a:spcPts val="0"/>
                        </a:spcAft>
                      </a:pPr>
                      <a:r>
                        <a:rPr lang="en-US" sz="1200" baseline="0">
                          <a:effectLst/>
                        </a:rPr>
                        <a:t> </a:t>
                      </a:r>
                      <a:endParaRPr lang="en-IN" sz="1100" baseline="0">
                        <a:effectLst/>
                        <a:latin typeface="LM Roman 12"/>
                        <a:ea typeface="LM Roman 12"/>
                        <a:cs typeface="LM Roman 12"/>
                      </a:endParaRPr>
                    </a:p>
                  </a:txBody>
                  <a:tcPr marL="0" marR="0" marT="0" marB="0"/>
                </a:tc>
                <a:tc>
                  <a:txBody>
                    <a:bodyPr/>
                    <a:lstStyle/>
                    <a:p>
                      <a:pPr marL="74930" marR="67310" algn="ctr">
                        <a:lnSpc>
                          <a:spcPts val="1605"/>
                        </a:lnSpc>
                      </a:pPr>
                      <a:r>
                        <a:rPr lang="en-US" sz="1400" baseline="0">
                          <a:effectLst/>
                        </a:rPr>
                        <a:t>0.75</a:t>
                      </a:r>
                      <a:endParaRPr lang="en-IN" sz="1100" baseline="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baseline="0">
                          <a:effectLst/>
                        </a:rPr>
                        <a:t>29092</a:t>
                      </a:r>
                      <a:endParaRPr lang="en-IN" sz="1100" baseline="0">
                        <a:effectLst/>
                        <a:latin typeface="LM Roman 12"/>
                        <a:ea typeface="LM Roman 12"/>
                        <a:cs typeface="LM Roman 12"/>
                      </a:endParaRPr>
                    </a:p>
                  </a:txBody>
                  <a:tcPr marL="0" marR="0" marT="0" marB="0"/>
                </a:tc>
                <a:extLst>
                  <a:ext uri="{0D108BD9-81ED-4DB2-BD59-A6C34878D82A}">
                    <a16:rowId xmlns:a16="http://schemas.microsoft.com/office/drawing/2014/main" val="2946366971"/>
                  </a:ext>
                </a:extLst>
              </a:tr>
              <a:tr h="322554">
                <a:tc>
                  <a:txBody>
                    <a:bodyPr/>
                    <a:lstStyle/>
                    <a:p>
                      <a:pPr marL="65405" marR="63500" algn="ctr">
                        <a:lnSpc>
                          <a:spcPts val="1620"/>
                        </a:lnSpc>
                        <a:spcAft>
                          <a:spcPts val="0"/>
                        </a:spcAft>
                      </a:pPr>
                      <a:r>
                        <a:rPr lang="en-US" sz="1400" baseline="0">
                          <a:effectLst/>
                        </a:rPr>
                        <a:t>Macro avg</a:t>
                      </a:r>
                      <a:endParaRPr lang="en-IN" sz="1100" baseline="0">
                        <a:effectLst/>
                        <a:latin typeface="LM Roman 12"/>
                        <a:ea typeface="LM Roman 12"/>
                        <a:cs typeface="LM Roman 12"/>
                      </a:endParaRPr>
                    </a:p>
                  </a:txBody>
                  <a:tcPr marL="0" marR="0" marT="0" marB="0"/>
                </a:tc>
                <a:tc>
                  <a:txBody>
                    <a:bodyPr/>
                    <a:lstStyle/>
                    <a:p>
                      <a:pPr marL="74295" marR="69215" algn="ctr">
                        <a:lnSpc>
                          <a:spcPts val="1605"/>
                        </a:lnSpc>
                        <a:spcAft>
                          <a:spcPts val="0"/>
                        </a:spcAft>
                      </a:pPr>
                      <a:r>
                        <a:rPr lang="en-US" sz="1400" baseline="0">
                          <a:effectLst/>
                        </a:rPr>
                        <a:t>0.68</a:t>
                      </a:r>
                      <a:endParaRPr lang="en-IN" sz="1100" baseline="0">
                        <a:effectLst/>
                        <a:latin typeface="LM Roman 12"/>
                        <a:ea typeface="LM Roman 12"/>
                        <a:cs typeface="LM Roman 12"/>
                      </a:endParaRPr>
                    </a:p>
                  </a:txBody>
                  <a:tcPr marL="0" marR="0" marT="0" marB="0"/>
                </a:tc>
                <a:tc>
                  <a:txBody>
                    <a:bodyPr/>
                    <a:lstStyle/>
                    <a:p>
                      <a:pPr marL="71755" marR="65405" algn="ctr">
                        <a:lnSpc>
                          <a:spcPts val="1605"/>
                        </a:lnSpc>
                        <a:spcAft>
                          <a:spcPts val="0"/>
                        </a:spcAft>
                      </a:pPr>
                      <a:r>
                        <a:rPr lang="en-US" sz="1400" baseline="0">
                          <a:effectLst/>
                        </a:rPr>
                        <a:t>0.73</a:t>
                      </a:r>
                      <a:endParaRPr lang="en-IN" sz="1100" baseline="0">
                        <a:effectLst/>
                        <a:latin typeface="LM Roman 12"/>
                        <a:ea typeface="LM Roman 12"/>
                        <a:cs typeface="LM Roman 12"/>
                      </a:endParaRPr>
                    </a:p>
                  </a:txBody>
                  <a:tcPr marL="0" marR="0" marT="0" marB="0"/>
                </a:tc>
                <a:tc>
                  <a:txBody>
                    <a:bodyPr/>
                    <a:lstStyle/>
                    <a:p>
                      <a:pPr marL="74930" marR="67310" algn="ctr">
                        <a:lnSpc>
                          <a:spcPts val="1605"/>
                        </a:lnSpc>
                      </a:pPr>
                      <a:r>
                        <a:rPr lang="en-US" sz="1400" baseline="0">
                          <a:effectLst/>
                        </a:rPr>
                        <a:t>0.69</a:t>
                      </a:r>
                      <a:endParaRPr lang="en-IN" sz="1100" baseline="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baseline="0" dirty="0">
                          <a:effectLst/>
                        </a:rPr>
                        <a:t>29092</a:t>
                      </a:r>
                      <a:endParaRPr lang="en-IN" sz="1100" baseline="0" dirty="0">
                        <a:effectLst/>
                        <a:latin typeface="LM Roman 12"/>
                        <a:ea typeface="LM Roman 12"/>
                        <a:cs typeface="LM Roman 12"/>
                      </a:endParaRPr>
                    </a:p>
                  </a:txBody>
                  <a:tcPr marL="0" marR="0" marT="0" marB="0"/>
                </a:tc>
                <a:extLst>
                  <a:ext uri="{0D108BD9-81ED-4DB2-BD59-A6C34878D82A}">
                    <a16:rowId xmlns:a16="http://schemas.microsoft.com/office/drawing/2014/main" val="1816126486"/>
                  </a:ext>
                </a:extLst>
              </a:tr>
              <a:tr h="322554">
                <a:tc>
                  <a:txBody>
                    <a:bodyPr/>
                    <a:lstStyle/>
                    <a:p>
                      <a:pPr marL="65405" marR="63500" algn="ctr">
                        <a:lnSpc>
                          <a:spcPts val="1620"/>
                        </a:lnSpc>
                        <a:spcAft>
                          <a:spcPts val="0"/>
                        </a:spcAft>
                      </a:pPr>
                      <a:r>
                        <a:rPr lang="en-US" sz="1400" baseline="0" dirty="0">
                          <a:effectLst/>
                        </a:rPr>
                        <a:t>Weighted avg</a:t>
                      </a:r>
                      <a:endParaRPr lang="en-IN" sz="1100" baseline="0" dirty="0">
                        <a:effectLst/>
                        <a:latin typeface="LM Roman 12"/>
                        <a:ea typeface="LM Roman 12"/>
                        <a:cs typeface="LM Roman 12"/>
                      </a:endParaRPr>
                    </a:p>
                  </a:txBody>
                  <a:tcPr marL="0" marR="0" marT="0" marB="0"/>
                </a:tc>
                <a:tc>
                  <a:txBody>
                    <a:bodyPr/>
                    <a:lstStyle/>
                    <a:p>
                      <a:pPr marL="74295" marR="69215" algn="ctr">
                        <a:lnSpc>
                          <a:spcPts val="1605"/>
                        </a:lnSpc>
                        <a:spcAft>
                          <a:spcPts val="0"/>
                        </a:spcAft>
                      </a:pPr>
                      <a:r>
                        <a:rPr lang="en-US" sz="1400" baseline="0">
                          <a:effectLst/>
                        </a:rPr>
                        <a:t>0.80</a:t>
                      </a:r>
                      <a:endParaRPr lang="en-IN" sz="1100" baseline="0">
                        <a:effectLst/>
                        <a:latin typeface="LM Roman 12"/>
                        <a:ea typeface="LM Roman 12"/>
                        <a:cs typeface="LM Roman 12"/>
                      </a:endParaRPr>
                    </a:p>
                  </a:txBody>
                  <a:tcPr marL="0" marR="0" marT="0" marB="0"/>
                </a:tc>
                <a:tc>
                  <a:txBody>
                    <a:bodyPr/>
                    <a:lstStyle/>
                    <a:p>
                      <a:pPr marL="71755" marR="65405" algn="ctr">
                        <a:lnSpc>
                          <a:spcPts val="1605"/>
                        </a:lnSpc>
                        <a:spcAft>
                          <a:spcPts val="0"/>
                        </a:spcAft>
                      </a:pPr>
                      <a:r>
                        <a:rPr lang="en-US" sz="1400" baseline="0">
                          <a:effectLst/>
                        </a:rPr>
                        <a:t>0.75</a:t>
                      </a:r>
                      <a:endParaRPr lang="en-IN" sz="1100" baseline="0">
                        <a:effectLst/>
                        <a:latin typeface="LM Roman 12"/>
                        <a:ea typeface="LM Roman 12"/>
                        <a:cs typeface="LM Roman 12"/>
                      </a:endParaRPr>
                    </a:p>
                  </a:txBody>
                  <a:tcPr marL="0" marR="0" marT="0" marB="0"/>
                </a:tc>
                <a:tc>
                  <a:txBody>
                    <a:bodyPr/>
                    <a:lstStyle/>
                    <a:p>
                      <a:pPr marL="74930" marR="67310" algn="ctr">
                        <a:lnSpc>
                          <a:spcPts val="1605"/>
                        </a:lnSpc>
                      </a:pPr>
                      <a:r>
                        <a:rPr lang="en-US" sz="1400" baseline="0">
                          <a:effectLst/>
                        </a:rPr>
                        <a:t>0.76</a:t>
                      </a:r>
                      <a:endParaRPr lang="en-IN" sz="1100" baseline="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baseline="0" dirty="0">
                          <a:effectLst/>
                        </a:rPr>
                        <a:t>29092</a:t>
                      </a:r>
                      <a:endParaRPr lang="en-IN" sz="1100" baseline="0" dirty="0">
                        <a:effectLst/>
                        <a:latin typeface="LM Roman 12"/>
                        <a:ea typeface="LM Roman 12"/>
                        <a:cs typeface="LM Roman 12"/>
                      </a:endParaRPr>
                    </a:p>
                  </a:txBody>
                  <a:tcPr marL="0" marR="0" marT="0" marB="0"/>
                </a:tc>
                <a:extLst>
                  <a:ext uri="{0D108BD9-81ED-4DB2-BD59-A6C34878D82A}">
                    <a16:rowId xmlns:a16="http://schemas.microsoft.com/office/drawing/2014/main" val="2249733683"/>
                  </a:ext>
                </a:extLst>
              </a:tr>
            </a:tbl>
          </a:graphicData>
        </a:graphic>
      </p:graphicFrame>
      <p:graphicFrame>
        <p:nvGraphicFramePr>
          <p:cNvPr id="5" name="Table 4">
            <a:extLst>
              <a:ext uri="{FF2B5EF4-FFF2-40B4-BE49-F238E27FC236}">
                <a16:creationId xmlns:a16="http://schemas.microsoft.com/office/drawing/2014/main" id="{A20D794A-23EA-459F-B681-E6ADAC303FDC}"/>
              </a:ext>
            </a:extLst>
          </p:cNvPr>
          <p:cNvGraphicFramePr>
            <a:graphicFrameLocks noGrp="1"/>
          </p:cNvGraphicFramePr>
          <p:nvPr>
            <p:extLst>
              <p:ext uri="{D42A27DB-BD31-4B8C-83A1-F6EECF244321}">
                <p14:modId xmlns:p14="http://schemas.microsoft.com/office/powerpoint/2010/main" val="352442399"/>
              </p:ext>
            </p:extLst>
          </p:nvPr>
        </p:nvGraphicFramePr>
        <p:xfrm>
          <a:off x="6421122" y="1299531"/>
          <a:ext cx="5666422" cy="1935324"/>
        </p:xfrm>
        <a:graphic>
          <a:graphicData uri="http://schemas.openxmlformats.org/drawingml/2006/table">
            <a:tbl>
              <a:tblPr firstRow="1" firstCol="1" lastRow="1" lastCol="1" bandRow="1" bandCol="1">
                <a:tableStyleId>{5C22544A-7EE6-4342-B048-85BDC9FD1C3A}</a:tableStyleId>
              </a:tblPr>
              <a:tblGrid>
                <a:gridCol w="1596237">
                  <a:extLst>
                    <a:ext uri="{9D8B030D-6E8A-4147-A177-3AD203B41FA5}">
                      <a16:colId xmlns:a16="http://schemas.microsoft.com/office/drawing/2014/main" val="3506906732"/>
                    </a:ext>
                  </a:extLst>
                </a:gridCol>
                <a:gridCol w="1132695">
                  <a:extLst>
                    <a:ext uri="{9D8B030D-6E8A-4147-A177-3AD203B41FA5}">
                      <a16:colId xmlns:a16="http://schemas.microsoft.com/office/drawing/2014/main" val="3261078309"/>
                    </a:ext>
                  </a:extLst>
                </a:gridCol>
                <a:gridCol w="820964">
                  <a:extLst>
                    <a:ext uri="{9D8B030D-6E8A-4147-A177-3AD203B41FA5}">
                      <a16:colId xmlns:a16="http://schemas.microsoft.com/office/drawing/2014/main" val="2415554262"/>
                    </a:ext>
                  </a:extLst>
                </a:gridCol>
                <a:gridCol w="1091426">
                  <a:extLst>
                    <a:ext uri="{9D8B030D-6E8A-4147-A177-3AD203B41FA5}">
                      <a16:colId xmlns:a16="http://schemas.microsoft.com/office/drawing/2014/main" val="3923176162"/>
                    </a:ext>
                  </a:extLst>
                </a:gridCol>
                <a:gridCol w="1025100">
                  <a:extLst>
                    <a:ext uri="{9D8B030D-6E8A-4147-A177-3AD203B41FA5}">
                      <a16:colId xmlns:a16="http://schemas.microsoft.com/office/drawing/2014/main" val="2342158446"/>
                    </a:ext>
                  </a:extLst>
                </a:gridCol>
              </a:tblGrid>
              <a:tr h="326645">
                <a:tc>
                  <a:txBody>
                    <a:bodyPr/>
                    <a:lstStyle/>
                    <a:p>
                      <a:pPr marL="74930" marR="67310" algn="l">
                        <a:lnSpc>
                          <a:spcPts val="1605"/>
                        </a:lnSpc>
                        <a:spcAft>
                          <a:spcPts val="0"/>
                        </a:spcAft>
                      </a:pPr>
                      <a:r>
                        <a:rPr lang="en-US" sz="1200" dirty="0">
                          <a:effectLst/>
                        </a:rPr>
                        <a:t> LOGISTIC REGRESSION</a:t>
                      </a:r>
                      <a:endParaRPr lang="en-IN" sz="1100" dirty="0">
                        <a:effectLst/>
                        <a:latin typeface="LM Roman 12"/>
                        <a:ea typeface="LM Roman 12"/>
                        <a:cs typeface="LM Roman 12"/>
                      </a:endParaRPr>
                    </a:p>
                  </a:txBody>
                  <a:tcPr marL="0" marR="0" marT="0" marB="0"/>
                </a:tc>
                <a:tc>
                  <a:txBody>
                    <a:bodyPr/>
                    <a:lstStyle/>
                    <a:p>
                      <a:pPr marL="74930" marR="69215" algn="ctr">
                        <a:lnSpc>
                          <a:spcPts val="1620"/>
                        </a:lnSpc>
                      </a:pPr>
                      <a:r>
                        <a:rPr lang="en-US" sz="1400">
                          <a:effectLst/>
                        </a:rPr>
                        <a:t>Precision</a:t>
                      </a:r>
                      <a:endParaRPr lang="en-IN" sz="1100">
                        <a:effectLst/>
                        <a:latin typeface="LM Roman 12"/>
                        <a:ea typeface="LM Roman 12"/>
                        <a:cs typeface="LM Roman 12"/>
                      </a:endParaRPr>
                    </a:p>
                  </a:txBody>
                  <a:tcPr marL="0" marR="0" marT="0" marB="0"/>
                </a:tc>
                <a:tc>
                  <a:txBody>
                    <a:bodyPr/>
                    <a:lstStyle/>
                    <a:p>
                      <a:pPr marL="71755" marR="66040" algn="ctr">
                        <a:lnSpc>
                          <a:spcPts val="1620"/>
                        </a:lnSpc>
                        <a:spcAft>
                          <a:spcPts val="0"/>
                        </a:spcAft>
                      </a:pPr>
                      <a:r>
                        <a:rPr lang="en-US" sz="1400">
                          <a:effectLst/>
                        </a:rPr>
                        <a:t>Recall</a:t>
                      </a:r>
                      <a:endParaRPr lang="en-IN" sz="1100">
                        <a:effectLst/>
                        <a:latin typeface="LM Roman 12"/>
                        <a:ea typeface="LM Roman 12"/>
                        <a:cs typeface="LM Roman 12"/>
                      </a:endParaRPr>
                    </a:p>
                  </a:txBody>
                  <a:tcPr marL="0" marR="0" marT="0" marB="0"/>
                </a:tc>
                <a:tc>
                  <a:txBody>
                    <a:bodyPr/>
                    <a:lstStyle/>
                    <a:p>
                      <a:pPr marL="74930" marR="67310" algn="ctr">
                        <a:lnSpc>
                          <a:spcPts val="1620"/>
                        </a:lnSpc>
                      </a:pPr>
                      <a:r>
                        <a:rPr lang="en-US" sz="1400">
                          <a:effectLst/>
                        </a:rPr>
                        <a:t>F1-Score</a:t>
                      </a:r>
                      <a:endParaRPr lang="en-IN" sz="1100">
                        <a:effectLst/>
                        <a:latin typeface="LM Roman 12"/>
                        <a:ea typeface="LM Roman 12"/>
                        <a:cs typeface="LM Roman 12"/>
                      </a:endParaRPr>
                    </a:p>
                  </a:txBody>
                  <a:tcPr marL="0" marR="0" marT="0" marB="0"/>
                </a:tc>
                <a:tc>
                  <a:txBody>
                    <a:bodyPr/>
                    <a:lstStyle/>
                    <a:p>
                      <a:pPr marL="77470" marR="68580" algn="ctr">
                        <a:lnSpc>
                          <a:spcPts val="1620"/>
                        </a:lnSpc>
                        <a:spcAft>
                          <a:spcPts val="0"/>
                        </a:spcAft>
                      </a:pPr>
                      <a:r>
                        <a:rPr lang="en-US" sz="1400">
                          <a:effectLst/>
                        </a:rPr>
                        <a:t>Support</a:t>
                      </a:r>
                      <a:endParaRPr lang="en-IN" sz="1100">
                        <a:effectLst/>
                        <a:latin typeface="LM Roman 12"/>
                        <a:ea typeface="LM Roman 12"/>
                        <a:cs typeface="LM Roman 12"/>
                      </a:endParaRPr>
                    </a:p>
                  </a:txBody>
                  <a:tcPr marL="0" marR="0" marT="0" marB="0"/>
                </a:tc>
                <a:extLst>
                  <a:ext uri="{0D108BD9-81ED-4DB2-BD59-A6C34878D82A}">
                    <a16:rowId xmlns:a16="http://schemas.microsoft.com/office/drawing/2014/main" val="214350852"/>
                  </a:ext>
                </a:extLst>
              </a:tr>
              <a:tr h="326645">
                <a:tc>
                  <a:txBody>
                    <a:bodyPr/>
                    <a:lstStyle/>
                    <a:p>
                      <a:pPr marL="5080" marR="67310" algn="ctr">
                        <a:lnSpc>
                          <a:spcPts val="1620"/>
                        </a:lnSpc>
                        <a:spcAft>
                          <a:spcPts val="0"/>
                        </a:spcAft>
                      </a:pPr>
                      <a:r>
                        <a:rPr lang="en-US" sz="1400">
                          <a:effectLst/>
                        </a:rPr>
                        <a:t>0</a:t>
                      </a:r>
                      <a:endParaRPr lang="en-IN" sz="1100">
                        <a:effectLst/>
                        <a:latin typeface="LM Roman 12"/>
                        <a:ea typeface="LM Roman 12"/>
                        <a:cs typeface="LM Roman 12"/>
                      </a:endParaRPr>
                    </a:p>
                  </a:txBody>
                  <a:tcPr marL="0" marR="0" marT="0" marB="0"/>
                </a:tc>
                <a:tc>
                  <a:txBody>
                    <a:bodyPr/>
                    <a:lstStyle/>
                    <a:p>
                      <a:pPr marL="74295" marR="69215" algn="ctr">
                        <a:lnSpc>
                          <a:spcPts val="1605"/>
                        </a:lnSpc>
                        <a:spcAft>
                          <a:spcPts val="0"/>
                        </a:spcAft>
                      </a:pPr>
                      <a:r>
                        <a:rPr lang="en-US" sz="1400" dirty="0">
                          <a:effectLst/>
                        </a:rPr>
                        <a:t>0.92</a:t>
                      </a:r>
                      <a:endParaRPr lang="en-IN" sz="1100" dirty="0">
                        <a:effectLst/>
                        <a:latin typeface="LM Roman 12"/>
                        <a:ea typeface="LM Roman 12"/>
                        <a:cs typeface="LM Roman 12"/>
                      </a:endParaRPr>
                    </a:p>
                  </a:txBody>
                  <a:tcPr marL="0" marR="0" marT="0" marB="0"/>
                </a:tc>
                <a:tc>
                  <a:txBody>
                    <a:bodyPr/>
                    <a:lstStyle/>
                    <a:p>
                      <a:pPr marL="71755" marR="65405" algn="ctr">
                        <a:lnSpc>
                          <a:spcPts val="1605"/>
                        </a:lnSpc>
                        <a:spcAft>
                          <a:spcPts val="0"/>
                        </a:spcAft>
                      </a:pPr>
                      <a:r>
                        <a:rPr lang="en-US" sz="1400">
                          <a:effectLst/>
                        </a:rPr>
                        <a:t>0.79</a:t>
                      </a:r>
                      <a:endParaRPr lang="en-IN" sz="1100">
                        <a:effectLst/>
                        <a:latin typeface="LM Roman 12"/>
                        <a:ea typeface="LM Roman 12"/>
                        <a:cs typeface="LM Roman 12"/>
                      </a:endParaRPr>
                    </a:p>
                  </a:txBody>
                  <a:tcPr marL="0" marR="0" marT="0" marB="0"/>
                </a:tc>
                <a:tc>
                  <a:txBody>
                    <a:bodyPr/>
                    <a:lstStyle/>
                    <a:p>
                      <a:pPr marL="74930" marR="67310" algn="ctr">
                        <a:lnSpc>
                          <a:spcPts val="1605"/>
                        </a:lnSpc>
                      </a:pPr>
                      <a:r>
                        <a:rPr lang="en-US" sz="1400">
                          <a:effectLst/>
                        </a:rPr>
                        <a:t>0.85</a:t>
                      </a:r>
                      <a:endParaRPr lang="en-IN" sz="110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a:effectLst/>
                        </a:rPr>
                        <a:t>22717</a:t>
                      </a:r>
                      <a:endParaRPr lang="en-IN" sz="1100">
                        <a:effectLst/>
                        <a:latin typeface="LM Roman 12"/>
                        <a:ea typeface="LM Roman 12"/>
                        <a:cs typeface="LM Roman 12"/>
                      </a:endParaRPr>
                    </a:p>
                  </a:txBody>
                  <a:tcPr marL="0" marR="0" marT="0" marB="0"/>
                </a:tc>
                <a:extLst>
                  <a:ext uri="{0D108BD9-81ED-4DB2-BD59-A6C34878D82A}">
                    <a16:rowId xmlns:a16="http://schemas.microsoft.com/office/drawing/2014/main" val="581287589"/>
                  </a:ext>
                </a:extLst>
              </a:tr>
              <a:tr h="326645">
                <a:tc>
                  <a:txBody>
                    <a:bodyPr/>
                    <a:lstStyle/>
                    <a:p>
                      <a:pPr marL="5080" marR="67310" algn="ctr">
                        <a:lnSpc>
                          <a:spcPts val="1620"/>
                        </a:lnSpc>
                        <a:spcAft>
                          <a:spcPts val="0"/>
                        </a:spcAft>
                      </a:pPr>
                      <a:r>
                        <a:rPr lang="en-US" sz="1400">
                          <a:effectLst/>
                        </a:rPr>
                        <a:t>1</a:t>
                      </a:r>
                      <a:endParaRPr lang="en-IN" sz="1100">
                        <a:effectLst/>
                        <a:latin typeface="LM Roman 12"/>
                        <a:ea typeface="LM Roman 12"/>
                        <a:cs typeface="LM Roman 12"/>
                      </a:endParaRPr>
                    </a:p>
                  </a:txBody>
                  <a:tcPr marL="0" marR="0" marT="0" marB="0"/>
                </a:tc>
                <a:tc>
                  <a:txBody>
                    <a:bodyPr/>
                    <a:lstStyle/>
                    <a:p>
                      <a:pPr marL="74295" marR="69215" algn="ctr">
                        <a:lnSpc>
                          <a:spcPts val="1605"/>
                        </a:lnSpc>
                        <a:spcAft>
                          <a:spcPts val="0"/>
                        </a:spcAft>
                      </a:pPr>
                      <a:r>
                        <a:rPr lang="en-US" sz="1400" dirty="0">
                          <a:effectLst/>
                        </a:rPr>
                        <a:t>0.50</a:t>
                      </a:r>
                      <a:endParaRPr lang="en-IN" sz="1100" dirty="0">
                        <a:effectLst/>
                        <a:latin typeface="LM Roman 12"/>
                        <a:ea typeface="LM Roman 12"/>
                        <a:cs typeface="LM Roman 12"/>
                      </a:endParaRPr>
                    </a:p>
                  </a:txBody>
                  <a:tcPr marL="0" marR="0" marT="0" marB="0"/>
                </a:tc>
                <a:tc>
                  <a:txBody>
                    <a:bodyPr/>
                    <a:lstStyle/>
                    <a:p>
                      <a:pPr marL="71755" marR="65405" algn="ctr">
                        <a:lnSpc>
                          <a:spcPts val="1605"/>
                        </a:lnSpc>
                        <a:spcAft>
                          <a:spcPts val="0"/>
                        </a:spcAft>
                      </a:pPr>
                      <a:r>
                        <a:rPr lang="en-US" sz="1400">
                          <a:effectLst/>
                        </a:rPr>
                        <a:t>0.76</a:t>
                      </a:r>
                      <a:endParaRPr lang="en-IN" sz="1100">
                        <a:effectLst/>
                        <a:latin typeface="LM Roman 12"/>
                        <a:ea typeface="LM Roman 12"/>
                        <a:cs typeface="LM Roman 12"/>
                      </a:endParaRPr>
                    </a:p>
                  </a:txBody>
                  <a:tcPr marL="0" marR="0" marT="0" marB="0"/>
                </a:tc>
                <a:tc>
                  <a:txBody>
                    <a:bodyPr/>
                    <a:lstStyle/>
                    <a:p>
                      <a:pPr marL="74930" marR="67310" algn="ctr">
                        <a:lnSpc>
                          <a:spcPts val="1605"/>
                        </a:lnSpc>
                      </a:pPr>
                      <a:r>
                        <a:rPr lang="en-US" sz="1400">
                          <a:effectLst/>
                        </a:rPr>
                        <a:t>0.61</a:t>
                      </a:r>
                      <a:endParaRPr lang="en-IN" sz="110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a:effectLst/>
                        </a:rPr>
                        <a:t>6375</a:t>
                      </a:r>
                      <a:endParaRPr lang="en-IN" sz="1100">
                        <a:effectLst/>
                        <a:latin typeface="LM Roman 12"/>
                        <a:ea typeface="LM Roman 12"/>
                        <a:cs typeface="LM Roman 12"/>
                      </a:endParaRPr>
                    </a:p>
                  </a:txBody>
                  <a:tcPr marL="0" marR="0" marT="0" marB="0"/>
                </a:tc>
                <a:extLst>
                  <a:ext uri="{0D108BD9-81ED-4DB2-BD59-A6C34878D82A}">
                    <a16:rowId xmlns:a16="http://schemas.microsoft.com/office/drawing/2014/main" val="433493597"/>
                  </a:ext>
                </a:extLst>
              </a:tr>
              <a:tr h="326645">
                <a:tc>
                  <a:txBody>
                    <a:bodyPr/>
                    <a:lstStyle/>
                    <a:p>
                      <a:pPr marL="65405" marR="62865" algn="ctr">
                        <a:lnSpc>
                          <a:spcPts val="1620"/>
                        </a:lnSpc>
                        <a:spcAft>
                          <a:spcPts val="0"/>
                        </a:spcAft>
                      </a:pPr>
                      <a:r>
                        <a:rPr lang="en-US" sz="1400">
                          <a:effectLst/>
                        </a:rPr>
                        <a:t>Accuracy</a:t>
                      </a:r>
                      <a:endParaRPr lang="en-IN" sz="1100">
                        <a:effectLst/>
                        <a:latin typeface="LM Roman 12"/>
                        <a:ea typeface="LM Roman 12"/>
                        <a:cs typeface="LM Roman 12"/>
                      </a:endParaRPr>
                    </a:p>
                  </a:txBody>
                  <a:tcPr marL="0" marR="0" marT="0" marB="0"/>
                </a:tc>
                <a:tc>
                  <a:txBody>
                    <a:bodyPr/>
                    <a:lstStyle/>
                    <a:p>
                      <a:pPr marL="5080" marR="67310" algn="ctr">
                        <a:lnSpc>
                          <a:spcPts val="1605"/>
                        </a:lnSpc>
                        <a:spcAft>
                          <a:spcPts val="0"/>
                        </a:spcAft>
                      </a:pPr>
                      <a:r>
                        <a:rPr lang="en-US" sz="1400">
                          <a:effectLst/>
                        </a:rPr>
                        <a:t>-</a:t>
                      </a:r>
                      <a:endParaRPr lang="en-IN" sz="1100">
                        <a:effectLst/>
                        <a:latin typeface="LM Roman 12"/>
                        <a:ea typeface="LM Roman 12"/>
                        <a:cs typeface="LM Roman 12"/>
                      </a:endParaRPr>
                    </a:p>
                  </a:txBody>
                  <a:tcPr marL="0" marR="0" marT="0" marB="0"/>
                </a:tc>
                <a:tc>
                  <a:txBody>
                    <a:bodyPr/>
                    <a:lstStyle/>
                    <a:p>
                      <a:pPr marL="74930" marR="67310" algn="l">
                        <a:lnSpc>
                          <a:spcPts val="1605"/>
                        </a:lnSpc>
                        <a:spcAft>
                          <a:spcPts val="0"/>
                        </a:spcAft>
                      </a:pPr>
                      <a:r>
                        <a:rPr lang="en-US" sz="1200">
                          <a:effectLst/>
                        </a:rPr>
                        <a:t> </a:t>
                      </a:r>
                      <a:endParaRPr lang="en-IN" sz="1100">
                        <a:effectLst/>
                        <a:latin typeface="LM Roman 12"/>
                        <a:ea typeface="LM Roman 12"/>
                        <a:cs typeface="LM Roman 12"/>
                      </a:endParaRPr>
                    </a:p>
                  </a:txBody>
                  <a:tcPr marL="0" marR="0" marT="0" marB="0"/>
                </a:tc>
                <a:tc>
                  <a:txBody>
                    <a:bodyPr/>
                    <a:lstStyle/>
                    <a:p>
                      <a:pPr marL="74930" marR="67310" algn="ctr">
                        <a:lnSpc>
                          <a:spcPts val="1605"/>
                        </a:lnSpc>
                      </a:pPr>
                      <a:r>
                        <a:rPr lang="en-US" sz="1400" dirty="0">
                          <a:effectLst/>
                        </a:rPr>
                        <a:t>0.78</a:t>
                      </a:r>
                      <a:endParaRPr lang="en-IN" sz="1100" dirty="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dirty="0">
                          <a:effectLst/>
                        </a:rPr>
                        <a:t>29092</a:t>
                      </a:r>
                      <a:endParaRPr lang="en-IN" sz="1100" dirty="0">
                        <a:effectLst/>
                        <a:latin typeface="LM Roman 12"/>
                        <a:ea typeface="LM Roman 12"/>
                        <a:cs typeface="LM Roman 12"/>
                      </a:endParaRPr>
                    </a:p>
                  </a:txBody>
                  <a:tcPr marL="0" marR="0" marT="0" marB="0"/>
                </a:tc>
                <a:extLst>
                  <a:ext uri="{0D108BD9-81ED-4DB2-BD59-A6C34878D82A}">
                    <a16:rowId xmlns:a16="http://schemas.microsoft.com/office/drawing/2014/main" val="3512854400"/>
                  </a:ext>
                </a:extLst>
              </a:tr>
              <a:tr h="302099">
                <a:tc>
                  <a:txBody>
                    <a:bodyPr/>
                    <a:lstStyle/>
                    <a:p>
                      <a:pPr marL="65405" marR="63500" algn="ctr">
                        <a:lnSpc>
                          <a:spcPts val="1620"/>
                        </a:lnSpc>
                        <a:spcAft>
                          <a:spcPts val="0"/>
                        </a:spcAft>
                      </a:pPr>
                      <a:r>
                        <a:rPr lang="en-US" sz="1400">
                          <a:effectLst/>
                        </a:rPr>
                        <a:t>Macro avg</a:t>
                      </a:r>
                      <a:endParaRPr lang="en-IN" sz="1100">
                        <a:effectLst/>
                        <a:latin typeface="LM Roman 12"/>
                        <a:ea typeface="LM Roman 12"/>
                        <a:cs typeface="LM Roman 12"/>
                      </a:endParaRPr>
                    </a:p>
                  </a:txBody>
                  <a:tcPr marL="0" marR="0" marT="0" marB="0"/>
                </a:tc>
                <a:tc>
                  <a:txBody>
                    <a:bodyPr/>
                    <a:lstStyle/>
                    <a:p>
                      <a:pPr marL="74295" marR="69215" algn="ctr">
                        <a:lnSpc>
                          <a:spcPts val="1605"/>
                        </a:lnSpc>
                        <a:spcAft>
                          <a:spcPts val="0"/>
                        </a:spcAft>
                      </a:pPr>
                      <a:r>
                        <a:rPr lang="en-US" sz="1400">
                          <a:effectLst/>
                        </a:rPr>
                        <a:t>0.71</a:t>
                      </a:r>
                      <a:endParaRPr lang="en-IN" sz="1100">
                        <a:effectLst/>
                        <a:latin typeface="LM Roman 12"/>
                        <a:ea typeface="LM Roman 12"/>
                        <a:cs typeface="LM Roman 12"/>
                      </a:endParaRPr>
                    </a:p>
                  </a:txBody>
                  <a:tcPr marL="0" marR="0" marT="0" marB="0"/>
                </a:tc>
                <a:tc>
                  <a:txBody>
                    <a:bodyPr/>
                    <a:lstStyle/>
                    <a:p>
                      <a:pPr marL="71755" marR="65405" algn="ctr">
                        <a:lnSpc>
                          <a:spcPts val="1605"/>
                        </a:lnSpc>
                        <a:spcAft>
                          <a:spcPts val="0"/>
                        </a:spcAft>
                      </a:pPr>
                      <a:r>
                        <a:rPr lang="en-US" sz="1400">
                          <a:effectLst/>
                        </a:rPr>
                        <a:t>0.77</a:t>
                      </a:r>
                      <a:endParaRPr lang="en-IN" sz="1100">
                        <a:effectLst/>
                        <a:latin typeface="LM Roman 12"/>
                        <a:ea typeface="LM Roman 12"/>
                        <a:cs typeface="LM Roman 12"/>
                      </a:endParaRPr>
                    </a:p>
                  </a:txBody>
                  <a:tcPr marL="0" marR="0" marT="0" marB="0"/>
                </a:tc>
                <a:tc>
                  <a:txBody>
                    <a:bodyPr/>
                    <a:lstStyle/>
                    <a:p>
                      <a:pPr marL="74930" marR="67310" algn="ctr">
                        <a:lnSpc>
                          <a:spcPts val="1605"/>
                        </a:lnSpc>
                      </a:pPr>
                      <a:r>
                        <a:rPr lang="en-US" sz="1400" dirty="0">
                          <a:effectLst/>
                        </a:rPr>
                        <a:t>0.73</a:t>
                      </a:r>
                      <a:endParaRPr lang="en-IN" sz="1100" dirty="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dirty="0">
                          <a:effectLst/>
                        </a:rPr>
                        <a:t>29092</a:t>
                      </a:r>
                      <a:endParaRPr lang="en-IN" sz="1100" dirty="0">
                        <a:effectLst/>
                        <a:latin typeface="LM Roman 12"/>
                        <a:ea typeface="LM Roman 12"/>
                        <a:cs typeface="LM Roman 12"/>
                      </a:endParaRPr>
                    </a:p>
                  </a:txBody>
                  <a:tcPr marL="0" marR="0" marT="0" marB="0"/>
                </a:tc>
                <a:extLst>
                  <a:ext uri="{0D108BD9-81ED-4DB2-BD59-A6C34878D82A}">
                    <a16:rowId xmlns:a16="http://schemas.microsoft.com/office/drawing/2014/main" val="2898830382"/>
                  </a:ext>
                </a:extLst>
              </a:tr>
              <a:tr h="326645">
                <a:tc>
                  <a:txBody>
                    <a:bodyPr/>
                    <a:lstStyle/>
                    <a:p>
                      <a:pPr marL="65405" marR="63500" algn="ctr">
                        <a:lnSpc>
                          <a:spcPts val="1620"/>
                        </a:lnSpc>
                        <a:spcAft>
                          <a:spcPts val="0"/>
                        </a:spcAft>
                      </a:pPr>
                      <a:r>
                        <a:rPr lang="en-US" sz="1400" dirty="0">
                          <a:effectLst/>
                        </a:rPr>
                        <a:t>Weighted avg</a:t>
                      </a:r>
                      <a:endParaRPr lang="en-IN" sz="1100" dirty="0">
                        <a:effectLst/>
                        <a:latin typeface="LM Roman 12"/>
                        <a:ea typeface="LM Roman 12"/>
                        <a:cs typeface="LM Roman 12"/>
                      </a:endParaRPr>
                    </a:p>
                  </a:txBody>
                  <a:tcPr marL="0" marR="0" marT="0" marB="0"/>
                </a:tc>
                <a:tc>
                  <a:txBody>
                    <a:bodyPr/>
                    <a:lstStyle/>
                    <a:p>
                      <a:pPr marL="74295" marR="69215" algn="ctr">
                        <a:lnSpc>
                          <a:spcPts val="1605"/>
                        </a:lnSpc>
                        <a:spcAft>
                          <a:spcPts val="0"/>
                        </a:spcAft>
                      </a:pPr>
                      <a:r>
                        <a:rPr lang="en-US" sz="1400">
                          <a:effectLst/>
                        </a:rPr>
                        <a:t>0.83</a:t>
                      </a:r>
                      <a:endParaRPr lang="en-IN" sz="1100">
                        <a:effectLst/>
                        <a:latin typeface="LM Roman 12"/>
                        <a:ea typeface="LM Roman 12"/>
                        <a:cs typeface="LM Roman 12"/>
                      </a:endParaRPr>
                    </a:p>
                  </a:txBody>
                  <a:tcPr marL="0" marR="0" marT="0" marB="0"/>
                </a:tc>
                <a:tc>
                  <a:txBody>
                    <a:bodyPr/>
                    <a:lstStyle/>
                    <a:p>
                      <a:pPr marL="71755" marR="65405" algn="ctr">
                        <a:lnSpc>
                          <a:spcPts val="1605"/>
                        </a:lnSpc>
                        <a:spcAft>
                          <a:spcPts val="0"/>
                        </a:spcAft>
                      </a:pPr>
                      <a:r>
                        <a:rPr lang="en-US" sz="1400" dirty="0">
                          <a:effectLst/>
                        </a:rPr>
                        <a:t>0.78</a:t>
                      </a:r>
                      <a:endParaRPr lang="en-IN" sz="1100" dirty="0">
                        <a:effectLst/>
                        <a:latin typeface="LM Roman 12"/>
                        <a:ea typeface="LM Roman 12"/>
                        <a:cs typeface="LM Roman 12"/>
                      </a:endParaRPr>
                    </a:p>
                  </a:txBody>
                  <a:tcPr marL="0" marR="0" marT="0" marB="0"/>
                </a:tc>
                <a:tc>
                  <a:txBody>
                    <a:bodyPr/>
                    <a:lstStyle/>
                    <a:p>
                      <a:pPr marL="74930" marR="67310" algn="ctr">
                        <a:lnSpc>
                          <a:spcPts val="1605"/>
                        </a:lnSpc>
                      </a:pPr>
                      <a:r>
                        <a:rPr lang="en-US" sz="1400">
                          <a:effectLst/>
                        </a:rPr>
                        <a:t>0.80</a:t>
                      </a:r>
                      <a:endParaRPr lang="en-IN" sz="110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dirty="0">
                          <a:effectLst/>
                        </a:rPr>
                        <a:t>29092</a:t>
                      </a:r>
                      <a:endParaRPr lang="en-IN" sz="1100" dirty="0">
                        <a:effectLst/>
                        <a:latin typeface="LM Roman 12"/>
                        <a:ea typeface="LM Roman 12"/>
                        <a:cs typeface="LM Roman 12"/>
                      </a:endParaRPr>
                    </a:p>
                  </a:txBody>
                  <a:tcPr marL="0" marR="0" marT="0" marB="0"/>
                </a:tc>
                <a:extLst>
                  <a:ext uri="{0D108BD9-81ED-4DB2-BD59-A6C34878D82A}">
                    <a16:rowId xmlns:a16="http://schemas.microsoft.com/office/drawing/2014/main" val="4287176742"/>
                  </a:ext>
                </a:extLst>
              </a:tr>
            </a:tbl>
          </a:graphicData>
        </a:graphic>
      </p:graphicFrame>
      <p:graphicFrame>
        <p:nvGraphicFramePr>
          <p:cNvPr id="6" name="Table 5">
            <a:extLst>
              <a:ext uri="{FF2B5EF4-FFF2-40B4-BE49-F238E27FC236}">
                <a16:creationId xmlns:a16="http://schemas.microsoft.com/office/drawing/2014/main" id="{21E91F43-A1FA-4A5D-A973-311EB20A9503}"/>
              </a:ext>
            </a:extLst>
          </p:cNvPr>
          <p:cNvGraphicFramePr>
            <a:graphicFrameLocks noGrp="1"/>
          </p:cNvGraphicFramePr>
          <p:nvPr>
            <p:extLst>
              <p:ext uri="{D42A27DB-BD31-4B8C-83A1-F6EECF244321}">
                <p14:modId xmlns:p14="http://schemas.microsoft.com/office/powerpoint/2010/main" val="2424880475"/>
              </p:ext>
            </p:extLst>
          </p:nvPr>
        </p:nvGraphicFramePr>
        <p:xfrm>
          <a:off x="104457" y="3948588"/>
          <a:ext cx="5991543" cy="2086452"/>
        </p:xfrm>
        <a:graphic>
          <a:graphicData uri="http://schemas.openxmlformats.org/drawingml/2006/table">
            <a:tbl>
              <a:tblPr firstRow="1" firstCol="1" lastRow="1" lastCol="1" bandRow="1" bandCol="1">
                <a:tableStyleId>{5C22544A-7EE6-4342-B048-85BDC9FD1C3A}</a:tableStyleId>
              </a:tblPr>
              <a:tblGrid>
                <a:gridCol w="1585745">
                  <a:extLst>
                    <a:ext uri="{9D8B030D-6E8A-4147-A177-3AD203B41FA5}">
                      <a16:colId xmlns:a16="http://schemas.microsoft.com/office/drawing/2014/main" val="3872889468"/>
                    </a:ext>
                  </a:extLst>
                </a:gridCol>
                <a:gridCol w="1299765">
                  <a:extLst>
                    <a:ext uri="{9D8B030D-6E8A-4147-A177-3AD203B41FA5}">
                      <a16:colId xmlns:a16="http://schemas.microsoft.com/office/drawing/2014/main" val="615706332"/>
                    </a:ext>
                  </a:extLst>
                </a:gridCol>
                <a:gridCol w="868068">
                  <a:extLst>
                    <a:ext uri="{9D8B030D-6E8A-4147-A177-3AD203B41FA5}">
                      <a16:colId xmlns:a16="http://schemas.microsoft.com/office/drawing/2014/main" val="1722366278"/>
                    </a:ext>
                  </a:extLst>
                </a:gridCol>
                <a:gridCol w="1154048">
                  <a:extLst>
                    <a:ext uri="{9D8B030D-6E8A-4147-A177-3AD203B41FA5}">
                      <a16:colId xmlns:a16="http://schemas.microsoft.com/office/drawing/2014/main" val="10094366"/>
                    </a:ext>
                  </a:extLst>
                </a:gridCol>
                <a:gridCol w="1083917">
                  <a:extLst>
                    <a:ext uri="{9D8B030D-6E8A-4147-A177-3AD203B41FA5}">
                      <a16:colId xmlns:a16="http://schemas.microsoft.com/office/drawing/2014/main" val="2864528935"/>
                    </a:ext>
                  </a:extLst>
                </a:gridCol>
              </a:tblGrid>
              <a:tr h="329874">
                <a:tc>
                  <a:txBody>
                    <a:bodyPr/>
                    <a:lstStyle/>
                    <a:p>
                      <a:pPr marL="74930" marR="67310" algn="l">
                        <a:lnSpc>
                          <a:spcPts val="1605"/>
                        </a:lnSpc>
                        <a:spcAft>
                          <a:spcPts val="0"/>
                        </a:spcAft>
                      </a:pPr>
                      <a:r>
                        <a:rPr lang="en-US" sz="1200" dirty="0">
                          <a:effectLst/>
                        </a:rPr>
                        <a:t> KNN MODEL</a:t>
                      </a:r>
                      <a:endParaRPr lang="en-IN" sz="1100" dirty="0">
                        <a:effectLst/>
                        <a:latin typeface="LM Roman 12"/>
                        <a:ea typeface="LM Roman 12"/>
                        <a:cs typeface="LM Roman 12"/>
                      </a:endParaRPr>
                    </a:p>
                  </a:txBody>
                  <a:tcPr marL="0" marR="0" marT="0" marB="0"/>
                </a:tc>
                <a:tc>
                  <a:txBody>
                    <a:bodyPr/>
                    <a:lstStyle/>
                    <a:p>
                      <a:pPr marL="74930" marR="69215" algn="ctr">
                        <a:lnSpc>
                          <a:spcPts val="1620"/>
                        </a:lnSpc>
                      </a:pPr>
                      <a:r>
                        <a:rPr lang="en-US" sz="1400">
                          <a:effectLst/>
                        </a:rPr>
                        <a:t>Precision</a:t>
                      </a:r>
                      <a:endParaRPr lang="en-IN" sz="1100">
                        <a:effectLst/>
                        <a:latin typeface="LM Roman 12"/>
                        <a:ea typeface="LM Roman 12"/>
                        <a:cs typeface="LM Roman 12"/>
                      </a:endParaRPr>
                    </a:p>
                  </a:txBody>
                  <a:tcPr marL="0" marR="0" marT="0" marB="0"/>
                </a:tc>
                <a:tc>
                  <a:txBody>
                    <a:bodyPr/>
                    <a:lstStyle/>
                    <a:p>
                      <a:pPr marL="71755" marR="66040" algn="ctr">
                        <a:lnSpc>
                          <a:spcPts val="1620"/>
                        </a:lnSpc>
                        <a:spcAft>
                          <a:spcPts val="0"/>
                        </a:spcAft>
                      </a:pPr>
                      <a:r>
                        <a:rPr lang="en-US" sz="1400">
                          <a:effectLst/>
                        </a:rPr>
                        <a:t>Recall</a:t>
                      </a:r>
                      <a:endParaRPr lang="en-IN" sz="1100">
                        <a:effectLst/>
                        <a:latin typeface="LM Roman 12"/>
                        <a:ea typeface="LM Roman 12"/>
                        <a:cs typeface="LM Roman 12"/>
                      </a:endParaRPr>
                    </a:p>
                  </a:txBody>
                  <a:tcPr marL="0" marR="0" marT="0" marB="0"/>
                </a:tc>
                <a:tc>
                  <a:txBody>
                    <a:bodyPr/>
                    <a:lstStyle/>
                    <a:p>
                      <a:pPr marL="74930" marR="67310" algn="ctr">
                        <a:lnSpc>
                          <a:spcPts val="1620"/>
                        </a:lnSpc>
                      </a:pPr>
                      <a:r>
                        <a:rPr lang="en-US" sz="1400">
                          <a:effectLst/>
                        </a:rPr>
                        <a:t>F1-Score</a:t>
                      </a:r>
                      <a:endParaRPr lang="en-IN" sz="1100">
                        <a:effectLst/>
                        <a:latin typeface="LM Roman 12"/>
                        <a:ea typeface="LM Roman 12"/>
                        <a:cs typeface="LM Roman 12"/>
                      </a:endParaRPr>
                    </a:p>
                  </a:txBody>
                  <a:tcPr marL="0" marR="0" marT="0" marB="0"/>
                </a:tc>
                <a:tc>
                  <a:txBody>
                    <a:bodyPr/>
                    <a:lstStyle/>
                    <a:p>
                      <a:pPr marL="77470" marR="68580" algn="ctr">
                        <a:lnSpc>
                          <a:spcPts val="1620"/>
                        </a:lnSpc>
                        <a:spcAft>
                          <a:spcPts val="0"/>
                        </a:spcAft>
                      </a:pPr>
                      <a:r>
                        <a:rPr lang="en-US" sz="1400">
                          <a:effectLst/>
                        </a:rPr>
                        <a:t>Support</a:t>
                      </a:r>
                      <a:endParaRPr lang="en-IN" sz="1100">
                        <a:effectLst/>
                        <a:latin typeface="LM Roman 12"/>
                        <a:ea typeface="LM Roman 12"/>
                        <a:cs typeface="LM Roman 12"/>
                      </a:endParaRPr>
                    </a:p>
                  </a:txBody>
                  <a:tcPr marL="0" marR="0" marT="0" marB="0"/>
                </a:tc>
                <a:extLst>
                  <a:ext uri="{0D108BD9-81ED-4DB2-BD59-A6C34878D82A}">
                    <a16:rowId xmlns:a16="http://schemas.microsoft.com/office/drawing/2014/main" val="1489688081"/>
                  </a:ext>
                </a:extLst>
              </a:tr>
              <a:tr h="356676">
                <a:tc>
                  <a:txBody>
                    <a:bodyPr/>
                    <a:lstStyle/>
                    <a:p>
                      <a:pPr marL="5080" marR="67310" algn="ctr">
                        <a:lnSpc>
                          <a:spcPts val="1620"/>
                        </a:lnSpc>
                        <a:spcAft>
                          <a:spcPts val="0"/>
                        </a:spcAft>
                      </a:pPr>
                      <a:r>
                        <a:rPr lang="en-US" sz="1400">
                          <a:effectLst/>
                        </a:rPr>
                        <a:t>0</a:t>
                      </a:r>
                      <a:endParaRPr lang="en-IN" sz="1100">
                        <a:effectLst/>
                        <a:latin typeface="LM Roman 12"/>
                        <a:ea typeface="LM Roman 12"/>
                        <a:cs typeface="LM Roman 12"/>
                      </a:endParaRPr>
                    </a:p>
                  </a:txBody>
                  <a:tcPr marL="0" marR="0" marT="0" marB="0"/>
                </a:tc>
                <a:tc>
                  <a:txBody>
                    <a:bodyPr/>
                    <a:lstStyle/>
                    <a:p>
                      <a:pPr marL="74295" marR="69215" algn="ctr">
                        <a:lnSpc>
                          <a:spcPts val="1605"/>
                        </a:lnSpc>
                        <a:spcAft>
                          <a:spcPts val="0"/>
                        </a:spcAft>
                      </a:pPr>
                      <a:r>
                        <a:rPr lang="en-US" sz="1400">
                          <a:effectLst/>
                        </a:rPr>
                        <a:t>0.90</a:t>
                      </a:r>
                      <a:endParaRPr lang="en-IN" sz="1100">
                        <a:effectLst/>
                        <a:latin typeface="LM Roman 12"/>
                        <a:ea typeface="LM Roman 12"/>
                        <a:cs typeface="LM Roman 12"/>
                      </a:endParaRPr>
                    </a:p>
                  </a:txBody>
                  <a:tcPr marL="0" marR="0" marT="0" marB="0"/>
                </a:tc>
                <a:tc>
                  <a:txBody>
                    <a:bodyPr/>
                    <a:lstStyle/>
                    <a:p>
                      <a:pPr marL="71755" marR="65405" algn="ctr">
                        <a:lnSpc>
                          <a:spcPts val="1605"/>
                        </a:lnSpc>
                        <a:spcAft>
                          <a:spcPts val="0"/>
                        </a:spcAft>
                      </a:pPr>
                      <a:r>
                        <a:rPr lang="en-US" sz="1400">
                          <a:effectLst/>
                        </a:rPr>
                        <a:t>0.91</a:t>
                      </a:r>
                      <a:endParaRPr lang="en-IN" sz="1100">
                        <a:effectLst/>
                        <a:latin typeface="LM Roman 12"/>
                        <a:ea typeface="LM Roman 12"/>
                        <a:cs typeface="LM Roman 12"/>
                      </a:endParaRPr>
                    </a:p>
                  </a:txBody>
                  <a:tcPr marL="0" marR="0" marT="0" marB="0"/>
                </a:tc>
                <a:tc>
                  <a:txBody>
                    <a:bodyPr/>
                    <a:lstStyle/>
                    <a:p>
                      <a:pPr marL="74930" marR="67310" algn="ctr">
                        <a:lnSpc>
                          <a:spcPts val="1605"/>
                        </a:lnSpc>
                      </a:pPr>
                      <a:r>
                        <a:rPr lang="en-US" sz="1400">
                          <a:effectLst/>
                        </a:rPr>
                        <a:t>0.90</a:t>
                      </a:r>
                      <a:endParaRPr lang="en-IN" sz="110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a:effectLst/>
                        </a:rPr>
                        <a:t>22717</a:t>
                      </a:r>
                      <a:endParaRPr lang="en-IN" sz="1100">
                        <a:effectLst/>
                        <a:latin typeface="LM Roman 12"/>
                        <a:ea typeface="LM Roman 12"/>
                        <a:cs typeface="LM Roman 12"/>
                      </a:endParaRPr>
                    </a:p>
                  </a:txBody>
                  <a:tcPr marL="0" marR="0" marT="0" marB="0"/>
                </a:tc>
                <a:extLst>
                  <a:ext uri="{0D108BD9-81ED-4DB2-BD59-A6C34878D82A}">
                    <a16:rowId xmlns:a16="http://schemas.microsoft.com/office/drawing/2014/main" val="2134834788"/>
                  </a:ext>
                </a:extLst>
              </a:tr>
              <a:tr h="356676">
                <a:tc>
                  <a:txBody>
                    <a:bodyPr/>
                    <a:lstStyle/>
                    <a:p>
                      <a:pPr marL="5080" marR="67310" algn="ctr">
                        <a:lnSpc>
                          <a:spcPts val="1620"/>
                        </a:lnSpc>
                        <a:spcAft>
                          <a:spcPts val="0"/>
                        </a:spcAft>
                      </a:pPr>
                      <a:r>
                        <a:rPr lang="en-US" sz="1400">
                          <a:effectLst/>
                        </a:rPr>
                        <a:t>1</a:t>
                      </a:r>
                      <a:endParaRPr lang="en-IN" sz="1100">
                        <a:effectLst/>
                        <a:latin typeface="LM Roman 12"/>
                        <a:ea typeface="LM Roman 12"/>
                        <a:cs typeface="LM Roman 12"/>
                      </a:endParaRPr>
                    </a:p>
                  </a:txBody>
                  <a:tcPr marL="0" marR="0" marT="0" marB="0"/>
                </a:tc>
                <a:tc>
                  <a:txBody>
                    <a:bodyPr/>
                    <a:lstStyle/>
                    <a:p>
                      <a:pPr marL="74295" marR="69215" algn="ctr">
                        <a:lnSpc>
                          <a:spcPts val="1605"/>
                        </a:lnSpc>
                        <a:spcAft>
                          <a:spcPts val="0"/>
                        </a:spcAft>
                      </a:pPr>
                      <a:r>
                        <a:rPr lang="en-US" sz="1400">
                          <a:effectLst/>
                        </a:rPr>
                        <a:t>0.65</a:t>
                      </a:r>
                      <a:endParaRPr lang="en-IN" sz="1100">
                        <a:effectLst/>
                        <a:latin typeface="LM Roman 12"/>
                        <a:ea typeface="LM Roman 12"/>
                        <a:cs typeface="LM Roman 12"/>
                      </a:endParaRPr>
                    </a:p>
                  </a:txBody>
                  <a:tcPr marL="0" marR="0" marT="0" marB="0"/>
                </a:tc>
                <a:tc>
                  <a:txBody>
                    <a:bodyPr/>
                    <a:lstStyle/>
                    <a:p>
                      <a:pPr marL="71755" marR="65405" algn="ctr">
                        <a:lnSpc>
                          <a:spcPts val="1605"/>
                        </a:lnSpc>
                        <a:spcAft>
                          <a:spcPts val="0"/>
                        </a:spcAft>
                      </a:pPr>
                      <a:r>
                        <a:rPr lang="en-US" sz="1400">
                          <a:effectLst/>
                        </a:rPr>
                        <a:t>0.62</a:t>
                      </a:r>
                      <a:endParaRPr lang="en-IN" sz="1100">
                        <a:effectLst/>
                        <a:latin typeface="LM Roman 12"/>
                        <a:ea typeface="LM Roman 12"/>
                        <a:cs typeface="LM Roman 12"/>
                      </a:endParaRPr>
                    </a:p>
                  </a:txBody>
                  <a:tcPr marL="0" marR="0" marT="0" marB="0"/>
                </a:tc>
                <a:tc>
                  <a:txBody>
                    <a:bodyPr/>
                    <a:lstStyle/>
                    <a:p>
                      <a:pPr marL="74930" marR="67310" algn="ctr">
                        <a:lnSpc>
                          <a:spcPts val="1605"/>
                        </a:lnSpc>
                      </a:pPr>
                      <a:r>
                        <a:rPr lang="en-US" sz="1400">
                          <a:effectLst/>
                        </a:rPr>
                        <a:t>0.64</a:t>
                      </a:r>
                      <a:endParaRPr lang="en-IN" sz="110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dirty="0">
                          <a:effectLst/>
                        </a:rPr>
                        <a:t>6375</a:t>
                      </a:r>
                      <a:endParaRPr lang="en-IN" sz="1100" dirty="0">
                        <a:effectLst/>
                        <a:latin typeface="LM Roman 12"/>
                        <a:ea typeface="LM Roman 12"/>
                        <a:cs typeface="LM Roman 12"/>
                      </a:endParaRPr>
                    </a:p>
                  </a:txBody>
                  <a:tcPr marL="0" marR="0" marT="0" marB="0"/>
                </a:tc>
                <a:extLst>
                  <a:ext uri="{0D108BD9-81ED-4DB2-BD59-A6C34878D82A}">
                    <a16:rowId xmlns:a16="http://schemas.microsoft.com/office/drawing/2014/main" val="2576443736"/>
                  </a:ext>
                </a:extLst>
              </a:tr>
              <a:tr h="329874">
                <a:tc>
                  <a:txBody>
                    <a:bodyPr/>
                    <a:lstStyle/>
                    <a:p>
                      <a:pPr marL="65405" marR="62865" algn="ctr">
                        <a:lnSpc>
                          <a:spcPts val="1620"/>
                        </a:lnSpc>
                        <a:spcAft>
                          <a:spcPts val="0"/>
                        </a:spcAft>
                      </a:pPr>
                      <a:r>
                        <a:rPr lang="en-US" sz="1400">
                          <a:effectLst/>
                        </a:rPr>
                        <a:t>Accuracy</a:t>
                      </a:r>
                      <a:endParaRPr lang="en-IN" sz="1100">
                        <a:effectLst/>
                        <a:latin typeface="LM Roman 12"/>
                        <a:ea typeface="LM Roman 12"/>
                        <a:cs typeface="LM Roman 12"/>
                      </a:endParaRPr>
                    </a:p>
                  </a:txBody>
                  <a:tcPr marL="0" marR="0" marT="0" marB="0"/>
                </a:tc>
                <a:tc>
                  <a:txBody>
                    <a:bodyPr/>
                    <a:lstStyle/>
                    <a:p>
                      <a:pPr marL="5080" marR="67310" algn="ctr">
                        <a:lnSpc>
                          <a:spcPts val="1605"/>
                        </a:lnSpc>
                        <a:spcAft>
                          <a:spcPts val="0"/>
                        </a:spcAft>
                      </a:pPr>
                      <a:r>
                        <a:rPr lang="en-US" sz="1400">
                          <a:effectLst/>
                        </a:rPr>
                        <a:t>-</a:t>
                      </a:r>
                      <a:endParaRPr lang="en-IN" sz="1100">
                        <a:effectLst/>
                        <a:latin typeface="LM Roman 12"/>
                        <a:ea typeface="LM Roman 12"/>
                        <a:cs typeface="LM Roman 12"/>
                      </a:endParaRPr>
                    </a:p>
                  </a:txBody>
                  <a:tcPr marL="0" marR="0" marT="0" marB="0"/>
                </a:tc>
                <a:tc>
                  <a:txBody>
                    <a:bodyPr/>
                    <a:lstStyle/>
                    <a:p>
                      <a:pPr marL="74930" marR="67310" algn="l">
                        <a:lnSpc>
                          <a:spcPts val="1605"/>
                        </a:lnSpc>
                        <a:spcAft>
                          <a:spcPts val="0"/>
                        </a:spcAft>
                      </a:pPr>
                      <a:r>
                        <a:rPr lang="en-US" sz="1200">
                          <a:effectLst/>
                        </a:rPr>
                        <a:t> </a:t>
                      </a:r>
                      <a:endParaRPr lang="en-IN" sz="1100">
                        <a:effectLst/>
                        <a:latin typeface="LM Roman 12"/>
                        <a:ea typeface="LM Roman 12"/>
                        <a:cs typeface="LM Roman 12"/>
                      </a:endParaRPr>
                    </a:p>
                  </a:txBody>
                  <a:tcPr marL="0" marR="0" marT="0" marB="0"/>
                </a:tc>
                <a:tc>
                  <a:txBody>
                    <a:bodyPr/>
                    <a:lstStyle/>
                    <a:p>
                      <a:pPr marL="74930" marR="67310" algn="ctr">
                        <a:lnSpc>
                          <a:spcPts val="1605"/>
                        </a:lnSpc>
                      </a:pPr>
                      <a:r>
                        <a:rPr lang="en-US" sz="1400">
                          <a:effectLst/>
                        </a:rPr>
                        <a:t>0.84</a:t>
                      </a:r>
                      <a:endParaRPr lang="en-IN" sz="110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a:effectLst/>
                        </a:rPr>
                        <a:t>29092</a:t>
                      </a:r>
                      <a:endParaRPr lang="en-IN" sz="1100">
                        <a:effectLst/>
                        <a:latin typeface="LM Roman 12"/>
                        <a:ea typeface="LM Roman 12"/>
                        <a:cs typeface="LM Roman 12"/>
                      </a:endParaRPr>
                    </a:p>
                  </a:txBody>
                  <a:tcPr marL="0" marR="0" marT="0" marB="0"/>
                </a:tc>
                <a:extLst>
                  <a:ext uri="{0D108BD9-81ED-4DB2-BD59-A6C34878D82A}">
                    <a16:rowId xmlns:a16="http://schemas.microsoft.com/office/drawing/2014/main" val="1847703500"/>
                  </a:ext>
                </a:extLst>
              </a:tr>
              <a:tr h="356676">
                <a:tc>
                  <a:txBody>
                    <a:bodyPr/>
                    <a:lstStyle/>
                    <a:p>
                      <a:pPr marL="65405" marR="63500" algn="ctr">
                        <a:lnSpc>
                          <a:spcPts val="1620"/>
                        </a:lnSpc>
                        <a:spcAft>
                          <a:spcPts val="0"/>
                        </a:spcAft>
                      </a:pPr>
                      <a:r>
                        <a:rPr lang="en-US" sz="1400">
                          <a:effectLst/>
                        </a:rPr>
                        <a:t>Macro avg</a:t>
                      </a:r>
                      <a:endParaRPr lang="en-IN" sz="1100">
                        <a:effectLst/>
                        <a:latin typeface="LM Roman 12"/>
                        <a:ea typeface="LM Roman 12"/>
                        <a:cs typeface="LM Roman 12"/>
                      </a:endParaRPr>
                    </a:p>
                  </a:txBody>
                  <a:tcPr marL="0" marR="0" marT="0" marB="0"/>
                </a:tc>
                <a:tc>
                  <a:txBody>
                    <a:bodyPr/>
                    <a:lstStyle/>
                    <a:p>
                      <a:pPr marL="74295" marR="69215" algn="ctr">
                        <a:lnSpc>
                          <a:spcPts val="1605"/>
                        </a:lnSpc>
                        <a:spcAft>
                          <a:spcPts val="0"/>
                        </a:spcAft>
                      </a:pPr>
                      <a:r>
                        <a:rPr lang="en-US" sz="1400">
                          <a:effectLst/>
                        </a:rPr>
                        <a:t>0.77</a:t>
                      </a:r>
                      <a:endParaRPr lang="en-IN" sz="1100">
                        <a:effectLst/>
                        <a:latin typeface="LM Roman 12"/>
                        <a:ea typeface="LM Roman 12"/>
                        <a:cs typeface="LM Roman 12"/>
                      </a:endParaRPr>
                    </a:p>
                  </a:txBody>
                  <a:tcPr marL="0" marR="0" marT="0" marB="0"/>
                </a:tc>
                <a:tc>
                  <a:txBody>
                    <a:bodyPr/>
                    <a:lstStyle/>
                    <a:p>
                      <a:pPr marL="71755" marR="65405" algn="ctr">
                        <a:lnSpc>
                          <a:spcPts val="1605"/>
                        </a:lnSpc>
                        <a:spcAft>
                          <a:spcPts val="0"/>
                        </a:spcAft>
                      </a:pPr>
                      <a:r>
                        <a:rPr lang="en-US" sz="1400">
                          <a:effectLst/>
                        </a:rPr>
                        <a:t>0.76</a:t>
                      </a:r>
                      <a:endParaRPr lang="en-IN" sz="1100">
                        <a:effectLst/>
                        <a:latin typeface="LM Roman 12"/>
                        <a:ea typeface="LM Roman 12"/>
                        <a:cs typeface="LM Roman 12"/>
                      </a:endParaRPr>
                    </a:p>
                  </a:txBody>
                  <a:tcPr marL="0" marR="0" marT="0" marB="0"/>
                </a:tc>
                <a:tc>
                  <a:txBody>
                    <a:bodyPr/>
                    <a:lstStyle/>
                    <a:p>
                      <a:pPr marL="74930" marR="67310" algn="ctr">
                        <a:lnSpc>
                          <a:spcPts val="1605"/>
                        </a:lnSpc>
                      </a:pPr>
                      <a:r>
                        <a:rPr lang="en-US" sz="1400" dirty="0">
                          <a:effectLst/>
                        </a:rPr>
                        <a:t>0.77</a:t>
                      </a:r>
                      <a:endParaRPr lang="en-IN" sz="1100" dirty="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a:effectLst/>
                        </a:rPr>
                        <a:t>29092</a:t>
                      </a:r>
                      <a:endParaRPr lang="en-IN" sz="1100">
                        <a:effectLst/>
                        <a:latin typeface="LM Roman 12"/>
                        <a:ea typeface="LM Roman 12"/>
                        <a:cs typeface="LM Roman 12"/>
                      </a:endParaRPr>
                    </a:p>
                  </a:txBody>
                  <a:tcPr marL="0" marR="0" marT="0" marB="0"/>
                </a:tc>
                <a:extLst>
                  <a:ext uri="{0D108BD9-81ED-4DB2-BD59-A6C34878D82A}">
                    <a16:rowId xmlns:a16="http://schemas.microsoft.com/office/drawing/2014/main" val="2954449174"/>
                  </a:ext>
                </a:extLst>
              </a:tr>
              <a:tr h="356676">
                <a:tc>
                  <a:txBody>
                    <a:bodyPr/>
                    <a:lstStyle/>
                    <a:p>
                      <a:pPr marL="65405" marR="63500" algn="ctr">
                        <a:lnSpc>
                          <a:spcPts val="1620"/>
                        </a:lnSpc>
                        <a:spcAft>
                          <a:spcPts val="0"/>
                        </a:spcAft>
                      </a:pPr>
                      <a:r>
                        <a:rPr lang="en-US" sz="1400">
                          <a:effectLst/>
                        </a:rPr>
                        <a:t>Weighted avg</a:t>
                      </a:r>
                      <a:endParaRPr lang="en-IN" sz="1100">
                        <a:effectLst/>
                        <a:latin typeface="LM Roman 12"/>
                        <a:ea typeface="LM Roman 12"/>
                        <a:cs typeface="LM Roman 12"/>
                      </a:endParaRPr>
                    </a:p>
                  </a:txBody>
                  <a:tcPr marL="0" marR="0" marT="0" marB="0"/>
                </a:tc>
                <a:tc>
                  <a:txBody>
                    <a:bodyPr/>
                    <a:lstStyle/>
                    <a:p>
                      <a:pPr marL="74295" marR="69215" algn="ctr">
                        <a:lnSpc>
                          <a:spcPts val="1605"/>
                        </a:lnSpc>
                        <a:spcAft>
                          <a:spcPts val="0"/>
                        </a:spcAft>
                      </a:pPr>
                      <a:r>
                        <a:rPr lang="en-US" sz="1400">
                          <a:effectLst/>
                        </a:rPr>
                        <a:t>0.84</a:t>
                      </a:r>
                      <a:endParaRPr lang="en-IN" sz="1100">
                        <a:effectLst/>
                        <a:latin typeface="LM Roman 12"/>
                        <a:ea typeface="LM Roman 12"/>
                        <a:cs typeface="LM Roman 12"/>
                      </a:endParaRPr>
                    </a:p>
                  </a:txBody>
                  <a:tcPr marL="0" marR="0" marT="0" marB="0"/>
                </a:tc>
                <a:tc>
                  <a:txBody>
                    <a:bodyPr/>
                    <a:lstStyle/>
                    <a:p>
                      <a:pPr marL="71755" marR="65405" algn="ctr">
                        <a:lnSpc>
                          <a:spcPts val="1605"/>
                        </a:lnSpc>
                        <a:spcAft>
                          <a:spcPts val="0"/>
                        </a:spcAft>
                      </a:pPr>
                      <a:r>
                        <a:rPr lang="en-US" sz="1400" dirty="0">
                          <a:effectLst/>
                        </a:rPr>
                        <a:t>0.84</a:t>
                      </a:r>
                      <a:endParaRPr lang="en-IN" sz="1100" dirty="0">
                        <a:effectLst/>
                        <a:latin typeface="LM Roman 12"/>
                        <a:ea typeface="LM Roman 12"/>
                        <a:cs typeface="LM Roman 12"/>
                      </a:endParaRPr>
                    </a:p>
                  </a:txBody>
                  <a:tcPr marL="0" marR="0" marT="0" marB="0"/>
                </a:tc>
                <a:tc>
                  <a:txBody>
                    <a:bodyPr/>
                    <a:lstStyle/>
                    <a:p>
                      <a:pPr marL="74930" marR="67310" algn="ctr">
                        <a:lnSpc>
                          <a:spcPts val="1605"/>
                        </a:lnSpc>
                      </a:pPr>
                      <a:r>
                        <a:rPr lang="en-US" sz="1400">
                          <a:effectLst/>
                        </a:rPr>
                        <a:t>0.84</a:t>
                      </a:r>
                      <a:endParaRPr lang="en-IN" sz="110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dirty="0">
                          <a:effectLst/>
                        </a:rPr>
                        <a:t>29092</a:t>
                      </a:r>
                      <a:endParaRPr lang="en-IN" sz="1100" dirty="0">
                        <a:effectLst/>
                        <a:latin typeface="LM Roman 12"/>
                        <a:ea typeface="LM Roman 12"/>
                        <a:cs typeface="LM Roman 12"/>
                      </a:endParaRPr>
                    </a:p>
                  </a:txBody>
                  <a:tcPr marL="0" marR="0" marT="0" marB="0"/>
                </a:tc>
                <a:extLst>
                  <a:ext uri="{0D108BD9-81ED-4DB2-BD59-A6C34878D82A}">
                    <a16:rowId xmlns:a16="http://schemas.microsoft.com/office/drawing/2014/main" val="2813186064"/>
                  </a:ext>
                </a:extLst>
              </a:tr>
            </a:tbl>
          </a:graphicData>
        </a:graphic>
      </p:graphicFrame>
      <p:graphicFrame>
        <p:nvGraphicFramePr>
          <p:cNvPr id="7" name="Table 6">
            <a:extLst>
              <a:ext uri="{FF2B5EF4-FFF2-40B4-BE49-F238E27FC236}">
                <a16:creationId xmlns:a16="http://schemas.microsoft.com/office/drawing/2014/main" id="{46C8E8B8-28BE-408E-9FDC-AE4F813BE1FD}"/>
              </a:ext>
            </a:extLst>
          </p:cNvPr>
          <p:cNvGraphicFramePr>
            <a:graphicFrameLocks noGrp="1"/>
          </p:cNvGraphicFramePr>
          <p:nvPr>
            <p:extLst>
              <p:ext uri="{D42A27DB-BD31-4B8C-83A1-F6EECF244321}">
                <p14:modId xmlns:p14="http://schemas.microsoft.com/office/powerpoint/2010/main" val="2106600184"/>
              </p:ext>
            </p:extLst>
          </p:nvPr>
        </p:nvGraphicFramePr>
        <p:xfrm>
          <a:off x="6421122" y="3948588"/>
          <a:ext cx="5666421" cy="2086452"/>
        </p:xfrm>
        <a:graphic>
          <a:graphicData uri="http://schemas.openxmlformats.org/drawingml/2006/table">
            <a:tbl>
              <a:tblPr firstRow="1" firstCol="1" lastRow="1" lastCol="1" bandRow="1" bandCol="1">
                <a:tableStyleId>{5C22544A-7EE6-4342-B048-85BDC9FD1C3A}</a:tableStyleId>
              </a:tblPr>
              <a:tblGrid>
                <a:gridCol w="1596237">
                  <a:extLst>
                    <a:ext uri="{9D8B030D-6E8A-4147-A177-3AD203B41FA5}">
                      <a16:colId xmlns:a16="http://schemas.microsoft.com/office/drawing/2014/main" val="1335591280"/>
                    </a:ext>
                  </a:extLst>
                </a:gridCol>
                <a:gridCol w="1132695">
                  <a:extLst>
                    <a:ext uri="{9D8B030D-6E8A-4147-A177-3AD203B41FA5}">
                      <a16:colId xmlns:a16="http://schemas.microsoft.com/office/drawing/2014/main" val="2996017563"/>
                    </a:ext>
                  </a:extLst>
                </a:gridCol>
                <a:gridCol w="820964">
                  <a:extLst>
                    <a:ext uri="{9D8B030D-6E8A-4147-A177-3AD203B41FA5}">
                      <a16:colId xmlns:a16="http://schemas.microsoft.com/office/drawing/2014/main" val="2993962978"/>
                    </a:ext>
                  </a:extLst>
                </a:gridCol>
                <a:gridCol w="1091425">
                  <a:extLst>
                    <a:ext uri="{9D8B030D-6E8A-4147-A177-3AD203B41FA5}">
                      <a16:colId xmlns:a16="http://schemas.microsoft.com/office/drawing/2014/main" val="3529271710"/>
                    </a:ext>
                  </a:extLst>
                </a:gridCol>
                <a:gridCol w="1025100">
                  <a:extLst>
                    <a:ext uri="{9D8B030D-6E8A-4147-A177-3AD203B41FA5}">
                      <a16:colId xmlns:a16="http://schemas.microsoft.com/office/drawing/2014/main" val="451587546"/>
                    </a:ext>
                  </a:extLst>
                </a:gridCol>
              </a:tblGrid>
              <a:tr h="347742">
                <a:tc>
                  <a:txBody>
                    <a:bodyPr/>
                    <a:lstStyle/>
                    <a:p>
                      <a:pPr marL="74930" marR="67310" algn="l">
                        <a:lnSpc>
                          <a:spcPts val="1605"/>
                        </a:lnSpc>
                        <a:spcAft>
                          <a:spcPts val="0"/>
                        </a:spcAft>
                      </a:pPr>
                      <a:r>
                        <a:rPr lang="en-US" sz="1200" dirty="0">
                          <a:effectLst/>
                        </a:rPr>
                        <a:t> SVM MODEL</a:t>
                      </a:r>
                      <a:endParaRPr lang="en-IN" sz="1100" dirty="0">
                        <a:effectLst/>
                        <a:latin typeface="LM Roman 12"/>
                        <a:ea typeface="LM Roman 12"/>
                        <a:cs typeface="LM Roman 12"/>
                      </a:endParaRPr>
                    </a:p>
                  </a:txBody>
                  <a:tcPr marL="0" marR="0" marT="0" marB="0"/>
                </a:tc>
                <a:tc>
                  <a:txBody>
                    <a:bodyPr/>
                    <a:lstStyle/>
                    <a:p>
                      <a:pPr marL="74930" marR="69215" algn="ctr">
                        <a:lnSpc>
                          <a:spcPts val="1620"/>
                        </a:lnSpc>
                      </a:pPr>
                      <a:r>
                        <a:rPr lang="en-US" sz="1400">
                          <a:effectLst/>
                        </a:rPr>
                        <a:t>Precision</a:t>
                      </a:r>
                      <a:endParaRPr lang="en-IN" sz="1100">
                        <a:effectLst/>
                        <a:latin typeface="LM Roman 12"/>
                        <a:ea typeface="LM Roman 12"/>
                        <a:cs typeface="LM Roman 12"/>
                      </a:endParaRPr>
                    </a:p>
                  </a:txBody>
                  <a:tcPr marL="0" marR="0" marT="0" marB="0"/>
                </a:tc>
                <a:tc>
                  <a:txBody>
                    <a:bodyPr/>
                    <a:lstStyle/>
                    <a:p>
                      <a:pPr marL="71755" marR="66040" algn="ctr">
                        <a:lnSpc>
                          <a:spcPts val="1620"/>
                        </a:lnSpc>
                        <a:spcAft>
                          <a:spcPts val="0"/>
                        </a:spcAft>
                      </a:pPr>
                      <a:r>
                        <a:rPr lang="en-US" sz="1400">
                          <a:effectLst/>
                        </a:rPr>
                        <a:t>Recall</a:t>
                      </a:r>
                      <a:endParaRPr lang="en-IN" sz="1100">
                        <a:effectLst/>
                        <a:latin typeface="LM Roman 12"/>
                        <a:ea typeface="LM Roman 12"/>
                        <a:cs typeface="LM Roman 12"/>
                      </a:endParaRPr>
                    </a:p>
                  </a:txBody>
                  <a:tcPr marL="0" marR="0" marT="0" marB="0"/>
                </a:tc>
                <a:tc>
                  <a:txBody>
                    <a:bodyPr/>
                    <a:lstStyle/>
                    <a:p>
                      <a:pPr marL="74930" marR="67310" algn="ctr">
                        <a:lnSpc>
                          <a:spcPts val="1620"/>
                        </a:lnSpc>
                      </a:pPr>
                      <a:r>
                        <a:rPr lang="en-US" sz="1400">
                          <a:effectLst/>
                        </a:rPr>
                        <a:t>F1-Score</a:t>
                      </a:r>
                      <a:endParaRPr lang="en-IN" sz="1100">
                        <a:effectLst/>
                        <a:latin typeface="LM Roman 12"/>
                        <a:ea typeface="LM Roman 12"/>
                        <a:cs typeface="LM Roman 12"/>
                      </a:endParaRPr>
                    </a:p>
                  </a:txBody>
                  <a:tcPr marL="0" marR="0" marT="0" marB="0"/>
                </a:tc>
                <a:tc>
                  <a:txBody>
                    <a:bodyPr/>
                    <a:lstStyle/>
                    <a:p>
                      <a:pPr marL="77470" marR="68580" algn="ctr">
                        <a:lnSpc>
                          <a:spcPts val="1620"/>
                        </a:lnSpc>
                        <a:spcAft>
                          <a:spcPts val="0"/>
                        </a:spcAft>
                      </a:pPr>
                      <a:r>
                        <a:rPr lang="en-US" sz="1400">
                          <a:effectLst/>
                        </a:rPr>
                        <a:t>Support</a:t>
                      </a:r>
                      <a:endParaRPr lang="en-IN" sz="1100">
                        <a:effectLst/>
                        <a:latin typeface="LM Roman 12"/>
                        <a:ea typeface="LM Roman 12"/>
                        <a:cs typeface="LM Roman 12"/>
                      </a:endParaRPr>
                    </a:p>
                  </a:txBody>
                  <a:tcPr marL="0" marR="0" marT="0" marB="0"/>
                </a:tc>
                <a:extLst>
                  <a:ext uri="{0D108BD9-81ED-4DB2-BD59-A6C34878D82A}">
                    <a16:rowId xmlns:a16="http://schemas.microsoft.com/office/drawing/2014/main" val="3436710159"/>
                  </a:ext>
                </a:extLst>
              </a:tr>
              <a:tr h="347742">
                <a:tc>
                  <a:txBody>
                    <a:bodyPr/>
                    <a:lstStyle/>
                    <a:p>
                      <a:pPr marL="5080" marR="67310" algn="ctr">
                        <a:lnSpc>
                          <a:spcPts val="1620"/>
                        </a:lnSpc>
                        <a:spcAft>
                          <a:spcPts val="0"/>
                        </a:spcAft>
                      </a:pPr>
                      <a:r>
                        <a:rPr lang="en-US" sz="1400">
                          <a:effectLst/>
                        </a:rPr>
                        <a:t>0</a:t>
                      </a:r>
                      <a:endParaRPr lang="en-IN" sz="1100">
                        <a:effectLst/>
                        <a:latin typeface="LM Roman 12"/>
                        <a:ea typeface="LM Roman 12"/>
                        <a:cs typeface="LM Roman 12"/>
                      </a:endParaRPr>
                    </a:p>
                  </a:txBody>
                  <a:tcPr marL="0" marR="0" marT="0" marB="0"/>
                </a:tc>
                <a:tc>
                  <a:txBody>
                    <a:bodyPr/>
                    <a:lstStyle/>
                    <a:p>
                      <a:pPr marL="74295" marR="69215" algn="ctr">
                        <a:lnSpc>
                          <a:spcPts val="1605"/>
                        </a:lnSpc>
                        <a:spcAft>
                          <a:spcPts val="0"/>
                        </a:spcAft>
                      </a:pPr>
                      <a:r>
                        <a:rPr lang="en-US" sz="1400">
                          <a:effectLst/>
                        </a:rPr>
                        <a:t>0.92</a:t>
                      </a:r>
                      <a:endParaRPr lang="en-IN" sz="1100">
                        <a:effectLst/>
                        <a:latin typeface="LM Roman 12"/>
                        <a:ea typeface="LM Roman 12"/>
                        <a:cs typeface="LM Roman 12"/>
                      </a:endParaRPr>
                    </a:p>
                  </a:txBody>
                  <a:tcPr marL="0" marR="0" marT="0" marB="0"/>
                </a:tc>
                <a:tc>
                  <a:txBody>
                    <a:bodyPr/>
                    <a:lstStyle/>
                    <a:p>
                      <a:pPr marL="71755" marR="65405" algn="ctr">
                        <a:lnSpc>
                          <a:spcPts val="1605"/>
                        </a:lnSpc>
                        <a:spcAft>
                          <a:spcPts val="0"/>
                        </a:spcAft>
                      </a:pPr>
                      <a:r>
                        <a:rPr lang="en-US" sz="1400">
                          <a:effectLst/>
                        </a:rPr>
                        <a:t>0.87</a:t>
                      </a:r>
                      <a:endParaRPr lang="en-IN" sz="1100">
                        <a:effectLst/>
                        <a:latin typeface="LM Roman 12"/>
                        <a:ea typeface="LM Roman 12"/>
                        <a:cs typeface="LM Roman 12"/>
                      </a:endParaRPr>
                    </a:p>
                  </a:txBody>
                  <a:tcPr marL="0" marR="0" marT="0" marB="0"/>
                </a:tc>
                <a:tc>
                  <a:txBody>
                    <a:bodyPr/>
                    <a:lstStyle/>
                    <a:p>
                      <a:pPr marL="74930" marR="67310" algn="ctr">
                        <a:lnSpc>
                          <a:spcPts val="1605"/>
                        </a:lnSpc>
                      </a:pPr>
                      <a:r>
                        <a:rPr lang="en-US" sz="1400">
                          <a:effectLst/>
                        </a:rPr>
                        <a:t>0.87</a:t>
                      </a:r>
                      <a:endParaRPr lang="en-IN" sz="110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a:effectLst/>
                        </a:rPr>
                        <a:t>22717</a:t>
                      </a:r>
                      <a:endParaRPr lang="en-IN" sz="1100">
                        <a:effectLst/>
                        <a:latin typeface="LM Roman 12"/>
                        <a:ea typeface="LM Roman 12"/>
                        <a:cs typeface="LM Roman 12"/>
                      </a:endParaRPr>
                    </a:p>
                  </a:txBody>
                  <a:tcPr marL="0" marR="0" marT="0" marB="0"/>
                </a:tc>
                <a:extLst>
                  <a:ext uri="{0D108BD9-81ED-4DB2-BD59-A6C34878D82A}">
                    <a16:rowId xmlns:a16="http://schemas.microsoft.com/office/drawing/2014/main" val="1177079605"/>
                  </a:ext>
                </a:extLst>
              </a:tr>
              <a:tr h="347742">
                <a:tc>
                  <a:txBody>
                    <a:bodyPr/>
                    <a:lstStyle/>
                    <a:p>
                      <a:pPr marL="5080" marR="67310" algn="ctr">
                        <a:lnSpc>
                          <a:spcPts val="1620"/>
                        </a:lnSpc>
                        <a:spcAft>
                          <a:spcPts val="0"/>
                        </a:spcAft>
                      </a:pPr>
                      <a:r>
                        <a:rPr lang="en-US" sz="1400" dirty="0">
                          <a:effectLst/>
                        </a:rPr>
                        <a:t>1</a:t>
                      </a:r>
                      <a:endParaRPr lang="en-IN" sz="1100" dirty="0">
                        <a:effectLst/>
                        <a:latin typeface="LM Roman 12"/>
                        <a:ea typeface="LM Roman 12"/>
                        <a:cs typeface="LM Roman 12"/>
                      </a:endParaRPr>
                    </a:p>
                  </a:txBody>
                  <a:tcPr marL="0" marR="0" marT="0" marB="0"/>
                </a:tc>
                <a:tc>
                  <a:txBody>
                    <a:bodyPr/>
                    <a:lstStyle/>
                    <a:p>
                      <a:pPr marL="74295" marR="69215" algn="ctr">
                        <a:lnSpc>
                          <a:spcPts val="1605"/>
                        </a:lnSpc>
                        <a:spcAft>
                          <a:spcPts val="0"/>
                        </a:spcAft>
                      </a:pPr>
                      <a:r>
                        <a:rPr lang="en-US" sz="1400">
                          <a:effectLst/>
                        </a:rPr>
                        <a:t>0.54</a:t>
                      </a:r>
                      <a:endParaRPr lang="en-IN" sz="1100">
                        <a:effectLst/>
                        <a:latin typeface="LM Roman 12"/>
                        <a:ea typeface="LM Roman 12"/>
                        <a:cs typeface="LM Roman 12"/>
                      </a:endParaRPr>
                    </a:p>
                  </a:txBody>
                  <a:tcPr marL="0" marR="0" marT="0" marB="0"/>
                </a:tc>
                <a:tc>
                  <a:txBody>
                    <a:bodyPr/>
                    <a:lstStyle/>
                    <a:p>
                      <a:pPr marL="71755" marR="65405" algn="ctr">
                        <a:lnSpc>
                          <a:spcPts val="1605"/>
                        </a:lnSpc>
                        <a:spcAft>
                          <a:spcPts val="0"/>
                        </a:spcAft>
                      </a:pPr>
                      <a:r>
                        <a:rPr lang="en-US" sz="1400">
                          <a:effectLst/>
                        </a:rPr>
                        <a:t>0.67</a:t>
                      </a:r>
                      <a:endParaRPr lang="en-IN" sz="1100">
                        <a:effectLst/>
                        <a:latin typeface="LM Roman 12"/>
                        <a:ea typeface="LM Roman 12"/>
                        <a:cs typeface="LM Roman 12"/>
                      </a:endParaRPr>
                    </a:p>
                  </a:txBody>
                  <a:tcPr marL="0" marR="0" marT="0" marB="0"/>
                </a:tc>
                <a:tc>
                  <a:txBody>
                    <a:bodyPr/>
                    <a:lstStyle/>
                    <a:p>
                      <a:pPr marL="74930" marR="67310" algn="ctr">
                        <a:lnSpc>
                          <a:spcPts val="1605"/>
                        </a:lnSpc>
                      </a:pPr>
                      <a:r>
                        <a:rPr lang="en-US" sz="1400">
                          <a:effectLst/>
                        </a:rPr>
                        <a:t>0.63</a:t>
                      </a:r>
                      <a:endParaRPr lang="en-IN" sz="110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a:effectLst/>
                        </a:rPr>
                        <a:t>6375</a:t>
                      </a:r>
                      <a:endParaRPr lang="en-IN" sz="1100">
                        <a:effectLst/>
                        <a:latin typeface="LM Roman 12"/>
                        <a:ea typeface="LM Roman 12"/>
                        <a:cs typeface="LM Roman 12"/>
                      </a:endParaRPr>
                    </a:p>
                  </a:txBody>
                  <a:tcPr marL="0" marR="0" marT="0" marB="0"/>
                </a:tc>
                <a:extLst>
                  <a:ext uri="{0D108BD9-81ED-4DB2-BD59-A6C34878D82A}">
                    <a16:rowId xmlns:a16="http://schemas.microsoft.com/office/drawing/2014/main" val="3964977084"/>
                  </a:ext>
                </a:extLst>
              </a:tr>
              <a:tr h="347742">
                <a:tc>
                  <a:txBody>
                    <a:bodyPr/>
                    <a:lstStyle/>
                    <a:p>
                      <a:pPr marL="65405" marR="62865" algn="ctr">
                        <a:lnSpc>
                          <a:spcPts val="1620"/>
                        </a:lnSpc>
                        <a:spcAft>
                          <a:spcPts val="0"/>
                        </a:spcAft>
                      </a:pPr>
                      <a:r>
                        <a:rPr lang="en-US" sz="1400">
                          <a:effectLst/>
                        </a:rPr>
                        <a:t>Accuracy</a:t>
                      </a:r>
                      <a:endParaRPr lang="en-IN" sz="1100">
                        <a:effectLst/>
                        <a:latin typeface="LM Roman 12"/>
                        <a:ea typeface="LM Roman 12"/>
                        <a:cs typeface="LM Roman 12"/>
                      </a:endParaRPr>
                    </a:p>
                  </a:txBody>
                  <a:tcPr marL="0" marR="0" marT="0" marB="0"/>
                </a:tc>
                <a:tc>
                  <a:txBody>
                    <a:bodyPr/>
                    <a:lstStyle/>
                    <a:p>
                      <a:pPr marL="5080" marR="67310" algn="ctr">
                        <a:lnSpc>
                          <a:spcPts val="1605"/>
                        </a:lnSpc>
                        <a:spcAft>
                          <a:spcPts val="0"/>
                        </a:spcAft>
                      </a:pPr>
                      <a:r>
                        <a:rPr lang="en-US" sz="1400">
                          <a:effectLst/>
                        </a:rPr>
                        <a:t>-</a:t>
                      </a:r>
                      <a:endParaRPr lang="en-IN" sz="1100">
                        <a:effectLst/>
                        <a:latin typeface="LM Roman 12"/>
                        <a:ea typeface="LM Roman 12"/>
                        <a:cs typeface="LM Roman 12"/>
                      </a:endParaRPr>
                    </a:p>
                  </a:txBody>
                  <a:tcPr marL="0" marR="0" marT="0" marB="0"/>
                </a:tc>
                <a:tc>
                  <a:txBody>
                    <a:bodyPr/>
                    <a:lstStyle/>
                    <a:p>
                      <a:pPr marL="74930" marR="67310" algn="l">
                        <a:lnSpc>
                          <a:spcPts val="1605"/>
                        </a:lnSpc>
                        <a:spcAft>
                          <a:spcPts val="0"/>
                        </a:spcAft>
                      </a:pPr>
                      <a:r>
                        <a:rPr lang="en-US" sz="1200">
                          <a:effectLst/>
                        </a:rPr>
                        <a:t> </a:t>
                      </a:r>
                      <a:endParaRPr lang="en-IN" sz="1100">
                        <a:effectLst/>
                        <a:latin typeface="LM Roman 12"/>
                        <a:ea typeface="LM Roman 12"/>
                        <a:cs typeface="LM Roman 12"/>
                      </a:endParaRPr>
                    </a:p>
                  </a:txBody>
                  <a:tcPr marL="0" marR="0" marT="0" marB="0"/>
                </a:tc>
                <a:tc>
                  <a:txBody>
                    <a:bodyPr/>
                    <a:lstStyle/>
                    <a:p>
                      <a:pPr marL="74930" marR="67310" algn="ctr">
                        <a:lnSpc>
                          <a:spcPts val="1605"/>
                        </a:lnSpc>
                      </a:pPr>
                      <a:r>
                        <a:rPr lang="en-US" sz="1400">
                          <a:effectLst/>
                        </a:rPr>
                        <a:t>0.81</a:t>
                      </a:r>
                      <a:endParaRPr lang="en-IN" sz="110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a:effectLst/>
                        </a:rPr>
                        <a:t>29092</a:t>
                      </a:r>
                      <a:endParaRPr lang="en-IN" sz="1100">
                        <a:effectLst/>
                        <a:latin typeface="LM Roman 12"/>
                        <a:ea typeface="LM Roman 12"/>
                        <a:cs typeface="LM Roman 12"/>
                      </a:endParaRPr>
                    </a:p>
                  </a:txBody>
                  <a:tcPr marL="0" marR="0" marT="0" marB="0"/>
                </a:tc>
                <a:extLst>
                  <a:ext uri="{0D108BD9-81ED-4DB2-BD59-A6C34878D82A}">
                    <a16:rowId xmlns:a16="http://schemas.microsoft.com/office/drawing/2014/main" val="2317008030"/>
                  </a:ext>
                </a:extLst>
              </a:tr>
              <a:tr h="347742">
                <a:tc>
                  <a:txBody>
                    <a:bodyPr/>
                    <a:lstStyle/>
                    <a:p>
                      <a:pPr marL="65405" marR="63500" algn="ctr">
                        <a:lnSpc>
                          <a:spcPts val="1620"/>
                        </a:lnSpc>
                        <a:spcAft>
                          <a:spcPts val="0"/>
                        </a:spcAft>
                      </a:pPr>
                      <a:r>
                        <a:rPr lang="en-US" sz="1400">
                          <a:effectLst/>
                        </a:rPr>
                        <a:t>Macro avg</a:t>
                      </a:r>
                      <a:endParaRPr lang="en-IN" sz="1100">
                        <a:effectLst/>
                        <a:latin typeface="LM Roman 12"/>
                        <a:ea typeface="LM Roman 12"/>
                        <a:cs typeface="LM Roman 12"/>
                      </a:endParaRPr>
                    </a:p>
                  </a:txBody>
                  <a:tcPr marL="0" marR="0" marT="0" marB="0"/>
                </a:tc>
                <a:tc>
                  <a:txBody>
                    <a:bodyPr/>
                    <a:lstStyle/>
                    <a:p>
                      <a:pPr marL="74295" marR="69215" algn="ctr">
                        <a:lnSpc>
                          <a:spcPts val="1605"/>
                        </a:lnSpc>
                        <a:spcAft>
                          <a:spcPts val="0"/>
                        </a:spcAft>
                      </a:pPr>
                      <a:r>
                        <a:rPr lang="en-US" sz="1400">
                          <a:effectLst/>
                        </a:rPr>
                        <a:t>0.73</a:t>
                      </a:r>
                      <a:endParaRPr lang="en-IN" sz="1100" dirty="0">
                        <a:effectLst/>
                        <a:latin typeface="LM Roman 12"/>
                        <a:ea typeface="LM Roman 12"/>
                        <a:cs typeface="LM Roman 12"/>
                      </a:endParaRPr>
                    </a:p>
                  </a:txBody>
                  <a:tcPr marL="0" marR="0" marT="0" marB="0"/>
                </a:tc>
                <a:tc>
                  <a:txBody>
                    <a:bodyPr/>
                    <a:lstStyle/>
                    <a:p>
                      <a:pPr marL="71755" marR="65405" algn="ctr">
                        <a:lnSpc>
                          <a:spcPts val="1605"/>
                        </a:lnSpc>
                        <a:spcAft>
                          <a:spcPts val="0"/>
                        </a:spcAft>
                      </a:pPr>
                      <a:r>
                        <a:rPr lang="en-US" sz="1400">
                          <a:effectLst/>
                        </a:rPr>
                        <a:t>0.79</a:t>
                      </a:r>
                      <a:endParaRPr lang="en-IN" sz="1100">
                        <a:effectLst/>
                        <a:latin typeface="LM Roman 12"/>
                        <a:ea typeface="LM Roman 12"/>
                        <a:cs typeface="LM Roman 12"/>
                      </a:endParaRPr>
                    </a:p>
                  </a:txBody>
                  <a:tcPr marL="0" marR="0" marT="0" marB="0"/>
                </a:tc>
                <a:tc>
                  <a:txBody>
                    <a:bodyPr/>
                    <a:lstStyle/>
                    <a:p>
                      <a:pPr marL="74930" marR="67310" algn="ctr">
                        <a:lnSpc>
                          <a:spcPts val="1605"/>
                        </a:lnSpc>
                      </a:pPr>
                      <a:r>
                        <a:rPr lang="en-US" sz="1400">
                          <a:effectLst/>
                        </a:rPr>
                        <a:t>0.75</a:t>
                      </a:r>
                      <a:endParaRPr lang="en-IN" sz="110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a:effectLst/>
                        </a:rPr>
                        <a:t>29092</a:t>
                      </a:r>
                      <a:endParaRPr lang="en-IN" sz="1100">
                        <a:effectLst/>
                        <a:latin typeface="LM Roman 12"/>
                        <a:ea typeface="LM Roman 12"/>
                        <a:cs typeface="LM Roman 12"/>
                      </a:endParaRPr>
                    </a:p>
                  </a:txBody>
                  <a:tcPr marL="0" marR="0" marT="0" marB="0"/>
                </a:tc>
                <a:extLst>
                  <a:ext uri="{0D108BD9-81ED-4DB2-BD59-A6C34878D82A}">
                    <a16:rowId xmlns:a16="http://schemas.microsoft.com/office/drawing/2014/main" val="3158054892"/>
                  </a:ext>
                </a:extLst>
              </a:tr>
              <a:tr h="347742">
                <a:tc>
                  <a:txBody>
                    <a:bodyPr/>
                    <a:lstStyle/>
                    <a:p>
                      <a:pPr marL="65405" marR="63500" algn="ctr">
                        <a:lnSpc>
                          <a:spcPts val="1620"/>
                        </a:lnSpc>
                        <a:spcAft>
                          <a:spcPts val="0"/>
                        </a:spcAft>
                      </a:pPr>
                      <a:r>
                        <a:rPr lang="en-US" sz="1400">
                          <a:effectLst/>
                        </a:rPr>
                        <a:t>Weighted avg</a:t>
                      </a:r>
                      <a:endParaRPr lang="en-IN" sz="1100">
                        <a:effectLst/>
                        <a:latin typeface="LM Roman 12"/>
                        <a:ea typeface="LM Roman 12"/>
                        <a:cs typeface="LM Roman 12"/>
                      </a:endParaRPr>
                    </a:p>
                  </a:txBody>
                  <a:tcPr marL="0" marR="0" marT="0" marB="0"/>
                </a:tc>
                <a:tc>
                  <a:txBody>
                    <a:bodyPr/>
                    <a:lstStyle/>
                    <a:p>
                      <a:pPr marL="74295" marR="69215" algn="ctr">
                        <a:lnSpc>
                          <a:spcPts val="1605"/>
                        </a:lnSpc>
                        <a:spcAft>
                          <a:spcPts val="0"/>
                        </a:spcAft>
                      </a:pPr>
                      <a:r>
                        <a:rPr lang="en-US" sz="1400">
                          <a:effectLst/>
                        </a:rPr>
                        <a:t>0.84</a:t>
                      </a:r>
                      <a:endParaRPr lang="en-IN" sz="1100">
                        <a:effectLst/>
                        <a:latin typeface="LM Roman 12"/>
                        <a:ea typeface="LM Roman 12"/>
                        <a:cs typeface="LM Roman 12"/>
                      </a:endParaRPr>
                    </a:p>
                  </a:txBody>
                  <a:tcPr marL="0" marR="0" marT="0" marB="0"/>
                </a:tc>
                <a:tc>
                  <a:txBody>
                    <a:bodyPr/>
                    <a:lstStyle/>
                    <a:p>
                      <a:pPr marL="71755" marR="65405" algn="ctr">
                        <a:lnSpc>
                          <a:spcPts val="1605"/>
                        </a:lnSpc>
                        <a:spcAft>
                          <a:spcPts val="0"/>
                        </a:spcAft>
                      </a:pPr>
                      <a:r>
                        <a:rPr lang="en-US" sz="1400" dirty="0">
                          <a:effectLst/>
                        </a:rPr>
                        <a:t>0.81</a:t>
                      </a:r>
                      <a:endParaRPr lang="en-IN" sz="1100" dirty="0">
                        <a:effectLst/>
                        <a:latin typeface="LM Roman 12"/>
                        <a:ea typeface="LM Roman 12"/>
                        <a:cs typeface="LM Roman 12"/>
                      </a:endParaRPr>
                    </a:p>
                  </a:txBody>
                  <a:tcPr marL="0" marR="0" marT="0" marB="0"/>
                </a:tc>
                <a:tc>
                  <a:txBody>
                    <a:bodyPr/>
                    <a:lstStyle/>
                    <a:p>
                      <a:pPr marL="74930" marR="67310" algn="ctr">
                        <a:lnSpc>
                          <a:spcPts val="1605"/>
                        </a:lnSpc>
                      </a:pPr>
                      <a:r>
                        <a:rPr lang="en-US" sz="1400">
                          <a:effectLst/>
                        </a:rPr>
                        <a:t>0.82</a:t>
                      </a:r>
                      <a:endParaRPr lang="en-IN" sz="1100">
                        <a:effectLst/>
                        <a:latin typeface="LM Roman 12"/>
                        <a:ea typeface="LM Roman 12"/>
                        <a:cs typeface="LM Roman 12"/>
                      </a:endParaRPr>
                    </a:p>
                  </a:txBody>
                  <a:tcPr marL="0" marR="0" marT="0" marB="0"/>
                </a:tc>
                <a:tc>
                  <a:txBody>
                    <a:bodyPr/>
                    <a:lstStyle/>
                    <a:p>
                      <a:pPr marL="77470" marR="68580" algn="ctr">
                        <a:lnSpc>
                          <a:spcPts val="1605"/>
                        </a:lnSpc>
                        <a:spcAft>
                          <a:spcPts val="0"/>
                        </a:spcAft>
                      </a:pPr>
                      <a:r>
                        <a:rPr lang="en-US" sz="1400" dirty="0">
                          <a:effectLst/>
                        </a:rPr>
                        <a:t>29092</a:t>
                      </a:r>
                      <a:endParaRPr lang="en-IN" sz="1100" dirty="0">
                        <a:effectLst/>
                        <a:latin typeface="LM Roman 12"/>
                        <a:ea typeface="LM Roman 12"/>
                        <a:cs typeface="LM Roman 12"/>
                      </a:endParaRPr>
                    </a:p>
                  </a:txBody>
                  <a:tcPr marL="0" marR="0" marT="0" marB="0"/>
                </a:tc>
                <a:extLst>
                  <a:ext uri="{0D108BD9-81ED-4DB2-BD59-A6C34878D82A}">
                    <a16:rowId xmlns:a16="http://schemas.microsoft.com/office/drawing/2014/main" val="1680152902"/>
                  </a:ext>
                </a:extLst>
              </a:tr>
            </a:tbl>
          </a:graphicData>
        </a:graphic>
      </p:graphicFrame>
    </p:spTree>
    <p:extLst>
      <p:ext uri="{BB962C8B-B14F-4D97-AF65-F5344CB8AC3E}">
        <p14:creationId xmlns:p14="http://schemas.microsoft.com/office/powerpoint/2010/main" val="1690316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8D79-961E-43BC-8DAB-8DC4BB357624}"/>
              </a:ext>
            </a:extLst>
          </p:cNvPr>
          <p:cNvSpPr>
            <a:spLocks noGrp="1"/>
          </p:cNvSpPr>
          <p:nvPr>
            <p:ph type="title"/>
          </p:nvPr>
        </p:nvSpPr>
        <p:spPr/>
        <p:txBody>
          <a:bodyPr>
            <a:normAutofit/>
          </a:bodyPr>
          <a:lstStyle/>
          <a:p>
            <a:r>
              <a:rPr lang="en-IN" sz="6600" b="1" dirty="0"/>
              <a:t>CONCLUSION</a:t>
            </a:r>
          </a:p>
        </p:txBody>
      </p:sp>
      <p:sp>
        <p:nvSpPr>
          <p:cNvPr id="3" name="Content Placeholder 2">
            <a:extLst>
              <a:ext uri="{FF2B5EF4-FFF2-40B4-BE49-F238E27FC236}">
                <a16:creationId xmlns:a16="http://schemas.microsoft.com/office/drawing/2014/main" id="{55650FE1-801F-4800-AEEA-1D66F082E2FD}"/>
              </a:ext>
            </a:extLst>
          </p:cNvPr>
          <p:cNvSpPr>
            <a:spLocks noGrp="1"/>
          </p:cNvSpPr>
          <p:nvPr>
            <p:ph idx="1"/>
          </p:nvPr>
        </p:nvSpPr>
        <p:spPr>
          <a:xfrm>
            <a:off x="416560" y="1177713"/>
            <a:ext cx="12191999" cy="4502573"/>
          </a:xfrm>
        </p:spPr>
        <p:txBody>
          <a:bodyPr/>
          <a:lstStyle/>
          <a:p>
            <a:pPr marL="0" marR="708660" indent="0">
              <a:lnSpc>
                <a:spcPct val="106000"/>
              </a:lnSpc>
              <a:spcBef>
                <a:spcPts val="940"/>
              </a:spcBef>
              <a:spcAft>
                <a:spcPts val="0"/>
              </a:spcAft>
              <a:buNone/>
            </a:pPr>
            <a:r>
              <a:rPr lang="en-US" sz="1800" dirty="0">
                <a:effectLst/>
                <a:latin typeface="Calibri" panose="020F0502020204030204" pitchFamily="34" charset="0"/>
                <a:ea typeface="Calibri" panose="020F0502020204030204" pitchFamily="34" charset="0"/>
              </a:rPr>
              <a:t>The estimation of rainfall is important in terms of resource management and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farming. It can be met with an incorrect or incomplete estimation as rainfall</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changes from region to region. In this paper, the weather Australia dataset is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taken where it features fields like humidity, temperature, pressure, sunlight,</a:t>
            </a:r>
            <a:r>
              <a:rPr lang="en-US" sz="1800" spc="5" dirty="0">
                <a:effectLst/>
                <a:latin typeface="Calibri" panose="020F0502020204030204" pitchFamily="34" charset="0"/>
                <a:ea typeface="Calibri" panose="020F0502020204030204" pitchFamily="34" charset="0"/>
              </a:rPr>
              <a:t> and </a:t>
            </a:r>
            <a:r>
              <a:rPr lang="en-US" sz="1800" dirty="0">
                <a:effectLst/>
                <a:latin typeface="Calibri" panose="020F0502020204030204" pitchFamily="34" charset="0"/>
                <a:ea typeface="Calibri" panose="020F0502020204030204" pitchFamily="34" charset="0"/>
              </a:rPr>
              <a:t>evaporation. Five machine learning models have been developed: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linear</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regression, logistic regression, random forest, and KNN. The models are trained with </a:t>
            </a:r>
            <a:r>
              <a:rPr lang="en-US" sz="1800" spc="-30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80%</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 and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rest</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 is</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used</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for</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testing,</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amongst</a:t>
            </a:r>
            <a:r>
              <a:rPr lang="en-US" sz="1800" spc="-15" dirty="0">
                <a:effectLst/>
                <a:latin typeface="Calibri" panose="020F0502020204030204" pitchFamily="34" charset="0"/>
                <a:ea typeface="Calibri" panose="020F0502020204030204" pitchFamily="34" charset="0"/>
              </a:rPr>
              <a:t> the </a:t>
            </a:r>
            <a:r>
              <a:rPr lang="en-US" sz="1800" dirty="0">
                <a:effectLst/>
                <a:latin typeface="Calibri" panose="020F0502020204030204" pitchFamily="34" charset="0"/>
                <a:ea typeface="Calibri" panose="020F0502020204030204" pitchFamily="34" charset="0"/>
              </a:rPr>
              <a:t>five</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models</a:t>
            </a:r>
            <a:r>
              <a:rPr lang="en-US" sz="1800" spc="-3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Random Forest and logistic regression 83 and 85% respectively, because of the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non-linear relation between the fields linear regression had very less accuracy.</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daily</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wise</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 set makes</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 model</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more</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reliable</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accurate</a:t>
            </a:r>
            <a:endParaRPr lang="en-IN" dirty="0"/>
          </a:p>
        </p:txBody>
      </p:sp>
    </p:spTree>
    <p:extLst>
      <p:ext uri="{BB962C8B-B14F-4D97-AF65-F5344CB8AC3E}">
        <p14:creationId xmlns:p14="http://schemas.microsoft.com/office/powerpoint/2010/main" val="1041873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7173-C53C-4BA6-82BD-50617ED9B8CD}"/>
              </a:ext>
            </a:extLst>
          </p:cNvPr>
          <p:cNvSpPr>
            <a:spLocks noGrp="1"/>
          </p:cNvSpPr>
          <p:nvPr>
            <p:ph type="title"/>
          </p:nvPr>
        </p:nvSpPr>
        <p:spPr>
          <a:xfrm>
            <a:off x="3784601" y="2418080"/>
            <a:ext cx="10131425" cy="1456267"/>
          </a:xfrm>
        </p:spPr>
        <p:txBody>
          <a:bodyPr>
            <a:normAutofit/>
          </a:bodyPr>
          <a:lstStyle/>
          <a:p>
            <a:r>
              <a:rPr lang="en-US" sz="6600" b="1" dirty="0"/>
              <a:t>THANK YOU</a:t>
            </a:r>
            <a:endParaRPr lang="en-IN" sz="6600" b="1" dirty="0"/>
          </a:p>
        </p:txBody>
      </p:sp>
    </p:spTree>
    <p:extLst>
      <p:ext uri="{BB962C8B-B14F-4D97-AF65-F5344CB8AC3E}">
        <p14:creationId xmlns:p14="http://schemas.microsoft.com/office/powerpoint/2010/main" val="255383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9732-E073-4B65-9D8C-76171ED47B07}"/>
              </a:ext>
            </a:extLst>
          </p:cNvPr>
          <p:cNvSpPr>
            <a:spLocks noGrp="1"/>
          </p:cNvSpPr>
          <p:nvPr>
            <p:ph type="title"/>
          </p:nvPr>
        </p:nvSpPr>
        <p:spPr>
          <a:xfrm>
            <a:off x="685801" y="338667"/>
            <a:ext cx="10131425" cy="1456267"/>
          </a:xfrm>
        </p:spPr>
        <p:txBody>
          <a:bodyPr>
            <a:normAutofit/>
          </a:bodyPr>
          <a:lstStyle/>
          <a:p>
            <a:r>
              <a:rPr lang="en-US" sz="4400" b="1" dirty="0"/>
              <a:t>INTRODUCTION</a:t>
            </a:r>
          </a:p>
        </p:txBody>
      </p:sp>
      <p:sp>
        <p:nvSpPr>
          <p:cNvPr id="3" name="Content Placeholder 2">
            <a:extLst>
              <a:ext uri="{FF2B5EF4-FFF2-40B4-BE49-F238E27FC236}">
                <a16:creationId xmlns:a16="http://schemas.microsoft.com/office/drawing/2014/main" id="{A0DB15E1-5F33-4B0E-A06C-3D82015409AC}"/>
              </a:ext>
            </a:extLst>
          </p:cNvPr>
          <p:cNvSpPr>
            <a:spLocks noGrp="1"/>
          </p:cNvSpPr>
          <p:nvPr>
            <p:ph idx="1"/>
          </p:nvPr>
        </p:nvSpPr>
        <p:spPr>
          <a:xfrm>
            <a:off x="685801" y="891823"/>
            <a:ext cx="10131425" cy="5356578"/>
          </a:xfrm>
        </p:spPr>
        <p:txBody>
          <a:bodyPr/>
          <a:lstStyle/>
          <a:p>
            <a:r>
              <a:rPr lang="en-US" sz="1800" dirty="0"/>
              <a:t>Rainfall is the most crucial process of nature. All the living being rely on water and rainfall is a process that is responsible for the continual process of water cycle. Many farmers will depend upon the rainfall for cultivating many essential crops for us, government also looking ahead of prediction of rainfall which will be useful for the future purposes, many human activities like agriculture are dependent on rainfall, especially in a country like India. Thus, it is very important and necessary to predict the rainfall patterns to estimate the flooding and drowning events, Hence we need to analyze the rainfall data to have such pattern and in this we have to describe about the rainfall ,diagnosis the rainfall patterns and also predict the rainfall using the analytics of the rainfall patterns, To predict the rainfall Application of algorithms is the best way to forecast rainfall. These algorithms predict rainfall numerically. There are two kinds of approaches for it. They are empirical and dynamic methods. Empirical approach consists of evaluating historical data, identifying the pattern or relationship between the given atmospheric variables that determine rainfall</a:t>
            </a:r>
            <a:endParaRPr lang="en-GB" sz="1800" b="1" u="sng" dirty="0">
              <a:effectLst/>
              <a:uFill>
                <a:solidFill>
                  <a:srgbClr val="000000"/>
                </a:solidFill>
              </a:uFill>
              <a:latin typeface="Bahnschrift Condensed" panose="020B0502040204020203"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19786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F1C3D-1650-471C-8666-E562D401F921}"/>
              </a:ext>
            </a:extLst>
          </p:cNvPr>
          <p:cNvSpPr>
            <a:spLocks noGrp="1"/>
          </p:cNvSpPr>
          <p:nvPr>
            <p:ph type="title"/>
          </p:nvPr>
        </p:nvSpPr>
        <p:spPr>
          <a:xfrm>
            <a:off x="259644" y="519289"/>
            <a:ext cx="10131425" cy="1456267"/>
          </a:xfrm>
        </p:spPr>
        <p:txBody>
          <a:bodyPr>
            <a:normAutofit/>
          </a:bodyPr>
          <a:lstStyle/>
          <a:p>
            <a:r>
              <a:rPr lang="en-US" sz="4400" b="1" dirty="0"/>
              <a:t>PROBLEM STATEMENT</a:t>
            </a:r>
          </a:p>
        </p:txBody>
      </p:sp>
      <p:sp>
        <p:nvSpPr>
          <p:cNvPr id="3" name="Content Placeholder 2">
            <a:extLst>
              <a:ext uri="{FF2B5EF4-FFF2-40B4-BE49-F238E27FC236}">
                <a16:creationId xmlns:a16="http://schemas.microsoft.com/office/drawing/2014/main" id="{16BD81F1-3AEA-4AF8-B8D1-2CC73809184F}"/>
              </a:ext>
            </a:extLst>
          </p:cNvPr>
          <p:cNvSpPr>
            <a:spLocks noGrp="1"/>
          </p:cNvSpPr>
          <p:nvPr>
            <p:ph idx="1"/>
          </p:nvPr>
        </p:nvSpPr>
        <p:spPr>
          <a:xfrm>
            <a:off x="383822" y="1975556"/>
            <a:ext cx="11548534" cy="3793066"/>
          </a:xfrm>
        </p:spPr>
        <p:txBody>
          <a:bodyPr>
            <a:normAutofit fontScale="92500" lnSpcReduction="20000"/>
          </a:bodyPr>
          <a:lstStyle/>
          <a:p>
            <a:pPr marL="0" indent="0" algn="l">
              <a:buNone/>
            </a:pPr>
            <a:endParaRPr lang="en-US" sz="3600" b="0" i="0" u="none" strike="noStrike" baseline="0" dirty="0">
              <a:solidFill>
                <a:srgbClr val="000000"/>
              </a:solidFill>
              <a:latin typeface="Calibri" panose="020F0502020204030204" pitchFamily="34" charset="0"/>
            </a:endParaRPr>
          </a:p>
          <a:p>
            <a:r>
              <a:rPr lang="en-US" sz="3600" b="0" i="0" u="none" strike="noStrike" baseline="0" dirty="0">
                <a:latin typeface="Calibri" panose="020F0502020204030204" pitchFamily="34" charset="0"/>
              </a:rPr>
              <a:t> </a:t>
            </a:r>
            <a:r>
              <a:rPr lang="en-US" sz="3300" i="0" u="none" strike="noStrike" baseline="0" dirty="0">
                <a:latin typeface="Calibri" panose="020F0502020204030204" pitchFamily="34" charset="0"/>
              </a:rPr>
              <a:t>Farmers have no idea of falling rains in order to cultivate the crops and they cannot predict when the rainfall will occur .To solve this problem we will collect the data(information),datasets and will predict the rainfall percentage which will be useful to the farmers. </a:t>
            </a:r>
          </a:p>
          <a:p>
            <a:r>
              <a:rPr lang="en-US" sz="3300" dirty="0">
                <a:latin typeface="Calibri" panose="020F0502020204030204" pitchFamily="34" charset="0"/>
              </a:rPr>
              <a:t>It is also important to understand the rainfall patterns across different years in the different states in order to predict the rainfall at that particular location</a:t>
            </a:r>
          </a:p>
          <a:p>
            <a:pPr marL="0" indent="0">
              <a:buNone/>
            </a:pPr>
            <a:endParaRPr lang="en-US" sz="3600" dirty="0">
              <a:latin typeface="Calibri" panose="020F0502020204030204" pitchFamily="34" charset="0"/>
            </a:endParaRPr>
          </a:p>
          <a:p>
            <a:endParaRPr lang="en-US" sz="1800" b="0" i="0" u="none" strike="noStrike" baseline="0" dirty="0">
              <a:latin typeface="Calibri" panose="020F0502020204030204" pitchFamily="34" charset="0"/>
            </a:endParaRPr>
          </a:p>
        </p:txBody>
      </p:sp>
    </p:spTree>
    <p:extLst>
      <p:ext uri="{BB962C8B-B14F-4D97-AF65-F5344CB8AC3E}">
        <p14:creationId xmlns:p14="http://schemas.microsoft.com/office/powerpoint/2010/main" val="128554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BF61-AAFF-45E2-941C-429B1E206EE0}"/>
              </a:ext>
            </a:extLst>
          </p:cNvPr>
          <p:cNvSpPr>
            <a:spLocks noGrp="1"/>
          </p:cNvSpPr>
          <p:nvPr>
            <p:ph type="title"/>
          </p:nvPr>
        </p:nvSpPr>
        <p:spPr>
          <a:xfrm>
            <a:off x="685801" y="293511"/>
            <a:ext cx="10131425" cy="1456267"/>
          </a:xfrm>
        </p:spPr>
        <p:txBody>
          <a:bodyPr>
            <a:normAutofit/>
          </a:bodyPr>
          <a:lstStyle/>
          <a:p>
            <a:r>
              <a:rPr lang="en-US" sz="4400" b="1" dirty="0"/>
              <a:t>OBJECTIVES</a:t>
            </a:r>
          </a:p>
        </p:txBody>
      </p:sp>
      <p:sp>
        <p:nvSpPr>
          <p:cNvPr id="3" name="Content Placeholder 2">
            <a:extLst>
              <a:ext uri="{FF2B5EF4-FFF2-40B4-BE49-F238E27FC236}">
                <a16:creationId xmlns:a16="http://schemas.microsoft.com/office/drawing/2014/main" id="{95535324-E62C-4BC7-BC63-1F30B4C8B1A7}"/>
              </a:ext>
            </a:extLst>
          </p:cNvPr>
          <p:cNvSpPr>
            <a:spLocks noGrp="1"/>
          </p:cNvSpPr>
          <p:nvPr>
            <p:ph idx="1"/>
          </p:nvPr>
        </p:nvSpPr>
        <p:spPr>
          <a:xfrm>
            <a:off x="685801" y="1591733"/>
            <a:ext cx="10131425" cy="4656668"/>
          </a:xfrm>
        </p:spPr>
        <p:txBody>
          <a:bodyPr>
            <a:normAutofit/>
          </a:bodyPr>
          <a:lstStyle/>
          <a:p>
            <a:r>
              <a:rPr lang="en-US" dirty="0"/>
              <a:t>Objective is to need to analyze the rainfall data to have such pattern and in this we have to describe about the rainfall ,diagnosis the rainfall patterns and also predict the rainfall using the analytics of the rainfall patterns, and will visualize the graphs and have the patterns using visualizing tools, To predict the rainfall Application of algorithms is the best way to forecast rainfall. These algorithms predict rainfall numerically. There are two kinds of approaches for it. They are empirical and dynamic methods. Empirical approach consists of evaluating historical data, identifying the pattern or relationship between the given atmospheric variables that determine rainfall. It includes many kinds of clustering and classification techniques and also the implementation of the rainfall prediction is very crucial in these days for the farmers and government hence there are many methods and many algorithms which will be very useful for the predicting the rainfall in these days, Dynamic approach consists of dynamically changing training samples whose results can be applied to other large samples of data. In this rainfall prediction by using the machine learning algorithms how rainfall fall can be predicted by machine learning algorithms good accuracy and also using the machine learning algorithms it will be very good for the finding of the rainfall prediction of the machine learning algorithms of dynamic approach like linear regression algorithms, SVM machine learning algorithm and will build UI website for the rainfall prediction </a:t>
            </a:r>
          </a:p>
          <a:p>
            <a:endParaRPr lang="en-US" dirty="0"/>
          </a:p>
        </p:txBody>
      </p:sp>
    </p:spTree>
    <p:extLst>
      <p:ext uri="{BB962C8B-B14F-4D97-AF65-F5344CB8AC3E}">
        <p14:creationId xmlns:p14="http://schemas.microsoft.com/office/powerpoint/2010/main" val="423403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B033-7347-49FE-B91D-6A5EA0A9284C}"/>
              </a:ext>
            </a:extLst>
          </p:cNvPr>
          <p:cNvSpPr>
            <a:spLocks noGrp="1"/>
          </p:cNvSpPr>
          <p:nvPr>
            <p:ph type="title"/>
          </p:nvPr>
        </p:nvSpPr>
        <p:spPr>
          <a:xfrm>
            <a:off x="193041" y="186267"/>
            <a:ext cx="10131425" cy="1456267"/>
          </a:xfrm>
        </p:spPr>
        <p:txBody>
          <a:bodyPr>
            <a:normAutofit/>
          </a:bodyPr>
          <a:lstStyle/>
          <a:p>
            <a:r>
              <a:rPr lang="en-IN" sz="4800" b="1" dirty="0"/>
              <a:t>FLOW OF WORK</a:t>
            </a:r>
          </a:p>
        </p:txBody>
      </p:sp>
      <p:sp>
        <p:nvSpPr>
          <p:cNvPr id="3" name="Content Placeholder 2">
            <a:extLst>
              <a:ext uri="{FF2B5EF4-FFF2-40B4-BE49-F238E27FC236}">
                <a16:creationId xmlns:a16="http://schemas.microsoft.com/office/drawing/2014/main" id="{296898ED-0DD8-433F-9E77-66772207FC3F}"/>
              </a:ext>
            </a:extLst>
          </p:cNvPr>
          <p:cNvSpPr>
            <a:spLocks noGrp="1"/>
          </p:cNvSpPr>
          <p:nvPr>
            <p:ph idx="1"/>
          </p:nvPr>
        </p:nvSpPr>
        <p:spPr/>
        <p:txBody>
          <a:bodyPr/>
          <a:lstStyle/>
          <a:p>
            <a:endParaRPr lang="en-IN" dirty="0"/>
          </a:p>
        </p:txBody>
      </p:sp>
      <p:pic>
        <p:nvPicPr>
          <p:cNvPr id="4" name="image45.png">
            <a:extLst>
              <a:ext uri="{FF2B5EF4-FFF2-40B4-BE49-F238E27FC236}">
                <a16:creationId xmlns:a16="http://schemas.microsoft.com/office/drawing/2014/main" id="{352A01D6-3C14-4BFB-81F7-C257D52EED84}"/>
              </a:ext>
            </a:extLst>
          </p:cNvPr>
          <p:cNvPicPr/>
          <p:nvPr/>
        </p:nvPicPr>
        <p:blipFill>
          <a:blip r:embed="rId2"/>
          <a:srcRect/>
          <a:stretch>
            <a:fillRect/>
          </a:stretch>
        </p:blipFill>
        <p:spPr>
          <a:xfrm>
            <a:off x="193041" y="1463040"/>
            <a:ext cx="11521440" cy="5191759"/>
          </a:xfrm>
          <a:prstGeom prst="rect">
            <a:avLst/>
          </a:prstGeom>
        </p:spPr>
      </p:pic>
    </p:spTree>
    <p:extLst>
      <p:ext uri="{BB962C8B-B14F-4D97-AF65-F5344CB8AC3E}">
        <p14:creationId xmlns:p14="http://schemas.microsoft.com/office/powerpoint/2010/main" val="301683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CF54-D033-471F-B08C-ED442D5B11B5}"/>
              </a:ext>
            </a:extLst>
          </p:cNvPr>
          <p:cNvSpPr>
            <a:spLocks noGrp="1"/>
          </p:cNvSpPr>
          <p:nvPr>
            <p:ph type="title"/>
          </p:nvPr>
        </p:nvSpPr>
        <p:spPr>
          <a:xfrm>
            <a:off x="137161" y="-50800"/>
            <a:ext cx="10131425" cy="1456267"/>
          </a:xfrm>
        </p:spPr>
        <p:txBody>
          <a:bodyPr>
            <a:normAutofit/>
          </a:bodyPr>
          <a:lstStyle/>
          <a:p>
            <a:r>
              <a:rPr lang="en-US" sz="4800" b="1" dirty="0"/>
              <a:t>DATA DESCRIPTION AND PREPARATION</a:t>
            </a:r>
            <a:endParaRPr lang="en-IN" sz="4800" b="1" dirty="0"/>
          </a:p>
        </p:txBody>
      </p:sp>
      <p:sp>
        <p:nvSpPr>
          <p:cNvPr id="3" name="Content Placeholder 2">
            <a:extLst>
              <a:ext uri="{FF2B5EF4-FFF2-40B4-BE49-F238E27FC236}">
                <a16:creationId xmlns:a16="http://schemas.microsoft.com/office/drawing/2014/main" id="{8C673C72-1576-4DFC-A580-0CAC97E2D0E7}"/>
              </a:ext>
            </a:extLst>
          </p:cNvPr>
          <p:cNvSpPr>
            <a:spLocks noGrp="1"/>
          </p:cNvSpPr>
          <p:nvPr>
            <p:ph idx="1"/>
          </p:nvPr>
        </p:nvSpPr>
        <p:spPr>
          <a:xfrm>
            <a:off x="137161" y="1002453"/>
            <a:ext cx="11714479" cy="4389120"/>
          </a:xfrm>
        </p:spPr>
        <p:txBody>
          <a:bodyPr/>
          <a:lstStyle/>
          <a:p>
            <a:pPr marL="0" indent="0">
              <a:buNone/>
            </a:pPr>
            <a:r>
              <a:rPr lang="en-US" dirty="0"/>
              <a:t>Our dataset consists of 23 columns and 145460 rows in total. $ Date: char $ Location: char $ </a:t>
            </a:r>
            <a:r>
              <a:rPr lang="en-US" dirty="0" err="1"/>
              <a:t>MinTemp</a:t>
            </a:r>
            <a:r>
              <a:rPr lang="en-US" dirty="0"/>
              <a:t> : num $ </a:t>
            </a:r>
            <a:r>
              <a:rPr lang="en-US" dirty="0" err="1"/>
              <a:t>MaxTemp</a:t>
            </a:r>
            <a:r>
              <a:rPr lang="en-US" dirty="0"/>
              <a:t> : num $ Rainfall: num $ Evaporation: num $ Sunshine: num $ </a:t>
            </a:r>
            <a:r>
              <a:rPr lang="en-US" dirty="0" err="1"/>
              <a:t>WindGustDir</a:t>
            </a:r>
            <a:r>
              <a:rPr lang="en-US" dirty="0"/>
              <a:t> : char $ </a:t>
            </a:r>
            <a:r>
              <a:rPr lang="en-US" dirty="0" err="1"/>
              <a:t>WindGustSpeed</a:t>
            </a:r>
            <a:r>
              <a:rPr lang="en-US" dirty="0"/>
              <a:t>: int $ WindDir9am: char $ WindDir3pm: char $ WindSpeed9am: int $ WindSpeed3pm: int $ Humidity9am: int $ Humidity3pm: int $ Pressure9am: num $ Pressure3pm: num $ Cloud9am: int $ Cloud3pm: int $ Temp9am: num $ Temp3pm: num $ </a:t>
            </a:r>
            <a:r>
              <a:rPr lang="en-US" dirty="0" err="1"/>
              <a:t>RainToday</a:t>
            </a:r>
            <a:r>
              <a:rPr lang="en-US" dirty="0"/>
              <a:t> : char $Rain tomorrow: char </a:t>
            </a:r>
          </a:p>
          <a:p>
            <a:pPr marL="0" indent="0">
              <a:buNone/>
            </a:pPr>
            <a:endParaRPr lang="en-US" dirty="0"/>
          </a:p>
          <a:p>
            <a:pPr marL="0" indent="0">
              <a:buNone/>
            </a:pPr>
            <a:r>
              <a:rPr lang="en-US" dirty="0"/>
              <a:t>In the Data Exploration phase dealing with the weather of the Australian data which helps to analyze and predict the rainfall patterns and which consists of columns like date, Location, </a:t>
            </a:r>
            <a:r>
              <a:rPr lang="en-US" dirty="0" err="1"/>
              <a:t>MinTemp</a:t>
            </a:r>
            <a:r>
              <a:rPr lang="en-US" dirty="0"/>
              <a:t>, </a:t>
            </a:r>
            <a:r>
              <a:rPr lang="en-US" dirty="0" err="1"/>
              <a:t>MaxTemp</a:t>
            </a:r>
            <a:r>
              <a:rPr lang="en-US" dirty="0"/>
              <a:t>, Rainfall, Evaporation, Sunshine, Wind Speed, Wind direction at different times, Cloud at different times, Humidity at different times, pressure at different times, Temperature at different times, Rain today, Rain tomorrow. These are the variables included in the dataset which will be useful for the Analyzing the rainfall patterns and analyzing the prediction of rainfall </a:t>
            </a:r>
            <a:endParaRPr lang="en-IN" dirty="0"/>
          </a:p>
        </p:txBody>
      </p:sp>
    </p:spTree>
    <p:extLst>
      <p:ext uri="{BB962C8B-B14F-4D97-AF65-F5344CB8AC3E}">
        <p14:creationId xmlns:p14="http://schemas.microsoft.com/office/powerpoint/2010/main" val="115227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C97B-7573-452C-89FC-C92786231687}"/>
              </a:ext>
            </a:extLst>
          </p:cNvPr>
          <p:cNvSpPr>
            <a:spLocks noGrp="1"/>
          </p:cNvSpPr>
          <p:nvPr>
            <p:ph type="title"/>
          </p:nvPr>
        </p:nvSpPr>
        <p:spPr>
          <a:xfrm>
            <a:off x="0" y="-304800"/>
            <a:ext cx="10131425" cy="1456267"/>
          </a:xfrm>
        </p:spPr>
        <p:txBody>
          <a:bodyPr>
            <a:normAutofit/>
          </a:bodyPr>
          <a:lstStyle/>
          <a:p>
            <a:r>
              <a:rPr lang="en-IN" sz="4400" b="1" dirty="0"/>
              <a:t>DATASET</a:t>
            </a:r>
          </a:p>
        </p:txBody>
      </p:sp>
      <p:pic>
        <p:nvPicPr>
          <p:cNvPr id="5" name="Content Placeholder 4">
            <a:extLst>
              <a:ext uri="{FF2B5EF4-FFF2-40B4-BE49-F238E27FC236}">
                <a16:creationId xmlns:a16="http://schemas.microsoft.com/office/drawing/2014/main" id="{F3C515A4-67DA-4DDC-A1BB-66652F243443}"/>
              </a:ext>
            </a:extLst>
          </p:cNvPr>
          <p:cNvPicPr>
            <a:picLocks noGrp="1" noChangeAspect="1"/>
          </p:cNvPicPr>
          <p:nvPr>
            <p:ph idx="1"/>
          </p:nvPr>
        </p:nvPicPr>
        <p:blipFill>
          <a:blip r:embed="rId2"/>
          <a:stretch>
            <a:fillRect/>
          </a:stretch>
        </p:blipFill>
        <p:spPr>
          <a:xfrm>
            <a:off x="0" y="792481"/>
            <a:ext cx="12039600" cy="3017520"/>
          </a:xfrm>
        </p:spPr>
      </p:pic>
      <p:pic>
        <p:nvPicPr>
          <p:cNvPr id="7" name="Picture 6">
            <a:extLst>
              <a:ext uri="{FF2B5EF4-FFF2-40B4-BE49-F238E27FC236}">
                <a16:creationId xmlns:a16="http://schemas.microsoft.com/office/drawing/2014/main" id="{B422DBBF-FE90-40DC-B0A2-4B7C34D00F6F}"/>
              </a:ext>
            </a:extLst>
          </p:cNvPr>
          <p:cNvPicPr>
            <a:picLocks noChangeAspect="1"/>
          </p:cNvPicPr>
          <p:nvPr/>
        </p:nvPicPr>
        <p:blipFill>
          <a:blip r:embed="rId3"/>
          <a:stretch>
            <a:fillRect/>
          </a:stretch>
        </p:blipFill>
        <p:spPr>
          <a:xfrm>
            <a:off x="0" y="3799843"/>
            <a:ext cx="12110720" cy="3593559"/>
          </a:xfrm>
          <a:prstGeom prst="rect">
            <a:avLst/>
          </a:prstGeom>
        </p:spPr>
      </p:pic>
    </p:spTree>
    <p:extLst>
      <p:ext uri="{BB962C8B-B14F-4D97-AF65-F5344CB8AC3E}">
        <p14:creationId xmlns:p14="http://schemas.microsoft.com/office/powerpoint/2010/main" val="2605092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8827-1B48-41CE-9AC9-6C25DEA591CF}"/>
              </a:ext>
            </a:extLst>
          </p:cNvPr>
          <p:cNvSpPr>
            <a:spLocks noGrp="1"/>
          </p:cNvSpPr>
          <p:nvPr>
            <p:ph type="title"/>
          </p:nvPr>
        </p:nvSpPr>
        <p:spPr>
          <a:xfrm>
            <a:off x="160868" y="0"/>
            <a:ext cx="10131425" cy="1456267"/>
          </a:xfrm>
        </p:spPr>
        <p:txBody>
          <a:bodyPr>
            <a:normAutofit/>
          </a:bodyPr>
          <a:lstStyle/>
          <a:p>
            <a:r>
              <a:rPr lang="en-IN" sz="4000" b="1" dirty="0"/>
              <a:t>DATA CLEANING AND PREPARATION</a:t>
            </a:r>
          </a:p>
        </p:txBody>
      </p:sp>
      <p:sp>
        <p:nvSpPr>
          <p:cNvPr id="3" name="Content Placeholder 2">
            <a:extLst>
              <a:ext uri="{FF2B5EF4-FFF2-40B4-BE49-F238E27FC236}">
                <a16:creationId xmlns:a16="http://schemas.microsoft.com/office/drawing/2014/main" id="{2EC35591-2AC0-49B5-8C51-6D8FDCC0A2FF}"/>
              </a:ext>
            </a:extLst>
          </p:cNvPr>
          <p:cNvSpPr>
            <a:spLocks noGrp="1"/>
          </p:cNvSpPr>
          <p:nvPr>
            <p:ph idx="1"/>
          </p:nvPr>
        </p:nvSpPr>
        <p:spPr>
          <a:xfrm>
            <a:off x="0" y="685800"/>
            <a:ext cx="12031131" cy="5763985"/>
          </a:xfrm>
        </p:spPr>
        <p:txBody>
          <a:bodyPr/>
          <a:lstStyle/>
          <a:p>
            <a:r>
              <a:rPr lang="en-US" dirty="0"/>
              <a:t>The Data Cleaning is done in the four phases in accordance to the type of the variables present in the dataset.</a:t>
            </a:r>
          </a:p>
          <a:p>
            <a:r>
              <a:rPr lang="en-US" dirty="0"/>
              <a:t> Hence it divided into 4 parts </a:t>
            </a:r>
          </a:p>
          <a:p>
            <a:r>
              <a:rPr lang="en-US" dirty="0"/>
              <a:t>1. Categorical</a:t>
            </a:r>
          </a:p>
          <a:p>
            <a:r>
              <a:rPr lang="en-US" dirty="0"/>
              <a:t> 2. Discrete </a:t>
            </a:r>
          </a:p>
          <a:p>
            <a:r>
              <a:rPr lang="en-US" dirty="0"/>
              <a:t>3. Numerical </a:t>
            </a:r>
          </a:p>
          <a:p>
            <a:r>
              <a:rPr lang="en-US" dirty="0"/>
              <a:t>4. Continuous </a:t>
            </a:r>
          </a:p>
          <a:p>
            <a:pPr marL="0" indent="0">
              <a:buNone/>
            </a:pPr>
            <a:r>
              <a:rPr lang="en-US" dirty="0"/>
              <a:t>For the Discrete Data we had Imputed values by the method of Mode Imputation technique. For the categorical data imputed by the mean Imputation technique and for numeric values the median imputation has been imputed into the missing NA values and for the empty columns the Random Imputation technique has been done to get some relation between the Sunshine, Evaporation and the rainfall and for the windspeed direction has divided the directions based on the indexes of the numbers and made the count of the vales to the indexes and imputed with the following count of the wind speed direction and for the Rain tomorrow and rain today the imputation has done by proceeding with yes quantities to the variables. In the R-code the KNN technique and median technique is used for the accurate values of the missing value</a:t>
            </a:r>
            <a:endParaRPr lang="en-IN" dirty="0"/>
          </a:p>
        </p:txBody>
      </p:sp>
    </p:spTree>
    <p:extLst>
      <p:ext uri="{BB962C8B-B14F-4D97-AF65-F5344CB8AC3E}">
        <p14:creationId xmlns:p14="http://schemas.microsoft.com/office/powerpoint/2010/main" val="26547879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adientRiseVTI">
  <a:themeElements>
    <a:clrScheme name="Custom 5">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662</TotalTime>
  <Words>1635</Words>
  <Application>Microsoft Office PowerPoint</Application>
  <PresentationFormat>Widescreen</PresentationFormat>
  <Paragraphs>223</Paragraphs>
  <Slides>26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Avenir Next LT Pro</vt:lpstr>
      <vt:lpstr>Avenir Next LT Pro Light</vt:lpstr>
      <vt:lpstr>Bahnschrift Condensed</vt:lpstr>
      <vt:lpstr>Calibri</vt:lpstr>
      <vt:lpstr>Calibri Light</vt:lpstr>
      <vt:lpstr>Copperplate Gothic Bold</vt:lpstr>
      <vt:lpstr>LM Roman 12</vt:lpstr>
      <vt:lpstr>GradientRiseVTI</vt:lpstr>
      <vt:lpstr>Celestial</vt:lpstr>
      <vt:lpstr>ANALYSIS OF RAINFALL prediction   ESSENTIALS of data analytics project  </vt:lpstr>
      <vt:lpstr>PowerPoint Presentation</vt:lpstr>
      <vt:lpstr>INTRODUCTION</vt:lpstr>
      <vt:lpstr>PROBLEM STATEMENT</vt:lpstr>
      <vt:lpstr>OBJECTIVES</vt:lpstr>
      <vt:lpstr>FLOW OF WORK</vt:lpstr>
      <vt:lpstr>DATA DESCRIPTION AND PREPARATION</vt:lpstr>
      <vt:lpstr>DATASET</vt:lpstr>
      <vt:lpstr>DATA CLEANING AND PREPARATION</vt:lpstr>
      <vt:lpstr>STATISTICAL MEASURES</vt:lpstr>
      <vt:lpstr>STATISTICAL MEASURES</vt:lpstr>
      <vt:lpstr>CORRELATION</vt:lpstr>
      <vt:lpstr>GRAPHS AND VISUALIZATIONS</vt:lpstr>
      <vt:lpstr>GRAPHS AND VISUALIZATIONS</vt:lpstr>
      <vt:lpstr>RESULTS OF MODELS</vt:lpstr>
      <vt:lpstr>LINEAR REGRESSION MODEL:- </vt:lpstr>
      <vt:lpstr>RANDOM FOREST MODEL</vt:lpstr>
      <vt:lpstr>RANDOM FOREST MODEL</vt:lpstr>
      <vt:lpstr>KNN MODEL </vt:lpstr>
      <vt:lpstr>KNN MODEL</vt:lpstr>
      <vt:lpstr>DECISION TREE</vt:lpstr>
      <vt:lpstr>Logistic REGRESSION</vt:lpstr>
      <vt:lpstr>SVM MODEL</vt:lpstr>
      <vt:lpstr>COMPARISION OF MODELS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compression</dc:title>
  <dc:creator>datta sai</dc:creator>
  <cp:lastModifiedBy>sai preetham</cp:lastModifiedBy>
  <cp:revision>55</cp:revision>
  <dcterms:created xsi:type="dcterms:W3CDTF">2020-08-17T17:02:33Z</dcterms:created>
  <dcterms:modified xsi:type="dcterms:W3CDTF">2022-04-26T05:44:17Z</dcterms:modified>
</cp:coreProperties>
</file>