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842" r:id="rId2"/>
    <p:sldId id="953" r:id="rId3"/>
    <p:sldId id="7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  <a:srgbClr val="576CD4"/>
    <a:srgbClr val="303237"/>
    <a:srgbClr val="4FD1CE"/>
    <a:srgbClr val="D2F3F2"/>
    <a:srgbClr val="000000"/>
    <a:srgbClr val="E4E7F8"/>
    <a:srgbClr val="D9D9D9"/>
    <a:srgbClr val="E77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040" autoAdjust="0"/>
    <p:restoredTop sz="96081" autoAdjust="0"/>
  </p:normalViewPr>
  <p:slideViewPr>
    <p:cSldViewPr snapToGrid="0">
      <p:cViewPr varScale="1">
        <p:scale>
          <a:sx n="94" d="100"/>
          <a:sy n="94" d="100"/>
        </p:scale>
        <p:origin x="432" y="312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sch\Bureau\KAIVAA\kaivaa-builder\templates\Benchmark%20march&#233;\mast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sch\Bureau\KAIVAA\kaivaa-builder\templates\Benchmark%20march&#233;\master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sch\Bureau\KAIVAA\kaivaa-builder\templates\Benchmark%20march&#233;\mast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sch\Bureau\KAIVAA\kaivaa-builder\templates\Benchmark%20march&#233;\mast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sch\Bureau\KAIVAA\kaivaa-builder\templates\Benchmark%20march&#233;\master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sch\Bureau\KAIVAA\kaivaa-builder\templates\Benchmark%20march&#233;\mast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9335863377609111E-2"/>
          <c:y val="4.9335863377609111E-2"/>
          <c:w val="0.90132827324478182"/>
          <c:h val="0.90132827324478182"/>
        </c:manualLayout>
      </c:layout>
      <c:doughnutChart>
        <c:varyColors val="0"/>
        <c:ser>
          <c:idx val="0"/>
          <c:order val="0"/>
          <c:spPr>
            <a:solidFill>
              <a:schemeClr val="bg1"/>
            </a:solidFill>
          </c:spPr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DE3D-49DC-AC5D-DF5845DD9306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3175" cmpd="sng" algn="ctr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DE3D-49DC-AC5D-DF5845DD9306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4-DE3D-49DC-AC5D-DF5845DD9306}"/>
              </c:ext>
            </c:extLst>
          </c:dPt>
          <c:val>
            <c:numRef>
              <c:f>Analyse!$AA$4:$AB$4</c:f>
              <c:numCache>
                <c:formatCode>0.0%</c:formatCode>
                <c:ptCount val="2"/>
                <c:pt idx="0">
                  <c:v>3.5752351901609011E-2</c:v>
                </c:pt>
                <c:pt idx="1">
                  <c:v>0.96424764809839103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E3D-49DC-AC5D-DF5845DD93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7"/>
      </c:doughnutChart>
    </c:plotArea>
    <c:plotVisOnly val="0"/>
    <c:dispBlanksAs val="gap"/>
    <c:showDLblsOverMax val="1"/>
  </c:chart>
  <c:externalData r:id="rId1">
    <c:autoUpdate val="1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9335863377609111E-2"/>
          <c:y val="4.9335863377609111E-2"/>
          <c:w val="0.90132827324478182"/>
          <c:h val="0.90132827324478182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E981-41E6-8DB9-6F3A7B5CDB58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E981-41E6-8DB9-6F3A7B5CDB58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5-E981-41E6-8DB9-6F3A7B5CDB58}"/>
              </c:ext>
            </c:extLst>
          </c:dPt>
          <c:val>
            <c:numRef>
              <c:f>Analyse!$AA$5:$AB$5</c:f>
              <c:numCache>
                <c:formatCode>0.0%</c:formatCode>
                <c:ptCount val="2"/>
                <c:pt idx="0">
                  <c:v>2.5625713264771591E-2</c:v>
                </c:pt>
                <c:pt idx="1">
                  <c:v>0.97437428673522841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981-41E6-8DB9-6F3A7B5CDB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7"/>
      </c:doughnutChart>
    </c:plotArea>
    <c:plotVisOnly val="0"/>
    <c:dispBlanksAs val="gap"/>
    <c:showDLblsOverMax val="1"/>
  </c:chart>
  <c:externalData r:id="rId1">
    <c:autoUpdate val="1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949114069499811E-2"/>
          <c:y val="4.6843832020997365E-2"/>
          <c:w val="0.92969162498722302"/>
          <c:h val="0.9022302420530766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Analyse!$AH$3</c:f>
              <c:strCache>
                <c:ptCount val="1"/>
                <c:pt idx="0">
                  <c:v>Base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90000"/>
                  <a:lumOff val="10000"/>
                </a:schemeClr>
              </a:solidFill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07F2-4893-AB51-1B68DD583B46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chemeClr val="tx1">
                    <a:lumMod val="25000"/>
                    <a:lumOff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07F2-4893-AB51-1B68DD583B46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07F2-4893-AB51-1B68DD583B46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07F2-4893-AB51-1B68DD583B4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0.110826721718322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07F2-4893-AB51-1B68DD583B4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>
                    <a:defRPr sz="1100" b="1" i="0" u="none" strike="noStrike" kern="1200" baseline="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0.110826721718322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07F2-4893-AB51-1B68DD583B4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>
                    <a:defRPr sz="1100" b="1" i="0" u="none" strike="noStrike" kern="1200" baseline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6.098067775726848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07F2-4893-AB51-1B68DD583B46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>
                    <a:defRPr sz="110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6.098067775726848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07F2-4893-AB51-1B68DD583B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0"/>
              <a:lstStyle/>
              <a:p>
                <a:pPr algn="ctr"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Analyse!$AE$4:$AE$10</c:f>
              <c:strCache>
                <c:ptCount val="7"/>
                <c:pt idx="0">
                  <c:v>Chiffre d'affaires</c:v>
                </c:pt>
                <c:pt idx="1">
                  <c:v>Marchandises et M1</c:v>
                </c:pt>
                <c:pt idx="2">
                  <c:v>Marge brute</c:v>
                </c:pt>
                <c:pt idx="3">
                  <c:v>Production (salaire, ext.)</c:v>
                </c:pt>
                <c:pt idx="4">
                  <c:v>EBE</c:v>
                </c:pt>
                <c:pt idx="5">
                  <c:v>Exceptionnel</c:v>
                </c:pt>
                <c:pt idx="6">
                  <c:v>Résultat net</c:v>
                </c:pt>
              </c:strCache>
            </c:strRef>
          </c:cat>
          <c:val>
            <c:numRef>
              <c:f>Analyse!$AH$4:$AH$10</c:f>
              <c:numCache>
                <c:formatCode>General</c:formatCode>
                <c:ptCount val="7"/>
                <c:pt idx="0" formatCode="0%">
                  <c:v>1</c:v>
                </c:pt>
                <c:pt idx="2" formatCode="0%">
                  <c:v>0.40194117179649302</c:v>
                </c:pt>
                <c:pt idx="4" formatCode="0%">
                  <c:v>3.5752351901609011E-2</c:v>
                </c:pt>
                <c:pt idx="6" formatCode="0%">
                  <c:v>2.5625713264771591E-2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2-4893-AB51-1B68DD583B46}"/>
            </c:ext>
          </c:extLst>
        </c:ser>
        <c:ser>
          <c:idx val="1"/>
          <c:order val="1"/>
          <c:tx>
            <c:strRef>
              <c:f>Analyse!$AI$3</c:f>
              <c:strCache>
                <c:ptCount val="1"/>
                <c:pt idx="0">
                  <c:v>Blank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Analyse!$AE$4:$AE$10</c:f>
              <c:strCache>
                <c:ptCount val="7"/>
                <c:pt idx="0">
                  <c:v>Chiffre d'affaires</c:v>
                </c:pt>
                <c:pt idx="1">
                  <c:v>Marchandises et M1</c:v>
                </c:pt>
                <c:pt idx="2">
                  <c:v>Marge brute</c:v>
                </c:pt>
                <c:pt idx="3">
                  <c:v>Production (salaire, ext.)</c:v>
                </c:pt>
                <c:pt idx="4">
                  <c:v>EBE</c:v>
                </c:pt>
                <c:pt idx="5">
                  <c:v>Exceptionnel</c:v>
                </c:pt>
                <c:pt idx="6">
                  <c:v>Résultat net</c:v>
                </c:pt>
              </c:strCache>
            </c:strRef>
          </c:cat>
          <c:val>
            <c:numRef>
              <c:f>Analyse!$AI$4:$AI$10</c:f>
              <c:numCache>
                <c:formatCode>0%</c:formatCode>
                <c:ptCount val="7"/>
                <c:pt idx="1">
                  <c:v>0.40194117179649302</c:v>
                </c:pt>
                <c:pt idx="3">
                  <c:v>3.5752351901609011E-2</c:v>
                </c:pt>
                <c:pt idx="5">
                  <c:v>2.5625713264771591E-2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F2-4893-AB51-1B68DD583B46}"/>
            </c:ext>
          </c:extLst>
        </c:ser>
        <c:ser>
          <c:idx val="2"/>
          <c:order val="2"/>
          <c:tx>
            <c:strRef>
              <c:f>Analyse!$AJ$3</c:f>
              <c:strCache>
                <c:ptCount val="1"/>
                <c:pt idx="0">
                  <c:v>Increase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Analyse!$AE$4:$AE$10</c:f>
              <c:strCache>
                <c:ptCount val="7"/>
                <c:pt idx="0">
                  <c:v>Chiffre d'affaires</c:v>
                </c:pt>
                <c:pt idx="1">
                  <c:v>Marchandises et M1</c:v>
                </c:pt>
                <c:pt idx="2">
                  <c:v>Marge brute</c:v>
                </c:pt>
                <c:pt idx="3">
                  <c:v>Production (salaire, ext.)</c:v>
                </c:pt>
                <c:pt idx="4">
                  <c:v>EBE</c:v>
                </c:pt>
                <c:pt idx="5">
                  <c:v>Exceptionnel</c:v>
                </c:pt>
                <c:pt idx="6">
                  <c:v>Résultat net</c:v>
                </c:pt>
              </c:strCache>
            </c:strRef>
          </c:cat>
          <c:val>
            <c:numRef>
              <c:f>Analyse!$AJ$4:$AJ$10</c:f>
              <c:numCache>
                <c:formatCode>General</c:formatCode>
                <c:ptCount val="7"/>
                <c:pt idx="1">
                  <c:v>0</c:v>
                </c:pt>
                <c:pt idx="3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F2-4893-AB51-1B68DD583B46}"/>
            </c:ext>
          </c:extLst>
        </c:ser>
        <c:ser>
          <c:idx val="3"/>
          <c:order val="3"/>
          <c:tx>
            <c:strRef>
              <c:f>Analyse!$AK$3</c:f>
              <c:strCache>
                <c:ptCount val="1"/>
                <c:pt idx="0">
                  <c:v>Decrease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  <a:effectLst/>
          </c:spPr>
          <c:invertIfNegative val="0"/>
          <c:dLbls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0.1606727656793763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07F2-4893-AB51-1B68DD583B46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0.1606727656793763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07F2-4893-AB51-1B68DD583B46}"/>
                </c:ext>
              </c:extLst>
            </c:dLbl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6.098067775726848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07F2-4893-AB51-1B68DD583B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Analyse!$AE$4:$AE$10</c:f>
              <c:strCache>
                <c:ptCount val="7"/>
                <c:pt idx="0">
                  <c:v>Chiffre d'affaires</c:v>
                </c:pt>
                <c:pt idx="1">
                  <c:v>Marchandises et M1</c:v>
                </c:pt>
                <c:pt idx="2">
                  <c:v>Marge brute</c:v>
                </c:pt>
                <c:pt idx="3">
                  <c:v>Production (salaire, ext.)</c:v>
                </c:pt>
                <c:pt idx="4">
                  <c:v>EBE</c:v>
                </c:pt>
                <c:pt idx="5">
                  <c:v>Exceptionnel</c:v>
                </c:pt>
                <c:pt idx="6">
                  <c:v>Résultat net</c:v>
                </c:pt>
              </c:strCache>
            </c:strRef>
          </c:cat>
          <c:val>
            <c:numRef>
              <c:f>Analyse!$AK$4:$AK$10</c:f>
              <c:numCache>
                <c:formatCode>\-0%</c:formatCode>
                <c:ptCount val="7"/>
                <c:pt idx="1">
                  <c:v>0.59805882820350698</c:v>
                </c:pt>
                <c:pt idx="3">
                  <c:v>0.366188819894884</c:v>
                </c:pt>
                <c:pt idx="5">
                  <c:v>1.0126638636837416E-2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2-4893-AB51-1B68DD583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34053472"/>
        <c:axId val="2034051072"/>
      </c:barChart>
      <c:catAx>
        <c:axId val="2034053472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2034051072"/>
        <c:crosses val="autoZero"/>
        <c:auto val="1"/>
        <c:lblAlgn val="ctr"/>
        <c:lblOffset val="100"/>
        <c:noMultiLvlLbl val="0"/>
      </c:catAx>
      <c:valAx>
        <c:axId val="2034051072"/>
        <c:scaling>
          <c:orientation val="minMax"/>
          <c:max val="1"/>
        </c:scaling>
        <c:delete val="1"/>
        <c:axPos val="t"/>
        <c:numFmt formatCode="0%" sourceLinked="1"/>
        <c:majorTickMark val="out"/>
        <c:minorTickMark val="none"/>
        <c:tickLblPos val="nextTo"/>
        <c:crossAx val="2034053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fr-FR"/>
    </a:p>
  </c:txPr>
  <c:externalData r:id="rId3">
    <c:autoUpdate val="1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122807017543858E-2"/>
          <c:y val="0.18922467823113279"/>
          <c:w val="0.95175438596491224"/>
          <c:h val="0.6643804568866889"/>
        </c:manualLayout>
      </c:layout>
      <c:lineChart>
        <c:grouping val="standard"/>
        <c:varyColors val="0"/>
        <c:ser>
          <c:idx val="0"/>
          <c:order val="0"/>
          <c:tx>
            <c:strRef>
              <c:f>Analyse!$C$6</c:f>
              <c:strCache>
                <c:ptCount val="1"/>
                <c:pt idx="0">
                  <c:v>Chiffre d'affaires</c:v>
                </c:pt>
              </c:strCache>
            </c:strRef>
          </c:tx>
          <c:spPr>
            <a:ln w="19050" cap="rnd">
              <a:solidFill>
                <a:schemeClr val="tx1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9050"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c:spPr>
          </c:marker>
          <c:dLbls>
            <c:numFmt formatCode="#\ ##0&quot;M€&quot;" sourceLinked="0"/>
            <c:spPr>
              <a:noFill/>
              <a:ln>
                <a:noFill/>
              </a:ln>
              <a:effectLst/>
            </c:spPr>
            <c:txPr>
              <a:bodyPr rot="-306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tos" panose="020B0004020202020204" pitchFamily="34" charset="0"/>
                    <a:ea typeface="+mn-ea"/>
                    <a:cs typeface="+mn-cs"/>
                  </a:defRPr>
                </a:pPr>
                <a:endParaRPr lang="fr-F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Analyse!$C$7:$C$150</c:f>
              <c:numCache>
                <c:formatCode>#\ ##0.0\ \ "M€"</c:formatCode>
                <c:ptCount val="144"/>
                <c:pt idx="0">
                  <c:v>29505584</c:v>
                </c:pt>
                <c:pt idx="1">
                  <c:v>23967141</c:v>
                </c:pt>
                <c:pt idx="2">
                  <c:v>22403234</c:v>
                </c:pt>
                <c:pt idx="3">
                  <c:v>21751691</c:v>
                </c:pt>
                <c:pt idx="4">
                  <c:v>23102388</c:v>
                </c:pt>
                <c:pt idx="5">
                  <c:v>22721100</c:v>
                </c:pt>
                <c:pt idx="6">
                  <c:v>22367555</c:v>
                </c:pt>
                <c:pt idx="7">
                  <c:v>33007622</c:v>
                </c:pt>
                <c:pt idx="8">
                  <c:v>33917775</c:v>
                </c:pt>
                <c:pt idx="9">
                  <c:v>42788449</c:v>
                </c:pt>
                <c:pt idx="10">
                  <c:v>46815658</c:v>
                </c:pt>
                <c:pt idx="11">
                  <c:v>43139126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0AE-48C2-B1D8-B934003268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856495"/>
        <c:axId val="386870415"/>
      </c:lineChart>
      <c:lineChart>
        <c:grouping val="standard"/>
        <c:varyColors val="0"/>
        <c:ser>
          <c:idx val="1"/>
          <c:order val="1"/>
          <c:tx>
            <c:strRef>
              <c:f>Analyse!$H$6</c:f>
              <c:strCache>
                <c:ptCount val="1"/>
                <c:pt idx="0">
                  <c:v>Positive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30AE-48C2-B1D8-B9340032688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30AE-48C2-B1D8-B9340032688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30AE-48C2-B1D8-B9340032688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30AE-48C2-B1D8-B9340032688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44EC40F-E3D0-4FFE-A5A7-062B1C00490A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30AE-48C2-B1D8-B9340032688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30AE-48C2-B1D8-B9340032688F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30AE-48C2-B1D8-B9340032688F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5BFF9754-389F-45BB-BFE8-69228803E905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30AE-48C2-B1D8-B9340032688F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B17A217F-8DD7-4556-99ED-D38342808009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30AE-48C2-B1D8-B9340032688F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C0C3C85C-4BBD-498C-9E5D-AC7C29261E3C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30AE-48C2-B1D8-B9340032688F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8C03A7CF-B670-4277-A154-FF0EA681940C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30AE-48C2-B1D8-B9340032688F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30AE-48C2-B1D8-B9340032688F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30AE-48C2-B1D8-B9340032688F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30AE-48C2-B1D8-B9340032688F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30AE-48C2-B1D8-B9340032688F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30AE-48C2-B1D8-B9340032688F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30AE-48C2-B1D8-B9340032688F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30AE-48C2-B1D8-B9340032688F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30AE-48C2-B1D8-B9340032688F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30AE-48C2-B1D8-B9340032688F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30AE-48C2-B1D8-B9340032688F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30AE-48C2-B1D8-B9340032688F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30AE-48C2-B1D8-B9340032688F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30AE-48C2-B1D8-B9340032688F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30AE-48C2-B1D8-B9340032688F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30AE-48C2-B1D8-B9340032688F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30AE-48C2-B1D8-B9340032688F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30AE-48C2-B1D8-B9340032688F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30AE-48C2-B1D8-B9340032688F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30AE-48C2-B1D8-B9340032688F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30AE-48C2-B1D8-B9340032688F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30AE-48C2-B1D8-B9340032688F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30AE-48C2-B1D8-B9340032688F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30AE-48C2-B1D8-B9340032688F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30AE-48C2-B1D8-B9340032688F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30AE-48C2-B1D8-B9340032688F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30AE-48C2-B1D8-B9340032688F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30AE-48C2-B1D8-B9340032688F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30AE-48C2-B1D8-B9340032688F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30AE-48C2-B1D8-B9340032688F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30AE-48C2-B1D8-B9340032688F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30AE-48C2-B1D8-B9340032688F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30AE-48C2-B1D8-B9340032688F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30AE-48C2-B1D8-B9340032688F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30AE-48C2-B1D8-B9340032688F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30AE-48C2-B1D8-B9340032688F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30AE-48C2-B1D8-B9340032688F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30AE-48C2-B1D8-B9340032688F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30AE-48C2-B1D8-B9340032688F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30AE-48C2-B1D8-B9340032688F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30AE-48C2-B1D8-B9340032688F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30AE-48C2-B1D8-B9340032688F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30AE-48C2-B1D8-B9340032688F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30AE-48C2-B1D8-B9340032688F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30AE-48C2-B1D8-B9340032688F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30AE-48C2-B1D8-B9340032688F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30AE-48C2-B1D8-B9340032688F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30AE-48C2-B1D8-B9340032688F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30AE-48C2-B1D8-B9340032688F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30AE-48C2-B1D8-B9340032688F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30AE-48C2-B1D8-B9340032688F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30AE-48C2-B1D8-B9340032688F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30AE-48C2-B1D8-B9340032688F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30AE-48C2-B1D8-B9340032688F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30AE-48C2-B1D8-B9340032688F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30AE-48C2-B1D8-B9340032688F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30AE-48C2-B1D8-B9340032688F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30AE-48C2-B1D8-B9340032688F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30AE-48C2-B1D8-B9340032688F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30AE-48C2-B1D8-B9340032688F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30AE-48C2-B1D8-B9340032688F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30AE-48C2-B1D8-B9340032688F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30AE-48C2-B1D8-B9340032688F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30AE-48C2-B1D8-B9340032688F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30AE-48C2-B1D8-B9340032688F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30AE-48C2-B1D8-B9340032688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30AE-48C2-B1D8-B9340032688F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30AE-48C2-B1D8-B9340032688F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30AE-48C2-B1D8-B9340032688F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30AE-48C2-B1D8-B9340032688F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30AE-48C2-B1D8-B9340032688F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30AE-48C2-B1D8-B9340032688F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30AE-48C2-B1D8-B9340032688F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30AE-48C2-B1D8-B9340032688F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30AE-48C2-B1D8-B9340032688F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30AE-48C2-B1D8-B9340032688F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30AE-48C2-B1D8-B9340032688F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30AE-48C2-B1D8-B9340032688F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30AE-48C2-B1D8-B9340032688F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30AE-48C2-B1D8-B9340032688F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30AE-48C2-B1D8-B9340032688F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30AE-48C2-B1D8-B9340032688F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30AE-48C2-B1D8-B9340032688F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30AE-48C2-B1D8-B9340032688F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30AE-48C2-B1D8-B9340032688F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30AE-48C2-B1D8-B9340032688F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30AE-48C2-B1D8-B9340032688F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30AE-48C2-B1D8-B9340032688F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30AE-48C2-B1D8-B9340032688F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30AE-48C2-B1D8-B9340032688F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30AE-48C2-B1D8-B9340032688F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30AE-48C2-B1D8-B9340032688F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30AE-48C2-B1D8-B9340032688F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30AE-48C2-B1D8-B9340032688F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30AE-48C2-B1D8-B9340032688F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30AE-48C2-B1D8-B9340032688F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30AE-48C2-B1D8-B9340032688F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30AE-48C2-B1D8-B9340032688F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30AE-48C2-B1D8-B9340032688F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30AE-48C2-B1D8-B9340032688F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F-30AE-48C2-B1D8-B9340032688F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30AE-48C2-B1D8-B9340032688F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30AE-48C2-B1D8-B9340032688F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30AE-48C2-B1D8-B9340032688F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30AE-48C2-B1D8-B9340032688F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30AE-48C2-B1D8-B9340032688F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30AE-48C2-B1D8-B9340032688F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30AE-48C2-B1D8-B9340032688F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30AE-48C2-B1D8-B9340032688F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30AE-48C2-B1D8-B9340032688F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30AE-48C2-B1D8-B9340032688F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30AE-48C2-B1D8-B9340032688F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30AE-48C2-B1D8-B9340032688F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30AE-48C2-B1D8-B9340032688F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30AE-48C2-B1D8-B9340032688F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30AE-48C2-B1D8-B9340032688F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30AE-48C2-B1D8-B9340032688F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30AE-48C2-B1D8-B9340032688F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30AE-48C2-B1D8-B9340032688F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30AE-48C2-B1D8-B9340032688F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30AE-48C2-B1D8-B9340032688F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30AE-48C2-B1D8-B9340032688F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30AE-48C2-B1D8-B9340032688F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30AE-48C2-B1D8-B9340032688F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30AE-48C2-B1D8-B9340032688F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30AE-48C2-B1D8-B9340032688F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30AE-48C2-B1D8-B9340032688F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30AE-48C2-B1D8-B9340032688F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30AE-48C2-B1D8-B9340032688F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C-30AE-48C2-B1D8-B9340032688F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30AE-48C2-B1D8-B9340032688F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30AE-48C2-B1D8-B9340032688F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F-30AE-48C2-B1D8-B9340032688F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30AE-48C2-B1D8-B934003268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1" u="none" strike="noStrike" kern="1200" baseline="0">
                    <a:solidFill>
                      <a:schemeClr val="accent6"/>
                    </a:solidFill>
                    <a:latin typeface="+mj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Analyse!$H$7:$H$150</c:f>
              <c:numCache>
                <c:formatCode>General</c:formatCode>
                <c:ptCount val="144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1</c:v>
                </c:pt>
                <c:pt idx="5">
                  <c:v>#N/A</c:v>
                </c:pt>
                <c:pt idx="6">
                  <c:v>#N/A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#N/A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Analyse!$J$7:$J$150</c15:f>
                <c15:dlblRangeCache>
                  <c:ptCount val="144"/>
                  <c:pt idx="0">
                    <c:v>-</c:v>
                  </c:pt>
                  <c:pt idx="1">
                    <c:v>-19%</c:v>
                  </c:pt>
                  <c:pt idx="2">
                    <c:v>-7%</c:v>
                  </c:pt>
                  <c:pt idx="3">
                    <c:v>-3%</c:v>
                  </c:pt>
                  <c:pt idx="4">
                    <c:v>+6%</c:v>
                  </c:pt>
                  <c:pt idx="5">
                    <c:v>-2%</c:v>
                  </c:pt>
                  <c:pt idx="6">
                    <c:v>-2%</c:v>
                  </c:pt>
                  <c:pt idx="7">
                    <c:v>+48%</c:v>
                  </c:pt>
                  <c:pt idx="8">
                    <c:v>+3%</c:v>
                  </c:pt>
                  <c:pt idx="9">
                    <c:v>+26%</c:v>
                  </c:pt>
                  <c:pt idx="10">
                    <c:v>+9%</c:v>
                  </c:pt>
                  <c:pt idx="11">
                    <c:v>-8%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91-30AE-48C2-B1D8-B9340032688F}"/>
            </c:ext>
          </c:extLst>
        </c:ser>
        <c:ser>
          <c:idx val="2"/>
          <c:order val="2"/>
          <c:tx>
            <c:strRef>
              <c:f>Analyse!$I$6</c:f>
              <c:strCache>
                <c:ptCount val="1"/>
                <c:pt idx="0">
                  <c:v>Negative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2-30AE-48C2-B1D8-B9340032688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47E75C5-F1C2-454C-816C-BF33E5AEDC45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3-30AE-48C2-B1D8-B9340032688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341EF91-DDDE-4DF6-89A2-92B28F8B149E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4-30AE-48C2-B1D8-B9340032688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87E0B19-E3D0-4A95-9536-2FB25734D9A6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5-30AE-48C2-B1D8-B9340032688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6-30AE-48C2-B1D8-B9340032688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507651ED-7B9C-4659-93F6-F4F907721128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30AE-48C2-B1D8-B9340032688F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04A8B4E1-5D38-40BE-B45C-DC0829A99BA4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30AE-48C2-B1D8-B9340032688F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30AE-48C2-B1D8-B9340032688F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30AE-48C2-B1D8-B9340032688F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30AE-48C2-B1D8-B9340032688F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30AE-48C2-B1D8-B9340032688F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BFCC69AB-0C3C-4B0A-ADF2-ACAC5108CD9D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30AE-48C2-B1D8-B9340032688F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30AE-48C2-B1D8-B9340032688F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30AE-48C2-B1D8-B9340032688F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30AE-48C2-B1D8-B9340032688F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30AE-48C2-B1D8-B9340032688F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30AE-48C2-B1D8-B9340032688F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30AE-48C2-B1D8-B9340032688F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30AE-48C2-B1D8-B9340032688F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30AE-48C2-B1D8-B9340032688F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30AE-48C2-B1D8-B9340032688F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30AE-48C2-B1D8-B9340032688F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30AE-48C2-B1D8-B9340032688F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30AE-48C2-B1D8-B9340032688F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30AE-48C2-B1D8-B9340032688F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30AE-48C2-B1D8-B9340032688F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30AE-48C2-B1D8-B9340032688F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30AE-48C2-B1D8-B9340032688F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30AE-48C2-B1D8-B9340032688F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30AE-48C2-B1D8-B9340032688F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30AE-48C2-B1D8-B9340032688F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30AE-48C2-B1D8-B9340032688F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30AE-48C2-B1D8-B9340032688F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30AE-48C2-B1D8-B9340032688F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30AE-48C2-B1D8-B9340032688F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30AE-48C2-B1D8-B9340032688F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30AE-48C2-B1D8-B9340032688F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7-30AE-48C2-B1D8-B9340032688F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8-30AE-48C2-B1D8-B9340032688F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9-30AE-48C2-B1D8-B9340032688F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A-30AE-48C2-B1D8-B9340032688F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B-30AE-48C2-B1D8-B9340032688F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C-30AE-48C2-B1D8-B9340032688F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D-30AE-48C2-B1D8-B9340032688F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E-30AE-48C2-B1D8-B9340032688F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F-30AE-48C2-B1D8-B9340032688F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0-30AE-48C2-B1D8-B9340032688F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1-30AE-48C2-B1D8-B9340032688F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2-30AE-48C2-B1D8-B9340032688F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3-30AE-48C2-B1D8-B9340032688F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4-30AE-48C2-B1D8-B9340032688F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5-30AE-48C2-B1D8-B9340032688F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6-30AE-48C2-B1D8-B9340032688F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7-30AE-48C2-B1D8-B9340032688F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8-30AE-48C2-B1D8-B9340032688F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9-30AE-48C2-B1D8-B9340032688F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A-30AE-48C2-B1D8-B9340032688F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B-30AE-48C2-B1D8-B9340032688F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C-30AE-48C2-B1D8-B9340032688F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D-30AE-48C2-B1D8-B9340032688F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E-30AE-48C2-B1D8-B9340032688F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F-30AE-48C2-B1D8-B9340032688F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0-30AE-48C2-B1D8-B9340032688F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1-30AE-48C2-B1D8-B9340032688F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2-30AE-48C2-B1D8-B9340032688F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3-30AE-48C2-B1D8-B9340032688F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4-30AE-48C2-B1D8-B9340032688F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5-30AE-48C2-B1D8-B9340032688F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6-30AE-48C2-B1D8-B9340032688F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7-30AE-48C2-B1D8-B9340032688F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8-30AE-48C2-B1D8-B9340032688F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9-30AE-48C2-B1D8-B9340032688F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A-30AE-48C2-B1D8-B9340032688F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B-30AE-48C2-B1D8-B9340032688F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C-30AE-48C2-B1D8-B9340032688F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D-30AE-48C2-B1D8-B9340032688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E-30AE-48C2-B1D8-B9340032688F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F-30AE-48C2-B1D8-B9340032688F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0-30AE-48C2-B1D8-B9340032688F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1-30AE-48C2-B1D8-B9340032688F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2-30AE-48C2-B1D8-B9340032688F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3-30AE-48C2-B1D8-B9340032688F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4-30AE-48C2-B1D8-B9340032688F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5-30AE-48C2-B1D8-B9340032688F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6-30AE-48C2-B1D8-B9340032688F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7-30AE-48C2-B1D8-B9340032688F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8-30AE-48C2-B1D8-B9340032688F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9-30AE-48C2-B1D8-B9340032688F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A-30AE-48C2-B1D8-B9340032688F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B-30AE-48C2-B1D8-B9340032688F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C-30AE-48C2-B1D8-B9340032688F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D-30AE-48C2-B1D8-B9340032688F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E-30AE-48C2-B1D8-B9340032688F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F-30AE-48C2-B1D8-B9340032688F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0-30AE-48C2-B1D8-B9340032688F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1-30AE-48C2-B1D8-B9340032688F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2-30AE-48C2-B1D8-B9340032688F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3-30AE-48C2-B1D8-B9340032688F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4-30AE-48C2-B1D8-B9340032688F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5-30AE-48C2-B1D8-B9340032688F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6-30AE-48C2-B1D8-B9340032688F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7-30AE-48C2-B1D8-B9340032688F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8-30AE-48C2-B1D8-B9340032688F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9-30AE-48C2-B1D8-B9340032688F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A-30AE-48C2-B1D8-B9340032688F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B-30AE-48C2-B1D8-B9340032688F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C-30AE-48C2-B1D8-B9340032688F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D-30AE-48C2-B1D8-B9340032688F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E-30AE-48C2-B1D8-B9340032688F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F-30AE-48C2-B1D8-B9340032688F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0-30AE-48C2-B1D8-B9340032688F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1-30AE-48C2-B1D8-B9340032688F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2-30AE-48C2-B1D8-B9340032688F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3-30AE-48C2-B1D8-B9340032688F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4-30AE-48C2-B1D8-B9340032688F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5-30AE-48C2-B1D8-B9340032688F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6-30AE-48C2-B1D8-B9340032688F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7-30AE-48C2-B1D8-B9340032688F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8-30AE-48C2-B1D8-B9340032688F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9-30AE-48C2-B1D8-B9340032688F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A-30AE-48C2-B1D8-B9340032688F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B-30AE-48C2-B1D8-B9340032688F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C-30AE-48C2-B1D8-B9340032688F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D-30AE-48C2-B1D8-B9340032688F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E-30AE-48C2-B1D8-B9340032688F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F-30AE-48C2-B1D8-B9340032688F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0-30AE-48C2-B1D8-B9340032688F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1-30AE-48C2-B1D8-B9340032688F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2-30AE-48C2-B1D8-B9340032688F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3-30AE-48C2-B1D8-B9340032688F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4-30AE-48C2-B1D8-B9340032688F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5-30AE-48C2-B1D8-B9340032688F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6-30AE-48C2-B1D8-B9340032688F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7-30AE-48C2-B1D8-B9340032688F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8-30AE-48C2-B1D8-B9340032688F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9-30AE-48C2-B1D8-B9340032688F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A-30AE-48C2-B1D8-B9340032688F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B-30AE-48C2-B1D8-B9340032688F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C-30AE-48C2-B1D8-B9340032688F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D-30AE-48C2-B1D8-B9340032688F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E-30AE-48C2-B1D8-B9340032688F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F-30AE-48C2-B1D8-B9340032688F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0-30AE-48C2-B1D8-B9340032688F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1-30AE-48C2-B1D8-B934003268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1" u="none" strike="noStrike" kern="1200" baseline="0">
                    <a:solidFill>
                      <a:schemeClr val="accent1"/>
                    </a:solidFill>
                    <a:latin typeface="+mj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Analyse!$I$7:$I$150</c:f>
              <c:numCache>
                <c:formatCode>General</c:formatCode>
                <c:ptCount val="144"/>
                <c:pt idx="0">
                  <c:v>#N/A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#N/A</c:v>
                </c:pt>
                <c:pt idx="5">
                  <c:v>1</c:v>
                </c:pt>
                <c:pt idx="6">
                  <c:v>1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Analyse!$J$7:$J$150</c15:f>
                <c15:dlblRangeCache>
                  <c:ptCount val="144"/>
                  <c:pt idx="0">
                    <c:v>-</c:v>
                  </c:pt>
                  <c:pt idx="1">
                    <c:v>-19%</c:v>
                  </c:pt>
                  <c:pt idx="2">
                    <c:v>-7%</c:v>
                  </c:pt>
                  <c:pt idx="3">
                    <c:v>-3%</c:v>
                  </c:pt>
                  <c:pt idx="4">
                    <c:v>+6%</c:v>
                  </c:pt>
                  <c:pt idx="5">
                    <c:v>-2%</c:v>
                  </c:pt>
                  <c:pt idx="6">
                    <c:v>-2%</c:v>
                  </c:pt>
                  <c:pt idx="7">
                    <c:v>+48%</c:v>
                  </c:pt>
                  <c:pt idx="8">
                    <c:v>+3%</c:v>
                  </c:pt>
                  <c:pt idx="9">
                    <c:v>+26%</c:v>
                  </c:pt>
                  <c:pt idx="10">
                    <c:v>+9%</c:v>
                  </c:pt>
                  <c:pt idx="11">
                    <c:v>-8%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122-30AE-48C2-B1D8-B934003268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881935"/>
        <c:axId val="386886255"/>
      </c:lineChart>
      <c:dateAx>
        <c:axId val="386856495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70415"/>
        <c:crosses val="autoZero"/>
        <c:auto val="1"/>
        <c:lblOffset val="100"/>
        <c:baseTimeUnit val="years"/>
      </c:dateAx>
      <c:valAx>
        <c:axId val="386870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#\ ##0&quot;M€&quot;" sourceLinked="0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56495"/>
        <c:crosses val="autoZero"/>
        <c:crossBetween val="between"/>
        <c:dispUnits>
          <c:builtInUnit val="millions"/>
        </c:dispUnits>
      </c:valAx>
      <c:valAx>
        <c:axId val="386886255"/>
        <c:scaling>
          <c:orientation val="minMax"/>
          <c:max val="1"/>
          <c:min val="0"/>
        </c:scaling>
        <c:delete val="0"/>
        <c:axPos val="r"/>
        <c:numFmt formatCode="General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81935"/>
        <c:crosses val="max"/>
        <c:crossBetween val="between"/>
      </c:valAx>
      <c:dateAx>
        <c:axId val="386881935"/>
        <c:scaling>
          <c:orientation val="minMax"/>
        </c:scaling>
        <c:delete val="0"/>
        <c:axPos val="t"/>
        <c:numFmt formatCode="yyyy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86255"/>
        <c:crosses val="max"/>
        <c:auto val="1"/>
        <c:lblOffset val="100"/>
        <c:baseTimeUnit val="years"/>
      </c:date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Aptos" panose="020B0004020202020204" pitchFamily="34" charset="0"/>
        </a:defRPr>
      </a:pPr>
      <a:endParaRPr lang="fr-FR"/>
    </a:p>
  </c:txPr>
  <c:externalData r:id="rId3">
    <c:autoUpdate val="1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122807017543858E-2"/>
          <c:y val="0.18922467823113279"/>
          <c:w val="0.95175438596491224"/>
          <c:h val="0.71033476323324218"/>
        </c:manualLayout>
      </c:layout>
      <c:lineChart>
        <c:grouping val="standard"/>
        <c:varyColors val="0"/>
        <c:ser>
          <c:idx val="0"/>
          <c:order val="0"/>
          <c:tx>
            <c:strRef>
              <c:f>Analyse!$C$6</c:f>
              <c:strCache>
                <c:ptCount val="1"/>
                <c:pt idx="0">
                  <c:v>Chiffre d'affaires</c:v>
                </c:pt>
              </c:strCache>
            </c:strRef>
          </c:tx>
          <c:spPr>
            <a:ln w="19050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numFmt formatCode="#\ ##0&quot;M€&quot;;\-#\ ##0&quot;M€&quot;;" sourceLinked="0"/>
            <c:spPr>
              <a:noFill/>
              <a:ln>
                <a:noFill/>
              </a:ln>
              <a:effectLst/>
            </c:spPr>
            <c:txPr>
              <a:bodyPr rot="-306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ptos" panose="020B0004020202020204" pitchFamily="34" charset="0"/>
                    <a:ea typeface="+mn-ea"/>
                    <a:cs typeface="+mn-cs"/>
                  </a:defRPr>
                </a:pPr>
                <a:endParaRPr lang="fr-F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Analyse!$N$7:$N$150</c:f>
              <c:numCache>
                <c:formatCode>#\ ##0.0\ \ "M€"</c:formatCode>
                <c:ptCount val="144"/>
                <c:pt idx="0">
                  <c:v>3044779</c:v>
                </c:pt>
                <c:pt idx="1">
                  <c:v>460626</c:v>
                </c:pt>
                <c:pt idx="2">
                  <c:v>700135</c:v>
                </c:pt>
                <c:pt idx="3">
                  <c:v>451547</c:v>
                </c:pt>
                <c:pt idx="4">
                  <c:v>554692</c:v>
                </c:pt>
                <c:pt idx="5">
                  <c:v>481093</c:v>
                </c:pt>
                <c:pt idx="6">
                  <c:v>588761</c:v>
                </c:pt>
                <c:pt idx="7">
                  <c:v>11030048</c:v>
                </c:pt>
                <c:pt idx="8">
                  <c:v>11047703</c:v>
                </c:pt>
                <c:pt idx="9">
                  <c:v>12676207</c:v>
                </c:pt>
                <c:pt idx="10">
                  <c:v>17092825</c:v>
                </c:pt>
                <c:pt idx="11">
                  <c:v>17041770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CE8-43F5-8DA1-2006C6E9F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856495"/>
        <c:axId val="386870415"/>
      </c:lineChart>
      <c:lineChart>
        <c:grouping val="standard"/>
        <c:varyColors val="0"/>
        <c:ser>
          <c:idx val="1"/>
          <c:order val="1"/>
          <c:tx>
            <c:strRef>
              <c:f>Analyse!$H$6</c:f>
              <c:strCache>
                <c:ptCount val="1"/>
                <c:pt idx="0">
                  <c:v>Positive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CE8-43F5-8DA1-2006C6E9F7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2CE8-43F5-8DA1-2006C6E9F7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71A7B9F-EDC5-4E0E-926F-F14EE54D2D60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2CE8-43F5-8DA1-2006C6E9F7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2CE8-43F5-8DA1-2006C6E9F7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53E24C6-B15F-435F-8BF2-550BC0448C4F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2CE8-43F5-8DA1-2006C6E9F7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2CE8-43F5-8DA1-2006C6E9F7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760FF963-45A3-499C-B61C-5BFD24AF6EAA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2CE8-43F5-8DA1-2006C6E9F7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67606AB7-48CA-4444-A018-E6EEAF9955D2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2CE8-43F5-8DA1-2006C6E9F7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658928C6-5585-4911-A744-260102FA5EDE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2CE8-43F5-8DA1-2006C6E9F7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317B3DDB-6E53-43C8-B6DD-514F93107A2D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2CE8-43F5-8DA1-2006C6E9F7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9352B0FB-FA57-4076-99E0-CFBB82A27CDD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2CE8-43F5-8DA1-2006C6E9F7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2CE8-43F5-8DA1-2006C6E9F7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2CE8-43F5-8DA1-2006C6E9F7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2CE8-43F5-8DA1-2006C6E9F7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2CE8-43F5-8DA1-2006C6E9F7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2CE8-43F5-8DA1-2006C6E9F7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2CE8-43F5-8DA1-2006C6E9F7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2CE8-43F5-8DA1-2006C6E9F7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2CE8-43F5-8DA1-2006C6E9F7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2CE8-43F5-8DA1-2006C6E9F7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2CE8-43F5-8DA1-2006C6E9F7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2CE8-43F5-8DA1-2006C6E9F7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2CE8-43F5-8DA1-2006C6E9F7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2CE8-43F5-8DA1-2006C6E9F7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2CE8-43F5-8DA1-2006C6E9F7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2CE8-43F5-8DA1-2006C6E9F7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2CE8-43F5-8DA1-2006C6E9F7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2CE8-43F5-8DA1-2006C6E9F7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2CE8-43F5-8DA1-2006C6E9F7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2CE8-43F5-8DA1-2006C6E9F7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2CE8-43F5-8DA1-2006C6E9F7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2CE8-43F5-8DA1-2006C6E9F7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2CE8-43F5-8DA1-2006C6E9F7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2CE8-43F5-8DA1-2006C6E9F7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2CE8-43F5-8DA1-2006C6E9F7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2CE8-43F5-8DA1-2006C6E9F7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2CE8-43F5-8DA1-2006C6E9F7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2CE8-43F5-8DA1-2006C6E9F7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2CE8-43F5-8DA1-2006C6E9F7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2CE8-43F5-8DA1-2006C6E9F7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2CE8-43F5-8DA1-2006C6E9F7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2CE8-43F5-8DA1-2006C6E9F7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2CE8-43F5-8DA1-2006C6E9F7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2CE8-43F5-8DA1-2006C6E9F7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2CE8-43F5-8DA1-2006C6E9F7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2CE8-43F5-8DA1-2006C6E9F7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2CE8-43F5-8DA1-2006C6E9F7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2CE8-43F5-8DA1-2006C6E9F7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2CE8-43F5-8DA1-2006C6E9F7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2CE8-43F5-8DA1-2006C6E9F7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2CE8-43F5-8DA1-2006C6E9F7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2CE8-43F5-8DA1-2006C6E9F7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2CE8-43F5-8DA1-2006C6E9F7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2CE8-43F5-8DA1-2006C6E9F7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2CE8-43F5-8DA1-2006C6E9F7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2CE8-43F5-8DA1-2006C6E9F7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2CE8-43F5-8DA1-2006C6E9F7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2CE8-43F5-8DA1-2006C6E9F7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2CE8-43F5-8DA1-2006C6E9F7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2CE8-43F5-8DA1-2006C6E9F7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2CE8-43F5-8DA1-2006C6E9F7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2CE8-43F5-8DA1-2006C6E9F7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2CE8-43F5-8DA1-2006C6E9F7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2CE8-43F5-8DA1-2006C6E9F7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2CE8-43F5-8DA1-2006C6E9F7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2CE8-43F5-8DA1-2006C6E9F7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2CE8-43F5-8DA1-2006C6E9F7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2CE8-43F5-8DA1-2006C6E9F7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2CE8-43F5-8DA1-2006C6E9F7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2CE8-43F5-8DA1-2006C6E9F7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2CE8-43F5-8DA1-2006C6E9F7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2CE8-43F5-8DA1-2006C6E9F7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2CE8-43F5-8DA1-2006C6E9F7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2CE8-43F5-8DA1-2006C6E9F7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2CE8-43F5-8DA1-2006C6E9F7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2CE8-43F5-8DA1-2006C6E9F7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2CE8-43F5-8DA1-2006C6E9F7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2CE8-43F5-8DA1-2006C6E9F7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2CE8-43F5-8DA1-2006C6E9F7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2CE8-43F5-8DA1-2006C6E9F7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2CE8-43F5-8DA1-2006C6E9F7D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2CE8-43F5-8DA1-2006C6E9F7D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2CE8-43F5-8DA1-2006C6E9F7D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2CE8-43F5-8DA1-2006C6E9F7D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2CE8-43F5-8DA1-2006C6E9F7D8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2CE8-43F5-8DA1-2006C6E9F7D8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2CE8-43F5-8DA1-2006C6E9F7D8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2CE8-43F5-8DA1-2006C6E9F7D8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2CE8-43F5-8DA1-2006C6E9F7D8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2CE8-43F5-8DA1-2006C6E9F7D8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2CE8-43F5-8DA1-2006C6E9F7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2CE8-43F5-8DA1-2006C6E9F7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2CE8-43F5-8DA1-2006C6E9F7D8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2CE8-43F5-8DA1-2006C6E9F7D8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2CE8-43F5-8DA1-2006C6E9F7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2CE8-43F5-8DA1-2006C6E9F7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2CE8-43F5-8DA1-2006C6E9F7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2CE8-43F5-8DA1-2006C6E9F7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2CE8-43F5-8DA1-2006C6E9F7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2CE8-43F5-8DA1-2006C6E9F7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2CE8-43F5-8DA1-2006C6E9F7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2CE8-43F5-8DA1-2006C6E9F7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2CE8-43F5-8DA1-2006C6E9F7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2CE8-43F5-8DA1-2006C6E9F7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2CE8-43F5-8DA1-2006C6E9F7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2CE8-43F5-8DA1-2006C6E9F7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2CE8-43F5-8DA1-2006C6E9F7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2CE8-43F5-8DA1-2006C6E9F7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2CE8-43F5-8DA1-2006C6E9F7D8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2CE8-43F5-8DA1-2006C6E9F7D8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F-2CE8-43F5-8DA1-2006C6E9F7D8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2CE8-43F5-8DA1-2006C6E9F7D8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2CE8-43F5-8DA1-2006C6E9F7D8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2CE8-43F5-8DA1-2006C6E9F7D8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2CE8-43F5-8DA1-2006C6E9F7D8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2CE8-43F5-8DA1-2006C6E9F7D8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2CE8-43F5-8DA1-2006C6E9F7D8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2CE8-43F5-8DA1-2006C6E9F7D8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2CE8-43F5-8DA1-2006C6E9F7D8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2CE8-43F5-8DA1-2006C6E9F7D8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2CE8-43F5-8DA1-2006C6E9F7D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2CE8-43F5-8DA1-2006C6E9F7D8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2CE8-43F5-8DA1-2006C6E9F7D8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2CE8-43F5-8DA1-2006C6E9F7D8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2CE8-43F5-8DA1-2006C6E9F7D8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2CE8-43F5-8DA1-2006C6E9F7D8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2CE8-43F5-8DA1-2006C6E9F7D8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2CE8-43F5-8DA1-2006C6E9F7D8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2CE8-43F5-8DA1-2006C6E9F7D8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2CE8-43F5-8DA1-2006C6E9F7D8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2CE8-43F5-8DA1-2006C6E9F7D8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2CE8-43F5-8DA1-2006C6E9F7D8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2CE8-43F5-8DA1-2006C6E9F7D8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2CE8-43F5-8DA1-2006C6E9F7D8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2CE8-43F5-8DA1-2006C6E9F7D8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2CE8-43F5-8DA1-2006C6E9F7D8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2CE8-43F5-8DA1-2006C6E9F7D8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2CE8-43F5-8DA1-2006C6E9F7D8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2CE8-43F5-8DA1-2006C6E9F7D8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C-2CE8-43F5-8DA1-2006C6E9F7D8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2CE8-43F5-8DA1-2006C6E9F7D8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2CE8-43F5-8DA1-2006C6E9F7D8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F-2CE8-43F5-8DA1-2006C6E9F7D8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2CE8-43F5-8DA1-2006C6E9F7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1" u="none" strike="noStrike" kern="1200" baseline="0">
                    <a:solidFill>
                      <a:schemeClr val="accent6"/>
                    </a:solidFill>
                    <a:latin typeface="+mj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Analyse!$S$7:$S$150</c:f>
              <c:numCache>
                <c:formatCode>General</c:formatCode>
                <c:ptCount val="144"/>
                <c:pt idx="0">
                  <c:v>#N/A</c:v>
                </c:pt>
                <c:pt idx="1">
                  <c:v>#N/A</c:v>
                </c:pt>
                <c:pt idx="2">
                  <c:v>1</c:v>
                </c:pt>
                <c:pt idx="3">
                  <c:v>#N/A</c:v>
                </c:pt>
                <c:pt idx="4">
                  <c:v>1</c:v>
                </c:pt>
                <c:pt idx="5">
                  <c:v>#N/A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#N/A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Analyse!$U$7:$U$150</c15:f>
                <c15:dlblRangeCache>
                  <c:ptCount val="144"/>
                  <c:pt idx="0">
                    <c:v>-</c:v>
                  </c:pt>
                  <c:pt idx="1">
                    <c:v>-85%</c:v>
                  </c:pt>
                  <c:pt idx="2">
                    <c:v>+52%</c:v>
                  </c:pt>
                  <c:pt idx="3">
                    <c:v>-36%</c:v>
                  </c:pt>
                  <c:pt idx="4">
                    <c:v>+23%</c:v>
                  </c:pt>
                  <c:pt idx="5">
                    <c:v>-13%</c:v>
                  </c:pt>
                  <c:pt idx="6">
                    <c:v>+22%</c:v>
                  </c:pt>
                  <c:pt idx="7">
                    <c:v>+1773%</c:v>
                  </c:pt>
                  <c:pt idx="8">
                    <c:v>+0%</c:v>
                  </c:pt>
                  <c:pt idx="9">
                    <c:v>+15%</c:v>
                  </c:pt>
                  <c:pt idx="10">
                    <c:v>+35%</c:v>
                  </c:pt>
                  <c:pt idx="11">
                    <c:v>-0%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91-2CE8-43F5-8DA1-2006C6E9F7D8}"/>
            </c:ext>
          </c:extLst>
        </c:ser>
        <c:ser>
          <c:idx val="2"/>
          <c:order val="2"/>
          <c:tx>
            <c:strRef>
              <c:f>Analyse!$I$6</c:f>
              <c:strCache>
                <c:ptCount val="1"/>
                <c:pt idx="0">
                  <c:v>Negative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2-2CE8-43F5-8DA1-2006C6E9F7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59C1E9E-8B33-4803-AD41-4ED0B3056738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3-2CE8-43F5-8DA1-2006C6E9F7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4-2CE8-43F5-8DA1-2006C6E9F7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BE38E30-4C92-49F3-B633-7C838E72E8F8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5-2CE8-43F5-8DA1-2006C6E9F7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6-2CE8-43F5-8DA1-2006C6E9F7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B33DF880-298A-4E09-B7F8-B4EDD4F80347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2CE8-43F5-8DA1-2006C6E9F7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2CE8-43F5-8DA1-2006C6E9F7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2CE8-43F5-8DA1-2006C6E9F7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2CE8-43F5-8DA1-2006C6E9F7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2CE8-43F5-8DA1-2006C6E9F7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2CE8-43F5-8DA1-2006C6E9F7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866FFB92-245B-4A9B-B58F-1375932AC93B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2CE8-43F5-8DA1-2006C6E9F7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2CE8-43F5-8DA1-2006C6E9F7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2CE8-43F5-8DA1-2006C6E9F7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2CE8-43F5-8DA1-2006C6E9F7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2CE8-43F5-8DA1-2006C6E9F7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2CE8-43F5-8DA1-2006C6E9F7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2CE8-43F5-8DA1-2006C6E9F7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2CE8-43F5-8DA1-2006C6E9F7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2CE8-43F5-8DA1-2006C6E9F7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2CE8-43F5-8DA1-2006C6E9F7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2CE8-43F5-8DA1-2006C6E9F7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2CE8-43F5-8DA1-2006C6E9F7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2CE8-43F5-8DA1-2006C6E9F7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2CE8-43F5-8DA1-2006C6E9F7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2CE8-43F5-8DA1-2006C6E9F7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2CE8-43F5-8DA1-2006C6E9F7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2CE8-43F5-8DA1-2006C6E9F7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2CE8-43F5-8DA1-2006C6E9F7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2CE8-43F5-8DA1-2006C6E9F7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2CE8-43F5-8DA1-2006C6E9F7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2CE8-43F5-8DA1-2006C6E9F7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2CE8-43F5-8DA1-2006C6E9F7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2CE8-43F5-8DA1-2006C6E9F7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2CE8-43F5-8DA1-2006C6E9F7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2CE8-43F5-8DA1-2006C6E9F7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2CE8-43F5-8DA1-2006C6E9F7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7-2CE8-43F5-8DA1-2006C6E9F7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8-2CE8-43F5-8DA1-2006C6E9F7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9-2CE8-43F5-8DA1-2006C6E9F7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A-2CE8-43F5-8DA1-2006C6E9F7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B-2CE8-43F5-8DA1-2006C6E9F7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C-2CE8-43F5-8DA1-2006C6E9F7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D-2CE8-43F5-8DA1-2006C6E9F7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E-2CE8-43F5-8DA1-2006C6E9F7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F-2CE8-43F5-8DA1-2006C6E9F7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0-2CE8-43F5-8DA1-2006C6E9F7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1-2CE8-43F5-8DA1-2006C6E9F7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2-2CE8-43F5-8DA1-2006C6E9F7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3-2CE8-43F5-8DA1-2006C6E9F7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4-2CE8-43F5-8DA1-2006C6E9F7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5-2CE8-43F5-8DA1-2006C6E9F7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6-2CE8-43F5-8DA1-2006C6E9F7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7-2CE8-43F5-8DA1-2006C6E9F7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8-2CE8-43F5-8DA1-2006C6E9F7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9-2CE8-43F5-8DA1-2006C6E9F7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A-2CE8-43F5-8DA1-2006C6E9F7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B-2CE8-43F5-8DA1-2006C6E9F7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C-2CE8-43F5-8DA1-2006C6E9F7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D-2CE8-43F5-8DA1-2006C6E9F7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E-2CE8-43F5-8DA1-2006C6E9F7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F-2CE8-43F5-8DA1-2006C6E9F7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0-2CE8-43F5-8DA1-2006C6E9F7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1-2CE8-43F5-8DA1-2006C6E9F7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2-2CE8-43F5-8DA1-2006C6E9F7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3-2CE8-43F5-8DA1-2006C6E9F7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4-2CE8-43F5-8DA1-2006C6E9F7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5-2CE8-43F5-8DA1-2006C6E9F7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6-2CE8-43F5-8DA1-2006C6E9F7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7-2CE8-43F5-8DA1-2006C6E9F7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8-2CE8-43F5-8DA1-2006C6E9F7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9-2CE8-43F5-8DA1-2006C6E9F7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A-2CE8-43F5-8DA1-2006C6E9F7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B-2CE8-43F5-8DA1-2006C6E9F7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C-2CE8-43F5-8DA1-2006C6E9F7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D-2CE8-43F5-8DA1-2006C6E9F7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E-2CE8-43F5-8DA1-2006C6E9F7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F-2CE8-43F5-8DA1-2006C6E9F7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0-2CE8-43F5-8DA1-2006C6E9F7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1-2CE8-43F5-8DA1-2006C6E9F7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2-2CE8-43F5-8DA1-2006C6E9F7D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3-2CE8-43F5-8DA1-2006C6E9F7D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4-2CE8-43F5-8DA1-2006C6E9F7D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5-2CE8-43F5-8DA1-2006C6E9F7D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6-2CE8-43F5-8DA1-2006C6E9F7D8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7-2CE8-43F5-8DA1-2006C6E9F7D8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8-2CE8-43F5-8DA1-2006C6E9F7D8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9-2CE8-43F5-8DA1-2006C6E9F7D8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A-2CE8-43F5-8DA1-2006C6E9F7D8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B-2CE8-43F5-8DA1-2006C6E9F7D8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C-2CE8-43F5-8DA1-2006C6E9F7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D-2CE8-43F5-8DA1-2006C6E9F7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E-2CE8-43F5-8DA1-2006C6E9F7D8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F-2CE8-43F5-8DA1-2006C6E9F7D8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0-2CE8-43F5-8DA1-2006C6E9F7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1-2CE8-43F5-8DA1-2006C6E9F7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2-2CE8-43F5-8DA1-2006C6E9F7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3-2CE8-43F5-8DA1-2006C6E9F7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4-2CE8-43F5-8DA1-2006C6E9F7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5-2CE8-43F5-8DA1-2006C6E9F7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6-2CE8-43F5-8DA1-2006C6E9F7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7-2CE8-43F5-8DA1-2006C6E9F7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8-2CE8-43F5-8DA1-2006C6E9F7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9-2CE8-43F5-8DA1-2006C6E9F7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A-2CE8-43F5-8DA1-2006C6E9F7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B-2CE8-43F5-8DA1-2006C6E9F7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C-2CE8-43F5-8DA1-2006C6E9F7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D-2CE8-43F5-8DA1-2006C6E9F7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E-2CE8-43F5-8DA1-2006C6E9F7D8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F-2CE8-43F5-8DA1-2006C6E9F7D8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0-2CE8-43F5-8DA1-2006C6E9F7D8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1-2CE8-43F5-8DA1-2006C6E9F7D8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2-2CE8-43F5-8DA1-2006C6E9F7D8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3-2CE8-43F5-8DA1-2006C6E9F7D8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4-2CE8-43F5-8DA1-2006C6E9F7D8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5-2CE8-43F5-8DA1-2006C6E9F7D8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6-2CE8-43F5-8DA1-2006C6E9F7D8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7-2CE8-43F5-8DA1-2006C6E9F7D8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8-2CE8-43F5-8DA1-2006C6E9F7D8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9-2CE8-43F5-8DA1-2006C6E9F7D8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A-2CE8-43F5-8DA1-2006C6E9F7D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B-2CE8-43F5-8DA1-2006C6E9F7D8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C-2CE8-43F5-8DA1-2006C6E9F7D8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D-2CE8-43F5-8DA1-2006C6E9F7D8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E-2CE8-43F5-8DA1-2006C6E9F7D8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F-2CE8-43F5-8DA1-2006C6E9F7D8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0-2CE8-43F5-8DA1-2006C6E9F7D8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1-2CE8-43F5-8DA1-2006C6E9F7D8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2-2CE8-43F5-8DA1-2006C6E9F7D8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3-2CE8-43F5-8DA1-2006C6E9F7D8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4-2CE8-43F5-8DA1-2006C6E9F7D8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5-2CE8-43F5-8DA1-2006C6E9F7D8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6-2CE8-43F5-8DA1-2006C6E9F7D8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7-2CE8-43F5-8DA1-2006C6E9F7D8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8-2CE8-43F5-8DA1-2006C6E9F7D8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9-2CE8-43F5-8DA1-2006C6E9F7D8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A-2CE8-43F5-8DA1-2006C6E9F7D8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B-2CE8-43F5-8DA1-2006C6E9F7D8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C-2CE8-43F5-8DA1-2006C6E9F7D8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D-2CE8-43F5-8DA1-2006C6E9F7D8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E-2CE8-43F5-8DA1-2006C6E9F7D8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F-2CE8-43F5-8DA1-2006C6E9F7D8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0-2CE8-43F5-8DA1-2006C6E9F7D8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1-2CE8-43F5-8DA1-2006C6E9F7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1" u="none" strike="noStrike" kern="1200" baseline="0">
                    <a:solidFill>
                      <a:schemeClr val="accent1"/>
                    </a:solidFill>
                    <a:latin typeface="+mj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Analyse!$T$7:$T$150</c:f>
              <c:numCache>
                <c:formatCode>General</c:formatCode>
                <c:ptCount val="144"/>
                <c:pt idx="0">
                  <c:v>#N/A</c:v>
                </c:pt>
                <c:pt idx="1">
                  <c:v>1</c:v>
                </c:pt>
                <c:pt idx="2">
                  <c:v>#N/A</c:v>
                </c:pt>
                <c:pt idx="3">
                  <c:v>1</c:v>
                </c:pt>
                <c:pt idx="4">
                  <c:v>#N/A</c:v>
                </c:pt>
                <c:pt idx="5">
                  <c:v>1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Analyse!$U$7:$U$150</c15:f>
                <c15:dlblRangeCache>
                  <c:ptCount val="144"/>
                  <c:pt idx="0">
                    <c:v>-</c:v>
                  </c:pt>
                  <c:pt idx="1">
                    <c:v>-85%</c:v>
                  </c:pt>
                  <c:pt idx="2">
                    <c:v>+52%</c:v>
                  </c:pt>
                  <c:pt idx="3">
                    <c:v>-36%</c:v>
                  </c:pt>
                  <c:pt idx="4">
                    <c:v>+23%</c:v>
                  </c:pt>
                  <c:pt idx="5">
                    <c:v>-13%</c:v>
                  </c:pt>
                  <c:pt idx="6">
                    <c:v>+22%</c:v>
                  </c:pt>
                  <c:pt idx="7">
                    <c:v>+1773%</c:v>
                  </c:pt>
                  <c:pt idx="8">
                    <c:v>+0%</c:v>
                  </c:pt>
                  <c:pt idx="9">
                    <c:v>+15%</c:v>
                  </c:pt>
                  <c:pt idx="10">
                    <c:v>+35%</c:v>
                  </c:pt>
                  <c:pt idx="11">
                    <c:v>-0%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122-2CE8-43F5-8DA1-2006C6E9F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881935"/>
        <c:axId val="386886255"/>
      </c:lineChart>
      <c:dateAx>
        <c:axId val="386856495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70415"/>
        <c:crosses val="autoZero"/>
        <c:auto val="1"/>
        <c:lblOffset val="100"/>
        <c:baseTimeUnit val="years"/>
      </c:dateAx>
      <c:valAx>
        <c:axId val="386870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#\ ##0&quot;M€&quot;" sourceLinked="0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56495"/>
        <c:crosses val="autoZero"/>
        <c:crossBetween val="between"/>
        <c:dispUnits>
          <c:builtInUnit val="millions"/>
        </c:dispUnits>
      </c:valAx>
      <c:valAx>
        <c:axId val="386886255"/>
        <c:scaling>
          <c:orientation val="minMax"/>
          <c:max val="1"/>
          <c:min val="0"/>
        </c:scaling>
        <c:delete val="0"/>
        <c:axPos val="r"/>
        <c:numFmt formatCode="General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81935"/>
        <c:crosses val="max"/>
        <c:crossBetween val="between"/>
      </c:valAx>
      <c:dateAx>
        <c:axId val="386881935"/>
        <c:scaling>
          <c:orientation val="minMax"/>
        </c:scaling>
        <c:delete val="0"/>
        <c:axPos val="t"/>
        <c:numFmt formatCode="yyyy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86255"/>
        <c:crosses val="max"/>
        <c:auto val="1"/>
        <c:lblOffset val="100"/>
        <c:baseTimeUnit val="years"/>
      </c:dateAx>
    </c:plotArea>
    <c:plotVisOnly val="1"/>
    <c:dispBlanksAs val="gap"/>
    <c:showDLblsOverMax val="0"/>
  </c:chart>
  <c:txPr>
    <a:bodyPr/>
    <a:lstStyle/>
    <a:p>
      <a:pPr>
        <a:defRPr sz="1200">
          <a:latin typeface="Aptos" panose="020B0004020202020204" pitchFamily="34" charset="0"/>
        </a:defRPr>
      </a:pPr>
      <a:endParaRPr lang="fr-FR"/>
    </a:p>
  </c:txPr>
  <c:externalData r:id="rId1">
    <c:autoUpdate val="1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Analyse!$W$6</c:f>
              <c:strCache>
                <c:ptCount val="1"/>
                <c:pt idx="0">
                  <c:v>Taux de marge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Analyse!$M$7:$M$150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Analyse!$W$7:$W$150</c:f>
              <c:numCache>
                <c:formatCode>0%</c:formatCode>
                <c:ptCount val="144"/>
                <c:pt idx="0">
                  <c:v>0.10319331418757886</c:v>
                </c:pt>
                <c:pt idx="1">
                  <c:v>1.9219063300040667E-2</c:v>
                </c:pt>
                <c:pt idx="2">
                  <c:v>3.1251514848258069E-2</c:v>
                </c:pt>
                <c:pt idx="3">
                  <c:v>2.0759167643563895E-2</c:v>
                </c:pt>
                <c:pt idx="4">
                  <c:v>2.4010158603517524E-2</c:v>
                </c:pt>
                <c:pt idx="5">
                  <c:v>2.1173842815708745E-2</c:v>
                </c:pt>
                <c:pt idx="6">
                  <c:v>2.6322099129743953E-2</c:v>
                </c:pt>
                <c:pt idx="7">
                  <c:v>0.33416669640727226</c:v>
                </c:pt>
                <c:pt idx="8">
                  <c:v>0.32572015705629276</c:v>
                </c:pt>
                <c:pt idx="9">
                  <c:v>0.29625301445256874</c:v>
                </c:pt>
                <c:pt idx="10">
                  <c:v>0.36510914788381271</c:v>
                </c:pt>
                <c:pt idx="11">
                  <c:v>0.39504207850664386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14-4A83-BE21-177566B72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2121538784"/>
        <c:axId val="2121540224"/>
      </c:barChart>
      <c:dateAx>
        <c:axId val="2121538784"/>
        <c:scaling>
          <c:orientation val="minMax"/>
        </c:scaling>
        <c:delete val="0"/>
        <c:axPos val="b"/>
        <c:numFmt formatCode="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0000"/>
                    <a:lumOff val="10000"/>
                  </a:schemeClr>
                </a:solidFill>
                <a:latin typeface="Aptos Display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2121540224"/>
        <c:crosses val="autoZero"/>
        <c:auto val="1"/>
        <c:lblOffset val="100"/>
        <c:baseTimeUnit val="years"/>
      </c:dateAx>
      <c:valAx>
        <c:axId val="2121540224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0000"/>
                  <a:lumOff val="90000"/>
                </a:schemeClr>
              </a:solidFill>
              <a:prstDash val="dash"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0000"/>
                    <a:lumOff val="10000"/>
                  </a:schemeClr>
                </a:solidFill>
                <a:latin typeface="Aptos Display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2121538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>
              <a:lumMod val="90000"/>
              <a:lumOff val="10000"/>
            </a:schemeClr>
          </a:solidFill>
          <a:latin typeface="Aptos Display" panose="020B0004020202020204" pitchFamily="34" charset="0"/>
        </a:defRPr>
      </a:pPr>
      <a:endParaRPr lang="fr-FR"/>
    </a:p>
  </c:txPr>
  <c:externalData r:id="rId3">
    <c:autoUpdate val="1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7438-13D2-419A-9932-DFB9ED1638C8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C6542-D4F9-462D-AAE5-C725B1FDD1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102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480C3-F197-0084-7F73-EEABE6E6B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A98A89-606D-0543-761F-5F60DFFE70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514B61-C38D-1FF9-561A-7EFA52B07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95F61-6DE0-5338-34BB-72DD1DFDB4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9E253-BF34-4048-B693-B2C41DC1FE0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568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9443-930B-41A4-21CD-2927B3E84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847CF-A45B-FB6D-B760-18BFE5929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3A91B-4EE8-1F73-C112-6E94C0C1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727AC-4903-1C7A-DFB1-A9D72E60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AEA15-29C6-920B-4108-EE0EDC01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03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5236-4B4F-BDA8-124D-FC0D1BAF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F1A50-FBD3-70C9-76FD-A3E6C29B6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B467A-5511-F7F7-CD74-881094E6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79695-5E7A-E938-6E3C-F03A20A8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7B77A-AEB8-9460-0B2D-8438EA5F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78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2A0A9-E938-8A2F-1C26-F22547A8F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2DA72-B28E-4855-D441-18BEF80D9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2885C-39C7-6D17-D174-81E830BC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1D502-B697-0B2A-4DB3-72E0B959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C9A39-5A4B-43B4-52E7-597FBB05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69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9F0B-EDDA-8463-5409-4D040B10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23EB-31F0-26A8-60B3-C1C3CF41B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0A539-5FF9-BEC9-2C07-34D9C907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B8A09-CD16-6F07-B034-616FCDDA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3C8B5-1337-1426-49C4-C71319E9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86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F775-FBC1-000C-C5AC-4A08DBD7D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F0044-D594-1410-A255-84AE8F59F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71FA6-7A83-A1FA-D37E-9DAC54F6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687A0-6902-790B-E724-441AE91B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7EB3F-12F9-9E72-3E90-21C24FAF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99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4935-D532-EDB3-E01B-99914063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8833B-EA29-159C-2B29-88E598B00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FA667-A66B-338D-0A59-6FC38B872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B8974-899E-0850-2630-6B22BD50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6791E-3D24-D10D-7D30-783B89D6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E620A-F6C1-8869-3493-2AB1CE63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71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5DFB-7C45-EDB5-5A88-35694607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AED48-2B35-577C-07BD-529467971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18C2E-BD71-CF94-2DBB-70505262C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23729-92B6-FF08-8695-6B3554C0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8A1D8-6F6F-35B4-A60C-4AAC709D5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BF9FE-A0AB-5D08-4333-20E5852D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3AE02-B5F9-6B8E-3BE3-19339C75C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4AFD3-D2AF-6655-9F42-0C1359D3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87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0DE38-D738-75C9-D13A-4D678997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BF86D2-1B78-6990-77D9-E22F03C6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763FD-4BBF-BB0C-6BA2-2F0B19CA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0D545-4BED-83A0-16B7-54907106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57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FBBBB-F93A-B2B7-C130-9F3F5103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EA6F8-2967-0F0E-1206-A5113C19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D4928-0F9C-43B3-D788-C9C88EA7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18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AE6C-602F-C7E8-2C9E-DB64FA76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C8539-8791-7754-2269-DBD7F5AB2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124F1-A2B3-72F2-6D4F-B143EEB32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84C2F-1B07-BE90-B766-63F6DBC0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D7B46-8E4C-03C9-F7E5-CA7CABC1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C4921-89CD-1743-623C-EA534B1A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95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A123-A8F4-C02E-BC00-3F662FDA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54629-0616-8E9C-C03D-EBAD57C38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EB9C9-74C0-D194-BD09-AA155E08A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03BCF-7933-9C8F-7829-648BC9E86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483DC-C214-E4CB-C8C0-08AAB831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38EBB-7FBC-E049-A4D6-76364131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80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5CACD-B450-0B93-C13D-80986AEE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02237-F8ED-2C90-652B-182BD04BA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866A9-E467-14E4-DF6E-8AABBAA3B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C42328-F42E-449B-81BD-CD0EDE31BD71}" type="datetimeFigureOut">
              <a:rPr lang="fr-FR" smtClean="0"/>
              <a:t>04/10/2025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F6AC7-9535-4342-9A8D-6B6920DDE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F4F1F-778A-30BC-03DD-228496E80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74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hart" Target="../charts/chart2.xml"/><Relationship Id="rId18" Type="http://schemas.openxmlformats.org/officeDocument/2006/relationships/chart" Target="../charts/chart5.xml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12" Type="http://schemas.openxmlformats.org/officeDocument/2006/relationships/chart" Target="../charts/chart1.xml"/><Relationship Id="rId17" Type="http://schemas.openxmlformats.org/officeDocument/2006/relationships/chart" Target="../charts/chart4.xml"/><Relationship Id="rId2" Type="http://schemas.openxmlformats.org/officeDocument/2006/relationships/tags" Target="../tags/tag2.xml"/><Relationship Id="rId16" Type="http://schemas.openxmlformats.org/officeDocument/2006/relationships/image" Target="../media/image9.svg"/><Relationship Id="rId1" Type="http://schemas.openxmlformats.org/officeDocument/2006/relationships/tags" Target="../tags/tag1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7.svg"/><Relationship Id="rId5" Type="http://schemas.openxmlformats.org/officeDocument/2006/relationships/notesSlide" Target="../notesSlides/notesSlide1.xml"/><Relationship Id="rId15" Type="http://schemas.openxmlformats.org/officeDocument/2006/relationships/image" Target="../media/image8.png"/><Relationship Id="rId10" Type="http://schemas.openxmlformats.org/officeDocument/2006/relationships/image" Target="../media/image6.png"/><Relationship Id="rId19" Type="http://schemas.openxmlformats.org/officeDocument/2006/relationships/chart" Target="../charts/chart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.svg"/><Relationship Id="rId1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Vmoschetta@sammpo.fr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malollari@sammpo.f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CCF9FA-9F52-8141-4B90-7AB3DCB029F2}"/>
              </a:ext>
            </a:extLst>
          </p:cNvPr>
          <p:cNvSpPr/>
          <p:nvPr/>
        </p:nvSpPr>
        <p:spPr>
          <a:xfrm>
            <a:off x="532932" y="6405694"/>
            <a:ext cx="11126136" cy="449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Source : SAMMPO | [Distributeur] -  Etude du [Date] | A000</a:t>
            </a:r>
            <a:endParaRPr lang="en-US" sz="11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3" descr="A shelf full of liquor bottles&#10;&#10;AI-generated content may be incorrect.">
            <a:extLst>
              <a:ext uri="{FF2B5EF4-FFF2-40B4-BE49-F238E27FC236}">
                <a16:creationId xmlns:a16="http://schemas.microsoft.com/office/drawing/2014/main" id="{D12DB684-02B0-6DB7-92C8-858E24388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2" b="205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CF64F9D-26C5-1F03-699F-FD681655B9C7}"/>
              </a:ext>
            </a:extLst>
          </p:cNvPr>
          <p:cNvSpPr/>
          <p:nvPr/>
        </p:nvSpPr>
        <p:spPr>
          <a:xfrm>
            <a:off x="1514475" y="1479792"/>
            <a:ext cx="9163050" cy="3898416"/>
          </a:xfrm>
          <a:prstGeom prst="roundRect">
            <a:avLst>
              <a:gd name="adj" fmla="val 6534"/>
            </a:avLst>
          </a:prstGeom>
          <a:solidFill>
            <a:srgbClr val="FFFFFF">
              <a:alpha val="94902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800" i="1" dirty="0">
              <a:solidFill>
                <a:schemeClr val="tx1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62B3FB-99D5-1C13-8861-C58B61311075}"/>
              </a:ext>
            </a:extLst>
          </p:cNvPr>
          <p:cNvCxnSpPr>
            <a:cxnSpLocks/>
          </p:cNvCxnSpPr>
          <p:nvPr/>
        </p:nvCxnSpPr>
        <p:spPr>
          <a:xfrm>
            <a:off x="2293586" y="2402304"/>
            <a:ext cx="2022176" cy="0"/>
          </a:xfrm>
          <a:prstGeom prst="line">
            <a:avLst/>
          </a:prstGeom>
          <a:ln w="190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70BCE6-7EC9-F8E8-83BB-045869AAD150}"/>
              </a:ext>
            </a:extLst>
          </p:cNvPr>
          <p:cNvCxnSpPr>
            <a:cxnSpLocks/>
          </p:cNvCxnSpPr>
          <p:nvPr/>
        </p:nvCxnSpPr>
        <p:spPr>
          <a:xfrm>
            <a:off x="7876238" y="2402304"/>
            <a:ext cx="2022176" cy="0"/>
          </a:xfrm>
          <a:prstGeom prst="line">
            <a:avLst/>
          </a:prstGeom>
          <a:ln w="190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black square with white text and a white circle&#10;&#10;AI-generated content may be incorrect.">
            <a:extLst>
              <a:ext uri="{FF2B5EF4-FFF2-40B4-BE49-F238E27FC236}">
                <a16:creationId xmlns:a16="http://schemas.microsoft.com/office/drawing/2014/main" id="{C64784ED-5EA4-47A5-5153-062171C5A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20" y="2036008"/>
            <a:ext cx="732108" cy="732592"/>
          </a:xfrm>
          <a:prstGeom prst="round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D50538-C89C-6662-7EDE-C9BA8A360FEE}"/>
              </a:ext>
            </a:extLst>
          </p:cNvPr>
          <p:cNvSpPr/>
          <p:nvPr/>
        </p:nvSpPr>
        <p:spPr>
          <a:xfrm>
            <a:off x="5525950" y="1945104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F1B23E-8FE1-F1AB-1F19-B7F5A7883D4C}"/>
              </a:ext>
            </a:extLst>
          </p:cNvPr>
          <p:cNvSpPr/>
          <p:nvPr/>
        </p:nvSpPr>
        <p:spPr>
          <a:xfrm>
            <a:off x="2293586" y="4080453"/>
            <a:ext cx="7855349" cy="514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1" u="none" strike="noStrike" kern="1200" cap="none" spc="0" normalizeH="0" baseline="0" noProof="0" dirty="0">
                <a:ln>
                  <a:noFill/>
                </a:ln>
                <a:solidFill>
                  <a:srgbClr val="1B1C1F"/>
                </a:solidFill>
                <a:effectLst/>
                <a:uLnTx/>
                <a:uFillTx/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L’information au service de l’action 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1AA328-0521-4125-DC34-19AD94F6BE82}"/>
              </a:ext>
            </a:extLst>
          </p:cNvPr>
          <p:cNvSpPr/>
          <p:nvPr/>
        </p:nvSpPr>
        <p:spPr>
          <a:xfrm>
            <a:off x="2293586" y="3529246"/>
            <a:ext cx="7855349" cy="514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1B1C1F"/>
                </a:solidFill>
                <a:effectLst/>
                <a:uLnTx/>
                <a:uFillTx/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Fiche d’identité des concurrents</a:t>
            </a:r>
          </a:p>
        </p:txBody>
      </p:sp>
    </p:spTree>
    <p:extLst>
      <p:ext uri="{BB962C8B-B14F-4D97-AF65-F5344CB8AC3E}">
        <p14:creationId xmlns:p14="http://schemas.microsoft.com/office/powerpoint/2010/main" val="117448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CD957-0927-2C46-F483-DFECD1642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D9847ED-AC01-698C-B58F-67DB0363DC15}"/>
              </a:ext>
            </a:extLst>
          </p:cNvPr>
          <p:cNvSpPr/>
          <p:nvPr/>
        </p:nvSpPr>
        <p:spPr>
          <a:xfrm>
            <a:off x="0" y="1"/>
            <a:ext cx="12192000" cy="2744156"/>
          </a:xfrm>
          <a:prstGeom prst="rect">
            <a:avLst/>
          </a:prstGeom>
          <a:solidFill>
            <a:srgbClr val="30323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fr-FR" sz="1600" b="1" noProof="0" dirty="0">
              <a:solidFill>
                <a:schemeClr val="accent3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16" name="think-cell data - do not delete" hidden="1">
            <a:extLst>
              <a:ext uri="{FF2B5EF4-FFF2-40B4-BE49-F238E27FC236}">
                <a16:creationId xmlns:a16="http://schemas.microsoft.com/office/drawing/2014/main" id="{F185F17A-BA52-EF97-365B-513F5238E33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73" imgH="474" progId="TCLayout.ActiveDocument.1">
                  <p:embed/>
                </p:oleObj>
              </mc:Choice>
              <mc:Fallback>
                <p:oleObj name="think-cell Slide" r:id="rId6" imgW="473" imgH="474" progId="TCLayout.ActiveDocument.1">
                  <p:embed/>
                  <p:pic>
                    <p:nvPicPr>
                      <p:cNvPr id="1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185F17A-BA52-EF97-365B-513F5238E3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9319ABF7-0D59-10D2-3156-1494F88C8EC2}"/>
              </a:ext>
            </a:extLst>
          </p:cNvPr>
          <p:cNvSpPr/>
          <p:nvPr/>
        </p:nvSpPr>
        <p:spPr>
          <a:xfrm>
            <a:off x="532933" y="2991519"/>
            <a:ext cx="2777111" cy="366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lang="fr-FR" sz="1400" b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Chiffre d’affaires (CA)</a:t>
            </a:r>
            <a:endParaRPr lang="fr-FR" sz="1400" b="1" dirty="0">
              <a:solidFill>
                <a:schemeClr val="accent3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400" i="1" noProof="0" dirty="0" err="1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Siren</a:t>
            </a:r>
            <a:r>
              <a:rPr lang="fr-FR" sz="1400" i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identifié : [</a:t>
            </a:r>
            <a:r>
              <a:rPr lang="fr-FR" sz="1400" i="1" noProof="0" dirty="0" err="1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Siren</a:t>
            </a:r>
            <a:r>
              <a:rPr lang="fr-FR" sz="1400" i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]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2F6B92-806D-B899-6E21-9CABA74B43E5}"/>
              </a:ext>
            </a:extLst>
          </p:cNvPr>
          <p:cNvSpPr/>
          <p:nvPr/>
        </p:nvSpPr>
        <p:spPr>
          <a:xfrm>
            <a:off x="532932" y="611296"/>
            <a:ext cx="238716" cy="2269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fr-FR" sz="1600" b="1" noProof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A1F96-6403-3CFA-4CF5-94F705987FD2}"/>
              </a:ext>
            </a:extLst>
          </p:cNvPr>
          <p:cNvSpPr txBox="1"/>
          <p:nvPr/>
        </p:nvSpPr>
        <p:spPr>
          <a:xfrm>
            <a:off x="917078" y="246278"/>
            <a:ext cx="5235405" cy="340735"/>
          </a:xfrm>
          <a:prstGeom prst="rect">
            <a:avLst/>
          </a:prstGeom>
          <a:noFill/>
        </p:spPr>
        <p:txBody>
          <a:bodyPr wrap="square" lIns="0" tIns="46800" rIns="0" bIns="46800" rtlCol="0" anchor="ctr">
            <a:spAutoFit/>
          </a:bodyPr>
          <a:lstStyle/>
          <a:p>
            <a:r>
              <a:rPr lang="fr-FR" sz="1600" noProof="0" dirty="0">
                <a:solidFill>
                  <a:schemeClr val="bg1"/>
                </a:solidFill>
                <a:latin typeface="Aptos" panose="020B0004020202020204" pitchFamily="34" charset="0"/>
              </a:rPr>
              <a:t>Fiche d’identité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14E990-CF48-4D57-26BB-9C9E56700176}"/>
              </a:ext>
            </a:extLst>
          </p:cNvPr>
          <p:cNvSpPr txBox="1"/>
          <p:nvPr/>
        </p:nvSpPr>
        <p:spPr>
          <a:xfrm>
            <a:off x="917078" y="492774"/>
            <a:ext cx="4125325" cy="463846"/>
          </a:xfrm>
          <a:prstGeom prst="rect">
            <a:avLst/>
          </a:prstGeom>
          <a:noFill/>
        </p:spPr>
        <p:txBody>
          <a:bodyPr wrap="square" lIns="0" tIns="46800" rIns="0" bIns="46800" rtlCol="0" anchor="t">
            <a:spAutoFit/>
          </a:bodyPr>
          <a:lstStyle/>
          <a:p>
            <a:r>
              <a:rPr lang="fr-FR" sz="2400" b="1" noProof="0" dirty="0">
                <a:solidFill>
                  <a:schemeClr val="bg1"/>
                </a:solidFill>
                <a:latin typeface="Aptos Black" panose="020B0004020202020204" pitchFamily="34" charset="0"/>
              </a:rPr>
              <a:t>[Entreprise]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87C0EE5-16E0-110A-F7C2-38A298B0847E}"/>
              </a:ext>
            </a:extLst>
          </p:cNvPr>
          <p:cNvSpPr/>
          <p:nvPr/>
        </p:nvSpPr>
        <p:spPr>
          <a:xfrm>
            <a:off x="532931" y="6405694"/>
            <a:ext cx="11234575" cy="449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fr-FR" sz="1100" dirty="0">
                <a:solidFill>
                  <a:schemeClr val="accent3"/>
                </a:solidFill>
                <a:ea typeface="Lato" panose="020F0502020204030203" pitchFamily="34" charset="0"/>
                <a:cs typeface="Lato" panose="020F0502020204030203" pitchFamily="34" charset="0"/>
              </a:rPr>
              <a:t>Source : SAMMPO | INSEE : Ratios Financiers (BCE / INPI) - Etude du [Date] | A001 [Incohérence]</a:t>
            </a:r>
            <a:endParaRPr lang="en-US" sz="1100" dirty="0">
              <a:solidFill>
                <a:schemeClr val="accent3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B5F888-FCE6-B14B-8EDC-8323D47F2F95}"/>
              </a:ext>
            </a:extLst>
          </p:cNvPr>
          <p:cNvSpPr/>
          <p:nvPr/>
        </p:nvSpPr>
        <p:spPr>
          <a:xfrm>
            <a:off x="9101795" y="-86497"/>
            <a:ext cx="2841612" cy="6580430"/>
          </a:xfrm>
          <a:prstGeom prst="rect">
            <a:avLst/>
          </a:prstGeom>
          <a:solidFill>
            <a:srgbClr val="FFFFFF">
              <a:alpha val="89804"/>
            </a:srgbClr>
          </a:solidFill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fr-FR" sz="1600" b="1" noProof="0" dirty="0">
              <a:solidFill>
                <a:schemeClr val="accent3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7B9C9C-2742-4416-D1AB-18DA7C7846B8}"/>
              </a:ext>
            </a:extLst>
          </p:cNvPr>
          <p:cNvSpPr/>
          <p:nvPr/>
        </p:nvSpPr>
        <p:spPr>
          <a:xfrm>
            <a:off x="4806967" y="2991519"/>
            <a:ext cx="2777111" cy="366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lang="fr-FR" sz="1400" b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Excédent brut d’exploitation (EBE)</a:t>
            </a:r>
            <a:endParaRPr lang="fr-FR" sz="1400" b="1" dirty="0">
              <a:solidFill>
                <a:schemeClr val="accent3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400" i="1" noProof="0" dirty="0" err="1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Siren</a:t>
            </a:r>
            <a:r>
              <a:rPr lang="fr-FR" sz="1400" i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identifié : [</a:t>
            </a:r>
            <a:r>
              <a:rPr lang="fr-FR" sz="1400" i="1" noProof="0" dirty="0" err="1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Siren</a:t>
            </a:r>
            <a:r>
              <a:rPr lang="fr-FR" sz="1400" i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]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DBA152D-D707-BF6B-D9A4-B14164E08D45}"/>
              </a:ext>
            </a:extLst>
          </p:cNvPr>
          <p:cNvGrpSpPr/>
          <p:nvPr/>
        </p:nvGrpSpPr>
        <p:grpSpPr>
          <a:xfrm>
            <a:off x="3423588" y="2961390"/>
            <a:ext cx="1231151" cy="449917"/>
            <a:chOff x="3086149" y="5633623"/>
            <a:chExt cx="1231151" cy="449917"/>
          </a:xfrm>
          <a:solidFill>
            <a:schemeClr val="tx1">
              <a:lumMod val="90000"/>
              <a:lumOff val="10000"/>
            </a:schemeClr>
          </a:solidFill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8BCEADD-0CE3-11B1-59A9-EA8BF4BEC5CA}"/>
                </a:ext>
              </a:extLst>
            </p:cNvPr>
            <p:cNvSpPr/>
            <p:nvPr/>
          </p:nvSpPr>
          <p:spPr>
            <a:xfrm>
              <a:off x="3086149" y="5633623"/>
              <a:ext cx="1231151" cy="449917"/>
            </a:xfrm>
            <a:prstGeom prst="roundRect">
              <a:avLst/>
            </a:prstGeom>
            <a:solidFill>
              <a:srgbClr val="FFFFFF">
                <a:alpha val="80000"/>
              </a:srgbClr>
            </a:solidFill>
            <a:ln w="9525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algn="ctr" defTabSz="914400" rtl="0" eaLnBrk="1" latinLnBrk="0" hangingPunct="1"/>
              <a:endParaRPr lang="fr-FR" sz="16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D0EA87F-6585-BBEA-9A00-8EFB54C63A42}"/>
                </a:ext>
              </a:extLst>
            </p:cNvPr>
            <p:cNvGrpSpPr/>
            <p:nvPr/>
          </p:nvGrpSpPr>
          <p:grpSpPr>
            <a:xfrm>
              <a:off x="3427597" y="5705324"/>
              <a:ext cx="842076" cy="325566"/>
              <a:chOff x="3220759" y="5706493"/>
              <a:chExt cx="1010426" cy="325566"/>
            </a:xfrm>
            <a:grpFill/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AF176E6-5291-F9B7-C211-CBE63AB2D3FE}"/>
                  </a:ext>
                </a:extLst>
              </p:cNvPr>
              <p:cNvSpPr/>
              <p:nvPr/>
            </p:nvSpPr>
            <p:spPr>
              <a:xfrm>
                <a:off x="3220759" y="5896686"/>
                <a:ext cx="1010426" cy="1353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l"/>
                <a:r>
                  <a:rPr lang="fr-FR" sz="1000" i="1" noProof="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Aptos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CAGR vs [Start]</a:t>
                </a:r>
                <a:endParaRPr lang="fr-FR" sz="500" i="1" noProof="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ptos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F54539D-F68C-5C84-B938-3BB85925339B}"/>
                  </a:ext>
                </a:extLst>
              </p:cNvPr>
              <p:cNvSpPr/>
              <p:nvPr/>
            </p:nvSpPr>
            <p:spPr>
              <a:xfrm>
                <a:off x="3220759" y="5706493"/>
                <a:ext cx="1010426" cy="1353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fr-FR" sz="12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Aptos Black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[</a:t>
                </a:r>
                <a:r>
                  <a:rPr lang="fr-FR" sz="1200" b="1" dirty="0" err="1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Aptos Black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Cagr_CA</a:t>
                </a:r>
                <a:r>
                  <a:rPr lang="fr-FR" sz="12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Aptos Black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]</a:t>
                </a:r>
                <a:endParaRPr lang="fr-FR" sz="800" b="1" noProof="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ptos Black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pic>
          <p:nvPicPr>
            <p:cNvPr id="40" name="Graphic 39" descr="Sprouting Seed with solid fill">
              <a:extLst>
                <a:ext uri="{FF2B5EF4-FFF2-40B4-BE49-F238E27FC236}">
                  <a16:creationId xmlns:a16="http://schemas.microsoft.com/office/drawing/2014/main" id="{8355AC32-42E9-2190-227A-4BDD541CD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40433" y="5727842"/>
              <a:ext cx="246238" cy="246238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72B4EB3-4CAA-AC5D-8137-720C7870A50D}"/>
              </a:ext>
            </a:extLst>
          </p:cNvPr>
          <p:cNvGrpSpPr/>
          <p:nvPr/>
        </p:nvGrpSpPr>
        <p:grpSpPr>
          <a:xfrm>
            <a:off x="7718415" y="2961390"/>
            <a:ext cx="1231151" cy="449917"/>
            <a:chOff x="7537262" y="5633623"/>
            <a:chExt cx="1231151" cy="44991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25B5D9A-0734-B6A3-86D2-05473844E731}"/>
                </a:ext>
              </a:extLst>
            </p:cNvPr>
            <p:cNvGrpSpPr/>
            <p:nvPr/>
          </p:nvGrpSpPr>
          <p:grpSpPr>
            <a:xfrm>
              <a:off x="7537262" y="5633623"/>
              <a:ext cx="1231151" cy="449917"/>
              <a:chOff x="3086149" y="5633623"/>
              <a:chExt cx="1231151" cy="449917"/>
            </a:xfrm>
            <a:grpFill/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92A90B03-35E3-16C4-2338-6E2BEC345890}"/>
                  </a:ext>
                </a:extLst>
              </p:cNvPr>
              <p:cNvSpPr/>
              <p:nvPr/>
            </p:nvSpPr>
            <p:spPr>
              <a:xfrm>
                <a:off x="3086149" y="5633623"/>
                <a:ext cx="1231151" cy="449917"/>
              </a:xfrm>
              <a:prstGeom prst="roundRect">
                <a:avLst/>
              </a:prstGeom>
              <a:solidFill>
                <a:srgbClr val="FFFFFF">
                  <a:alpha val="80000"/>
                </a:srgbClr>
              </a:solidFill>
              <a:ln w="952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algn="ctr" defTabSz="914400" rtl="0" eaLnBrk="1" latinLnBrk="0" hangingPunct="1"/>
                <a:endParaRPr lang="fr-FR" sz="1600" b="1" kern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ptos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5A1A187-0E6F-67B7-EB10-AB4C3A9B78E0}"/>
                  </a:ext>
                </a:extLst>
              </p:cNvPr>
              <p:cNvGrpSpPr/>
              <p:nvPr/>
            </p:nvGrpSpPr>
            <p:grpSpPr>
              <a:xfrm>
                <a:off x="3427597" y="5705324"/>
                <a:ext cx="842076" cy="325566"/>
                <a:chOff x="3220759" y="5706493"/>
                <a:chExt cx="1010426" cy="325566"/>
              </a:xfrm>
              <a:grpFill/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C265317-F35C-FF82-24D3-3F3355A61522}"/>
                    </a:ext>
                  </a:extLst>
                </p:cNvPr>
                <p:cNvSpPr/>
                <p:nvPr/>
              </p:nvSpPr>
              <p:spPr>
                <a:xfrm>
                  <a:off x="3220759" y="5896686"/>
                  <a:ext cx="1010426" cy="1353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/>
                <a:lstStyle/>
                <a:p>
                  <a:pPr algn="l"/>
                  <a:r>
                    <a:rPr lang="fr-FR" sz="1000" i="1" noProof="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CAGR vs [Start]</a:t>
                  </a:r>
                  <a:endParaRPr lang="fr-FR" sz="500" i="1" noProof="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ptos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E0C4E9E-14C5-B6CF-ECFE-8C2F5678B91D}"/>
                    </a:ext>
                  </a:extLst>
                </p:cNvPr>
                <p:cNvSpPr/>
                <p:nvPr/>
              </p:nvSpPr>
              <p:spPr>
                <a:xfrm>
                  <a:off x="3220759" y="5706493"/>
                  <a:ext cx="1010426" cy="1353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r>
                    <a:rPr lang="fr-FR" sz="1200" b="1" noProof="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 Black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[</a:t>
                  </a:r>
                  <a:r>
                    <a:rPr lang="fr-FR" sz="1200" b="1" noProof="0" dirty="0" err="1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 Black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Cag</a:t>
                  </a:r>
                  <a:r>
                    <a:rPr lang="fr-FR" sz="12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 Black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r</a:t>
                  </a:r>
                  <a:r>
                    <a:rPr lang="fr-FR" sz="1200" b="1" noProof="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 Black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_EBE</a:t>
                  </a:r>
                  <a:r>
                    <a:rPr lang="fr-FR" sz="12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 Black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]</a:t>
                  </a:r>
                  <a:endParaRPr lang="fr-FR" sz="800" b="1" noProof="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ptos Black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endParaRPr>
                </a:p>
              </p:txBody>
            </p:sp>
          </p:grpSp>
        </p:grpSp>
        <p:pic>
          <p:nvPicPr>
            <p:cNvPr id="38" name="Graphic 37" descr="Money with solid fill">
              <a:extLst>
                <a:ext uri="{FF2B5EF4-FFF2-40B4-BE49-F238E27FC236}">
                  <a16:creationId xmlns:a16="http://schemas.microsoft.com/office/drawing/2014/main" id="{CE5E99FA-DC72-C7DE-543D-CCB85F7F1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98634" y="5735979"/>
              <a:ext cx="245204" cy="245204"/>
            </a:xfrm>
            <a:prstGeom prst="rect">
              <a:avLst/>
            </a:prstGeom>
          </p:spPr>
        </p:pic>
      </p:grp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07F9D9C-76D3-4DDE-F0B9-7678A652991A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5881873" y="807460"/>
            <a:ext cx="448370" cy="474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noProof="0" dirty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[EBE]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DA093-F1AB-27E8-9A86-7AF62403D444}"/>
              </a:ext>
            </a:extLst>
          </p:cNvPr>
          <p:cNvSpPr/>
          <p:nvPr/>
        </p:nvSpPr>
        <p:spPr>
          <a:xfrm>
            <a:off x="5229014" y="1629953"/>
            <a:ext cx="1754088" cy="285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fr-FR" sz="1200" i="1" noProof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EBE en </a:t>
            </a:r>
            <a:r>
              <a:rPr lang="fr-FR" sz="1200" i="1" noProof="0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[End]</a:t>
            </a:r>
          </a:p>
          <a:p>
            <a:pPr algn="ctr"/>
            <a:r>
              <a:rPr lang="fr-FR" sz="900" i="1" noProof="0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EBE/CA</a:t>
            </a:r>
          </a:p>
        </p:txBody>
      </p:sp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EC69C6BA-014D-6AC1-9308-90DDB0C73D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816215"/>
              </p:ext>
            </p:extLst>
          </p:nvPr>
        </p:nvGraphicFramePr>
        <p:xfrm>
          <a:off x="5584058" y="521970"/>
          <a:ext cx="1044000" cy="1051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9850D9B3-792A-A14A-0459-C627CA275A0F}"/>
              </a:ext>
            </a:extLst>
          </p:cNvPr>
          <p:cNvSpPr/>
          <p:nvPr/>
        </p:nvSpPr>
        <p:spPr>
          <a:xfrm>
            <a:off x="6946474" y="1629953"/>
            <a:ext cx="1918419" cy="285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fr-FR" sz="1200" i="1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Résultat net  en [End]</a:t>
            </a: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RN/CA</a:t>
            </a:r>
          </a:p>
        </p:txBody>
      </p:sp>
      <p:graphicFrame>
        <p:nvGraphicFramePr>
          <p:cNvPr id="78" name="Chart 77">
            <a:extLst>
              <a:ext uri="{FF2B5EF4-FFF2-40B4-BE49-F238E27FC236}">
                <a16:creationId xmlns:a16="http://schemas.microsoft.com/office/drawing/2014/main" id="{6427DC35-21A6-C69D-EDF8-98CD0D3A04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153400"/>
              </p:ext>
            </p:extLst>
          </p:nvPr>
        </p:nvGraphicFramePr>
        <p:xfrm>
          <a:off x="7383683" y="521970"/>
          <a:ext cx="1044000" cy="1060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F870C9BC-BA30-6BC6-01BB-F62CCD7D3340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7681498" y="807460"/>
            <a:ext cx="448370" cy="474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noProof="0" dirty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[</a:t>
            </a:r>
            <a:r>
              <a:rPr lang="fr-FR" sz="1800" b="1" dirty="0" err="1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RN_p</a:t>
            </a:r>
            <a:r>
              <a:rPr lang="fr-FR" sz="1800" b="1" noProof="0" dirty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]</a:t>
            </a:r>
          </a:p>
        </p:txBody>
      </p:sp>
      <p:graphicFrame>
        <p:nvGraphicFramePr>
          <p:cNvPr id="80" name="Chart 79">
            <a:extLst>
              <a:ext uri="{FF2B5EF4-FFF2-40B4-BE49-F238E27FC236}">
                <a16:creationId xmlns:a16="http://schemas.microsoft.com/office/drawing/2014/main" id="{2A220FCE-B200-D671-8797-E77ABBCBBD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571609"/>
              </p:ext>
            </p:extLst>
          </p:nvPr>
        </p:nvGraphicFramePr>
        <p:xfrm>
          <a:off x="10462051" y="334878"/>
          <a:ext cx="1378066" cy="3086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81" name="Rectangle 80">
            <a:extLst>
              <a:ext uri="{FF2B5EF4-FFF2-40B4-BE49-F238E27FC236}">
                <a16:creationId xmlns:a16="http://schemas.microsoft.com/office/drawing/2014/main" id="{6D8FBE79-83B6-E4D1-9F45-1FF9A6E86371}"/>
              </a:ext>
            </a:extLst>
          </p:cNvPr>
          <p:cNvSpPr/>
          <p:nvPr/>
        </p:nvSpPr>
        <p:spPr>
          <a:xfrm>
            <a:off x="9266895" y="557053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Chiffre d’affaires</a:t>
            </a:r>
            <a:endParaRPr lang="fr-FR" sz="900" b="1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EDA94E2-713D-B133-45EA-0392B3778173}"/>
              </a:ext>
            </a:extLst>
          </p:cNvPr>
          <p:cNvSpPr/>
          <p:nvPr/>
        </p:nvSpPr>
        <p:spPr>
          <a:xfrm>
            <a:off x="9266895" y="951631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Marchandises et matières 1</a:t>
            </a:r>
            <a:r>
              <a:rPr lang="fr-FR" sz="1100" baseline="300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ère</a:t>
            </a:r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fr-FR" sz="9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5D0294E-B7C6-7C78-FE35-3F66CEBEE884}"/>
              </a:ext>
            </a:extLst>
          </p:cNvPr>
          <p:cNvSpPr/>
          <p:nvPr/>
        </p:nvSpPr>
        <p:spPr>
          <a:xfrm>
            <a:off x="9266895" y="1346208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Marge brute</a:t>
            </a:r>
            <a:endParaRPr lang="fr-FR" sz="900" b="1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57D7158-02CC-5A29-E3FE-E8A23CE34896}"/>
              </a:ext>
            </a:extLst>
          </p:cNvPr>
          <p:cNvSpPr/>
          <p:nvPr/>
        </p:nvSpPr>
        <p:spPr>
          <a:xfrm>
            <a:off x="9266895" y="1740786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Coût de prod. </a:t>
            </a:r>
            <a:r>
              <a:rPr lang="fr-FR" sz="9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(salaires, externe…)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F5DFF2C-AE93-FD64-122A-026CF487E5B7}"/>
              </a:ext>
            </a:extLst>
          </p:cNvPr>
          <p:cNvSpPr/>
          <p:nvPr/>
        </p:nvSpPr>
        <p:spPr>
          <a:xfrm>
            <a:off x="9266895" y="2135363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EBE</a:t>
            </a:r>
            <a:endParaRPr lang="fr-FR" sz="900" b="1" dirty="0">
              <a:solidFill>
                <a:schemeClr val="tx2">
                  <a:lumMod val="60000"/>
                  <a:lumOff val="4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EEC7C5E-CD7D-33F7-832F-087AF234DE86}"/>
              </a:ext>
            </a:extLst>
          </p:cNvPr>
          <p:cNvSpPr/>
          <p:nvPr/>
        </p:nvSpPr>
        <p:spPr>
          <a:xfrm>
            <a:off x="9266895" y="2529941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Charges et profits exceptionnels</a:t>
            </a:r>
            <a:endParaRPr lang="fr-FR" sz="9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84B05E2-9AE8-DE8A-B25D-50FAAFCD5BDE}"/>
              </a:ext>
            </a:extLst>
          </p:cNvPr>
          <p:cNvSpPr/>
          <p:nvPr/>
        </p:nvSpPr>
        <p:spPr>
          <a:xfrm>
            <a:off x="9266895" y="2924517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b="1" dirty="0">
                <a:solidFill>
                  <a:schemeClr val="accent4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Résultat net</a:t>
            </a:r>
            <a:endParaRPr lang="fr-FR" sz="900" b="1" dirty="0">
              <a:solidFill>
                <a:schemeClr val="accent4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820247A-7CA2-1FFA-3899-4279BB1B5BF5}"/>
              </a:ext>
            </a:extLst>
          </p:cNvPr>
          <p:cNvGrpSpPr/>
          <p:nvPr/>
        </p:nvGrpSpPr>
        <p:grpSpPr>
          <a:xfrm>
            <a:off x="9266895" y="474237"/>
            <a:ext cx="2573222" cy="2782545"/>
            <a:chOff x="9266895" y="521970"/>
            <a:chExt cx="2573222" cy="2727718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415F7CC-C9C1-AC20-46E3-2EABB94943E1}"/>
                </a:ext>
              </a:extLst>
            </p:cNvPr>
            <p:cNvCxnSpPr/>
            <p:nvPr/>
          </p:nvCxnSpPr>
          <p:spPr>
            <a:xfrm flipH="1">
              <a:off x="9266895" y="911644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D0A515C-6C26-E0DA-1F98-119CCBAF958A}"/>
                </a:ext>
              </a:extLst>
            </p:cNvPr>
            <p:cNvCxnSpPr/>
            <p:nvPr/>
          </p:nvCxnSpPr>
          <p:spPr>
            <a:xfrm flipH="1">
              <a:off x="9266895" y="521970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D07267D-BEE6-98A2-B643-0380D96AFEBD}"/>
                </a:ext>
              </a:extLst>
            </p:cNvPr>
            <p:cNvCxnSpPr/>
            <p:nvPr/>
          </p:nvCxnSpPr>
          <p:spPr>
            <a:xfrm flipH="1">
              <a:off x="9266895" y="1301318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9C86CFB-CDEA-5579-932C-C9BF8154D12A}"/>
                </a:ext>
              </a:extLst>
            </p:cNvPr>
            <p:cNvCxnSpPr/>
            <p:nvPr/>
          </p:nvCxnSpPr>
          <p:spPr>
            <a:xfrm flipH="1">
              <a:off x="9266895" y="1690992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47FDC16-2879-5435-F5B0-7D253AB9BDA7}"/>
                </a:ext>
              </a:extLst>
            </p:cNvPr>
            <p:cNvCxnSpPr/>
            <p:nvPr/>
          </p:nvCxnSpPr>
          <p:spPr>
            <a:xfrm flipH="1">
              <a:off x="9266895" y="2080666"/>
              <a:ext cx="2573222" cy="0"/>
            </a:xfrm>
            <a:prstGeom prst="line">
              <a:avLst/>
            </a:prstGeom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B27F662-E5CC-EB3C-7BC4-3B16E9817B79}"/>
                </a:ext>
              </a:extLst>
            </p:cNvPr>
            <p:cNvCxnSpPr/>
            <p:nvPr/>
          </p:nvCxnSpPr>
          <p:spPr>
            <a:xfrm flipH="1">
              <a:off x="9266895" y="2470340"/>
              <a:ext cx="2573222" cy="0"/>
            </a:xfrm>
            <a:prstGeom prst="line">
              <a:avLst/>
            </a:prstGeom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89AF8BD-E16A-9B67-4933-21B4C80045CD}"/>
                </a:ext>
              </a:extLst>
            </p:cNvPr>
            <p:cNvCxnSpPr/>
            <p:nvPr/>
          </p:nvCxnSpPr>
          <p:spPr>
            <a:xfrm flipH="1">
              <a:off x="9266895" y="2860014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DB114CA-7CF0-B921-4BBA-1F471CF4705F}"/>
                </a:ext>
              </a:extLst>
            </p:cNvPr>
            <p:cNvCxnSpPr/>
            <p:nvPr/>
          </p:nvCxnSpPr>
          <p:spPr>
            <a:xfrm flipH="1">
              <a:off x="9266895" y="3249688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4A4C492-B94E-3846-4C1B-270D74004E86}"/>
              </a:ext>
            </a:extLst>
          </p:cNvPr>
          <p:cNvGrpSpPr/>
          <p:nvPr/>
        </p:nvGrpSpPr>
        <p:grpSpPr>
          <a:xfrm>
            <a:off x="9049994" y="3548382"/>
            <a:ext cx="1959124" cy="330951"/>
            <a:chOff x="9049994" y="3548382"/>
            <a:chExt cx="1959124" cy="330951"/>
          </a:xfrm>
        </p:grpSpPr>
        <p:sp>
          <p:nvSpPr>
            <p:cNvPr id="103" name="Right Triangle 102">
              <a:extLst>
                <a:ext uri="{FF2B5EF4-FFF2-40B4-BE49-F238E27FC236}">
                  <a16:creationId xmlns:a16="http://schemas.microsoft.com/office/drawing/2014/main" id="{2CE5D559-4D9F-2583-91B7-637F3081BD21}"/>
                </a:ext>
              </a:extLst>
            </p:cNvPr>
            <p:cNvSpPr/>
            <p:nvPr/>
          </p:nvSpPr>
          <p:spPr>
            <a:xfrm rot="10800000">
              <a:off x="9049994" y="3789390"/>
              <a:ext cx="54000" cy="89943"/>
            </a:xfrm>
            <a:prstGeom prst="rtTriangle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36A213-3912-545E-6F5E-4C840995DF72}"/>
                </a:ext>
              </a:extLst>
            </p:cNvPr>
            <p:cNvSpPr/>
            <p:nvPr/>
          </p:nvSpPr>
          <p:spPr>
            <a:xfrm>
              <a:off x="9058276" y="3548382"/>
              <a:ext cx="1950842" cy="232786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</a:rPr>
                <a:t>Évolution de l’EBE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CAB723B-22CD-B943-C272-A5DB9EC87FF0}"/>
              </a:ext>
            </a:extLst>
          </p:cNvPr>
          <p:cNvGrpSpPr/>
          <p:nvPr/>
        </p:nvGrpSpPr>
        <p:grpSpPr>
          <a:xfrm>
            <a:off x="9049994" y="135924"/>
            <a:ext cx="1959124" cy="332611"/>
            <a:chOff x="9049994" y="135924"/>
            <a:chExt cx="1959124" cy="332611"/>
          </a:xfrm>
        </p:grpSpPr>
        <p:sp>
          <p:nvSpPr>
            <p:cNvPr id="104" name="Right Triangle 103">
              <a:extLst>
                <a:ext uri="{FF2B5EF4-FFF2-40B4-BE49-F238E27FC236}">
                  <a16:creationId xmlns:a16="http://schemas.microsoft.com/office/drawing/2014/main" id="{F5C3BB20-8F8A-E58F-3C98-56182C773203}"/>
                </a:ext>
              </a:extLst>
            </p:cNvPr>
            <p:cNvSpPr/>
            <p:nvPr/>
          </p:nvSpPr>
          <p:spPr>
            <a:xfrm rot="10800000">
              <a:off x="9049994" y="378592"/>
              <a:ext cx="54000" cy="89943"/>
            </a:xfrm>
            <a:prstGeom prst="rtTriangle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b="1">
                <a:solidFill>
                  <a:schemeClr val="bg1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9EF3366-C616-4BC1-6FF2-61673C885378}"/>
                </a:ext>
              </a:extLst>
            </p:cNvPr>
            <p:cNvSpPr/>
            <p:nvPr/>
          </p:nvSpPr>
          <p:spPr>
            <a:xfrm>
              <a:off x="9058276" y="135924"/>
              <a:ext cx="1950842" cy="2340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</a:rPr>
                <a:t>Structure de la marge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8873F73-FDD7-BF4D-68B0-799C0A295F84}"/>
              </a:ext>
            </a:extLst>
          </p:cNvPr>
          <p:cNvGrpSpPr/>
          <p:nvPr/>
        </p:nvGrpSpPr>
        <p:grpSpPr>
          <a:xfrm>
            <a:off x="532932" y="1332136"/>
            <a:ext cx="4452242" cy="504841"/>
            <a:chOff x="917078" y="1027336"/>
            <a:chExt cx="4068095" cy="5048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3B97E0-AB1B-2C3F-74EB-96D1AC4278EB}"/>
                </a:ext>
              </a:extLst>
            </p:cNvPr>
            <p:cNvSpPr txBox="1"/>
            <p:nvPr/>
          </p:nvSpPr>
          <p:spPr>
            <a:xfrm>
              <a:off x="917078" y="1027336"/>
              <a:ext cx="4068095" cy="309958"/>
            </a:xfrm>
            <a:prstGeom prst="rect">
              <a:avLst/>
            </a:prstGeom>
            <a:noFill/>
          </p:spPr>
          <p:txBody>
            <a:bodyPr wrap="square" lIns="0" tIns="46800" rIns="0" bIns="46800" rtlCol="0" anchor="t">
              <a:spAutoFit/>
            </a:bodyPr>
            <a:lstStyle/>
            <a:p>
              <a:r>
                <a:rPr lang="fr-FR" sz="1400" b="1" dirty="0">
                  <a:solidFill>
                    <a:schemeClr val="bg1"/>
                  </a:solidFill>
                  <a:latin typeface="Aptos" panose="020B0004020202020204" pitchFamily="34" charset="0"/>
                </a:rPr>
                <a:t>Secteur :</a:t>
              </a:r>
              <a:endParaRPr lang="fr-FR" sz="1400" b="1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23333B-E92E-08A5-1A3A-CB5C48DEA851}"/>
                </a:ext>
              </a:extLst>
            </p:cNvPr>
            <p:cNvSpPr txBox="1"/>
            <p:nvPr/>
          </p:nvSpPr>
          <p:spPr>
            <a:xfrm>
              <a:off x="917078" y="1252997"/>
              <a:ext cx="4068095" cy="279180"/>
            </a:xfrm>
            <a:prstGeom prst="rect">
              <a:avLst/>
            </a:prstGeom>
            <a:noFill/>
          </p:spPr>
          <p:txBody>
            <a:bodyPr wrap="square" lIns="0" tIns="46800" rIns="0" bIns="46800" rtlCol="0" anchor="t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[Famille]</a:t>
              </a:r>
              <a:endParaRPr lang="fr-FR" sz="1200" b="1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CA5E625-1DAC-041C-F0DA-8AD054C830AD}"/>
              </a:ext>
            </a:extLst>
          </p:cNvPr>
          <p:cNvGrpSpPr/>
          <p:nvPr/>
        </p:nvGrpSpPr>
        <p:grpSpPr>
          <a:xfrm>
            <a:off x="532932" y="2044136"/>
            <a:ext cx="4452242" cy="504841"/>
            <a:chOff x="917078" y="1027336"/>
            <a:chExt cx="4068095" cy="50484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005F94-244E-2410-50A3-41312F7F51A4}"/>
                </a:ext>
              </a:extLst>
            </p:cNvPr>
            <p:cNvSpPr txBox="1"/>
            <p:nvPr/>
          </p:nvSpPr>
          <p:spPr>
            <a:xfrm>
              <a:off x="917078" y="1027336"/>
              <a:ext cx="4068095" cy="309958"/>
            </a:xfrm>
            <a:prstGeom prst="rect">
              <a:avLst/>
            </a:prstGeom>
            <a:noFill/>
          </p:spPr>
          <p:txBody>
            <a:bodyPr wrap="square" lIns="0" tIns="46800" rIns="0" bIns="46800" rtlCol="0" anchor="t">
              <a:spAutoFit/>
            </a:bodyPr>
            <a:lstStyle/>
            <a:p>
              <a:r>
                <a:rPr lang="fr-FR" sz="1400" b="1" dirty="0">
                  <a:solidFill>
                    <a:schemeClr val="bg1"/>
                  </a:solidFill>
                  <a:latin typeface="Aptos" panose="020B0004020202020204" pitchFamily="34" charset="0"/>
                </a:rPr>
                <a:t>Métier :</a:t>
              </a:r>
              <a:endParaRPr lang="fr-FR" sz="1400" b="1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4E380A-9EAE-02E8-1E91-595D8FE9A853}"/>
                </a:ext>
              </a:extLst>
            </p:cNvPr>
            <p:cNvSpPr txBox="1"/>
            <p:nvPr/>
          </p:nvSpPr>
          <p:spPr>
            <a:xfrm>
              <a:off x="917078" y="1252997"/>
              <a:ext cx="4068095" cy="279180"/>
            </a:xfrm>
            <a:prstGeom prst="rect">
              <a:avLst/>
            </a:prstGeom>
            <a:noFill/>
          </p:spPr>
          <p:txBody>
            <a:bodyPr wrap="square" lIns="0" tIns="46800" rIns="0" bIns="46800" rtlCol="0" anchor="t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[Segment]</a:t>
              </a:r>
              <a:endParaRPr lang="fr-FR" sz="1200" b="1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D10D8F2-35CA-84D1-5C3D-9EF3896BDC24}"/>
              </a:ext>
            </a:extLst>
          </p:cNvPr>
          <p:cNvSpPr/>
          <p:nvPr/>
        </p:nvSpPr>
        <p:spPr>
          <a:xfrm>
            <a:off x="5399968" y="2004373"/>
            <a:ext cx="1500499" cy="584943"/>
          </a:xfrm>
          <a:prstGeom prst="round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DC7B4F-87F5-E30B-0755-235F588DC4F1}"/>
              </a:ext>
            </a:extLst>
          </p:cNvPr>
          <p:cNvGrpSpPr/>
          <p:nvPr/>
        </p:nvGrpSpPr>
        <p:grpSpPr>
          <a:xfrm>
            <a:off x="5842863" y="2152011"/>
            <a:ext cx="1019341" cy="358907"/>
            <a:chOff x="5730024" y="2152145"/>
            <a:chExt cx="937476" cy="3589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C16C47-0FE1-60A5-BA58-4DC1284F5C95}"/>
                </a:ext>
              </a:extLst>
            </p:cNvPr>
            <p:cNvSpPr/>
            <p:nvPr/>
          </p:nvSpPr>
          <p:spPr>
            <a:xfrm>
              <a:off x="5730024" y="2375679"/>
              <a:ext cx="937476" cy="135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l"/>
              <a:r>
                <a:rPr lang="fr-FR" sz="1000" i="1" dirty="0">
                  <a:solidFill>
                    <a:schemeClr val="bg1"/>
                  </a:solidFill>
                  <a:latin typeface="Aptos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CA en [End]</a:t>
              </a:r>
              <a:endParaRPr lang="fr-FR" sz="1000" i="1" noProof="0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D291A0-8548-79C1-2E0F-09A2363273AA}"/>
                </a:ext>
              </a:extLst>
            </p:cNvPr>
            <p:cNvSpPr/>
            <p:nvPr/>
          </p:nvSpPr>
          <p:spPr>
            <a:xfrm>
              <a:off x="5730024" y="2152145"/>
              <a:ext cx="842076" cy="135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fr-FR" sz="1400" b="1" dirty="0">
                  <a:solidFill>
                    <a:schemeClr val="bg1"/>
                  </a:solidFill>
                  <a:latin typeface="Aptos Black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[CA]</a:t>
              </a:r>
              <a:endParaRPr lang="fr-FR" sz="900" b="1" noProof="0" dirty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pic>
        <p:nvPicPr>
          <p:cNvPr id="13" name="Graphic 12" descr="Sprouting Seed with solid fill">
            <a:extLst>
              <a:ext uri="{FF2B5EF4-FFF2-40B4-BE49-F238E27FC236}">
                <a16:creationId xmlns:a16="http://schemas.microsoft.com/office/drawing/2014/main" id="{C2CB4662-A5CB-9F1D-0180-49320D3F094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70347" y="2134862"/>
            <a:ext cx="317004" cy="317004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3705DFA-7A01-B84A-4575-47703EAFCC33}"/>
              </a:ext>
            </a:extLst>
          </p:cNvPr>
          <p:cNvSpPr/>
          <p:nvPr/>
        </p:nvSpPr>
        <p:spPr>
          <a:xfrm>
            <a:off x="7155434" y="2004373"/>
            <a:ext cx="1500499" cy="584943"/>
          </a:xfrm>
          <a:prstGeom prst="round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9A08CD6-2ADC-0E7B-4460-81027AA4DE3D}"/>
              </a:ext>
            </a:extLst>
          </p:cNvPr>
          <p:cNvGrpSpPr/>
          <p:nvPr/>
        </p:nvGrpSpPr>
        <p:grpSpPr>
          <a:xfrm>
            <a:off x="7598329" y="2152011"/>
            <a:ext cx="1019341" cy="358907"/>
            <a:chOff x="5730024" y="2152145"/>
            <a:chExt cx="937476" cy="35890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62F587-7097-C421-A94D-FA3FC3D59944}"/>
                </a:ext>
              </a:extLst>
            </p:cNvPr>
            <p:cNvSpPr/>
            <p:nvPr/>
          </p:nvSpPr>
          <p:spPr>
            <a:xfrm>
              <a:off x="5730024" y="2375679"/>
              <a:ext cx="937476" cy="135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l"/>
              <a:r>
                <a:rPr lang="fr-FR" sz="1000" i="1" dirty="0">
                  <a:solidFill>
                    <a:schemeClr val="bg1"/>
                  </a:solidFill>
                  <a:latin typeface="Aptos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Résultat en [End]</a:t>
              </a:r>
              <a:endParaRPr lang="fr-FR" sz="1000" i="1" noProof="0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13766ED-965F-0584-C89D-AEFDE9B4120A}"/>
                </a:ext>
              </a:extLst>
            </p:cNvPr>
            <p:cNvSpPr/>
            <p:nvPr/>
          </p:nvSpPr>
          <p:spPr>
            <a:xfrm>
              <a:off x="5730024" y="2152145"/>
              <a:ext cx="842076" cy="135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fr-FR" sz="1400" b="1" dirty="0">
                  <a:solidFill>
                    <a:schemeClr val="bg1"/>
                  </a:solidFill>
                  <a:latin typeface="Aptos Black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[RN]</a:t>
              </a:r>
              <a:endParaRPr lang="fr-FR" sz="900" b="1" noProof="0" dirty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0E966595-C73A-E42F-5214-EDAFF36FEB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470293"/>
              </p:ext>
            </p:extLst>
          </p:nvPr>
        </p:nvGraphicFramePr>
        <p:xfrm>
          <a:off x="398073" y="3416481"/>
          <a:ext cx="4297708" cy="3039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186CF501-686A-436A-B70E-871FC91A8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317412"/>
              </p:ext>
            </p:extLst>
          </p:nvPr>
        </p:nvGraphicFramePr>
        <p:xfrm>
          <a:off x="4692900" y="3416078"/>
          <a:ext cx="4297708" cy="3040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1D546CF5-0D6F-4D39-EA6C-54839C9647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6953613"/>
              </p:ext>
            </p:extLst>
          </p:nvPr>
        </p:nvGraphicFramePr>
        <p:xfrm>
          <a:off x="9112619" y="3942958"/>
          <a:ext cx="2841611" cy="2417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</p:spTree>
    <p:extLst>
      <p:ext uri="{BB962C8B-B14F-4D97-AF65-F5344CB8AC3E}">
        <p14:creationId xmlns:p14="http://schemas.microsoft.com/office/powerpoint/2010/main" val="362533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untry road along the side of mountains">
            <a:extLst>
              <a:ext uri="{FF2B5EF4-FFF2-40B4-BE49-F238E27FC236}">
                <a16:creationId xmlns:a16="http://schemas.microsoft.com/office/drawing/2014/main" id="{F5308F07-B49D-2B14-72C3-8E1EC1193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8" b="1010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D808BD-E320-2008-8597-189AF6CF8D08}"/>
              </a:ext>
            </a:extLst>
          </p:cNvPr>
          <p:cNvSpPr/>
          <p:nvPr/>
        </p:nvSpPr>
        <p:spPr>
          <a:xfrm>
            <a:off x="2074127" y="1328286"/>
            <a:ext cx="8043746" cy="4201428"/>
          </a:xfrm>
          <a:prstGeom prst="roundRect">
            <a:avLst>
              <a:gd name="adj" fmla="val 5670"/>
            </a:avLst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4400" b="1" dirty="0">
                <a:solidFill>
                  <a:schemeClr val="tx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Contactez-nous</a:t>
            </a:r>
          </a:p>
          <a:p>
            <a:pPr algn="ctr"/>
            <a:endParaRPr lang="fr-FR" sz="5400" b="1" dirty="0">
              <a:solidFill>
                <a:schemeClr val="tx1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400" dirty="0">
                <a:solidFill>
                  <a:schemeClr val="tx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fr-FR" sz="1600" dirty="0">
                <a:solidFill>
                  <a:schemeClr val="tx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Vincent Moschetta : 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Vmoschetta@sammpo.fr</a:t>
            </a:r>
            <a:endParaRPr lang="fr-FR" sz="16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Tel. 		06 66 56 36 45</a:t>
            </a:r>
          </a:p>
          <a:p>
            <a:endParaRPr lang="fr-FR" sz="16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fr-FR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Sibora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Malollari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: 	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Smalollari@sammpo.fr</a:t>
            </a:r>
            <a:endParaRPr lang="fr-FR" sz="16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Tel. 		06 19 72 06 69</a:t>
            </a:r>
          </a:p>
        </p:txBody>
      </p:sp>
    </p:spTree>
    <p:extLst>
      <p:ext uri="{BB962C8B-B14F-4D97-AF65-F5344CB8AC3E}">
        <p14:creationId xmlns:p14="http://schemas.microsoft.com/office/powerpoint/2010/main" val="9741748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JXrq34qAAQFZG813oF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JXrq34qAAQFZG813oFOg"/>
</p:tagLst>
</file>

<file path=ppt/theme/theme1.xml><?xml version="1.0" encoding="utf-8"?>
<a:theme xmlns:a="http://schemas.openxmlformats.org/drawingml/2006/main" name="Office Theme">
  <a:themeElements>
    <a:clrScheme name="SAMMPO 02">
      <a:dk1>
        <a:srgbClr val="1B1C1F"/>
      </a:dk1>
      <a:lt1>
        <a:sysClr val="window" lastClr="FFFFFF"/>
      </a:lt1>
      <a:dk2>
        <a:srgbClr val="20307E"/>
      </a:dk2>
      <a:lt2>
        <a:srgbClr val="F8F8FA"/>
      </a:lt2>
      <a:accent1>
        <a:srgbClr val="D6283D"/>
      </a:accent1>
      <a:accent2>
        <a:srgbClr val="457B9D"/>
      </a:accent2>
      <a:accent3>
        <a:srgbClr val="3D3D3D"/>
      </a:accent3>
      <a:accent4>
        <a:srgbClr val="2FB3B0"/>
      </a:accent4>
      <a:accent5>
        <a:srgbClr val="4A5198"/>
      </a:accent5>
      <a:accent6>
        <a:srgbClr val="70AD47"/>
      </a:accent6>
      <a:hlink>
        <a:srgbClr val="954F72"/>
      </a:hlink>
      <a:folHlink>
        <a:srgbClr val="AEABAB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28755</TotalTime>
  <Words>222</Words>
  <Application>Microsoft Office PowerPoint</Application>
  <PresentationFormat>Widescreen</PresentationFormat>
  <Paragraphs>46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Aptos Black</vt:lpstr>
      <vt:lpstr>Aptos Display</vt:lpstr>
      <vt:lpstr>Arial</vt:lpstr>
      <vt:lpstr>Lato</vt:lpstr>
      <vt:lpstr>Office Theme</vt:lpstr>
      <vt:lpstr>think-cell Slide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Vincent Moschetta</dc:creator>
  <cp:lastModifiedBy>Vincent Moschetta</cp:lastModifiedBy>
  <cp:revision>1099</cp:revision>
  <dcterms:created xsi:type="dcterms:W3CDTF">2025-05-09T11:21:43Z</dcterms:created>
  <dcterms:modified xsi:type="dcterms:W3CDTF">2025-10-04T14:57:15Z</dcterms:modified>
</cp:coreProperties>
</file>