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Exploring Airbnb Dataset</a:t>
            </a:r>
          </a:p>
        </p:txBody>
      </p:sp>
      <p:sp>
        <p:nvSpPr>
          <p:cNvPr id="3" name="Subtitle 2"/>
          <p:cNvSpPr>
            <a:spLocks noGrp="1"/>
          </p:cNvSpPr>
          <p:nvPr>
            <p:ph type="subTitle" idx="1"/>
          </p:nvPr>
        </p:nvSpPr>
        <p:spPr/>
        <p:txBody>
          <a:bodyPr/>
          <a:lstStyle/>
          <a:p>
            <a:r>
              <a:t>Exploratory Data Analysis with Python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Top ten Amenities by Booking Frequency</a:t>
            </a:r>
          </a:p>
        </p:txBody>
      </p:sp>
      <p:pic>
        <p:nvPicPr>
          <p:cNvPr id="3" name="Picture 2" descr="ToptenAmenitiesbyBookingFrequency.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Distribution of Listings Across Cities</a:t>
            </a:r>
          </a:p>
        </p:txBody>
      </p:sp>
      <p:pic>
        <p:nvPicPr>
          <p:cNvPr id="3" name="Picture 2" descr="DistributionofListingsAcrossCitie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Price vs. Accommodates Including Extra People Fee</a:t>
            </a:r>
          </a:p>
        </p:txBody>
      </p:sp>
      <p:pic>
        <p:nvPicPr>
          <p:cNvPr id="3" name="Picture 2" descr="PriceAccommodatesIncludingExtraPeopleFee.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Average Price by Number of Beds in Houses</a:t>
            </a:r>
          </a:p>
        </p:txBody>
      </p:sp>
      <p:pic>
        <p:nvPicPr>
          <p:cNvPr id="3" name="Picture 2" descr="AveragePricebyNumberofBed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Host Identity Verification Report</a:t>
            </a:r>
          </a:p>
        </p:txBody>
      </p:sp>
      <p:pic>
        <p:nvPicPr>
          <p:cNvPr id="3" name="Picture 2" descr="HostVerification.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Response Time From Host</a:t>
            </a:r>
          </a:p>
        </p:txBody>
      </p:sp>
      <p:pic>
        <p:nvPicPr>
          <p:cNvPr id="3" name="Picture 2" descr="ResponseTime.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Host Distribution By Location</a:t>
            </a:r>
          </a:p>
        </p:txBody>
      </p:sp>
      <p:pic>
        <p:nvPicPr>
          <p:cNvPr id="3" name="Picture 2" descr="HostDistribution.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Review Scores and Beds Analysis</a:t>
            </a:r>
          </a:p>
        </p:txBody>
      </p:sp>
      <p:sp>
        <p:nvSpPr>
          <p:cNvPr id="3" name="TextBox 2"/>
          <p:cNvSpPr txBox="1"/>
          <p:nvPr/>
        </p:nvSpPr>
        <p:spPr>
          <a:xfrm>
            <a:off x="457200" y="1371600"/>
            <a:ext cx="4114800" cy="4572000"/>
          </a:xfrm>
          <a:prstGeom prst="rect">
            <a:avLst/>
          </a:prstGeom>
          <a:noFill/>
        </p:spPr>
        <p:txBody>
          <a:bodyPr wrap="none">
            <a:spAutoFit/>
          </a:bodyPr>
          <a:lstStyle/>
          <a:p>
            <a:r>
              <a:t>Review Scores Analysis</a:t>
            </a:r>
          </a:p>
          <a:p/>
          <a:p>
            <a:r>
              <a:t>Review Scores Breakdown:</a:t>
            </a:r>
          </a:p>
          <a:p>
            <a:r>
              <a:t>- Review Scores Accuracy:</a:t>
            </a:r>
          </a:p>
          <a:p>
            <a:r>
              <a:t>    More than 8.0: 3770</a:t>
            </a:r>
          </a:p>
          <a:p>
            <a:r>
              <a:t>    Less than 5.0: 30</a:t>
            </a:r>
          </a:p>
          <a:p>
            <a:r>
              <a:t>- Review Scores Cleanliness:</a:t>
            </a:r>
          </a:p>
          <a:p>
            <a:r>
              <a:t>    More than 8.0: 3490</a:t>
            </a:r>
          </a:p>
          <a:p>
            <a:r>
              <a:t>    Less than 5.0: 38</a:t>
            </a:r>
          </a:p>
          <a:p>
            <a:r>
              <a:t>- Review Scores Checkin:</a:t>
            </a:r>
          </a:p>
          <a:p>
            <a:r>
              <a:t>    More than 8.0: 3876</a:t>
            </a:r>
          </a:p>
          <a:p>
            <a:r>
              <a:t>    Less than 5.0: 16</a:t>
            </a:r>
          </a:p>
          <a:p>
            <a:r>
              <a:t>- Review Scores Communication:</a:t>
            </a:r>
          </a:p>
        </p:txBody>
      </p:sp>
      <p:sp>
        <p:nvSpPr>
          <p:cNvPr id="4" name="TextBox 3"/>
          <p:cNvSpPr txBox="1"/>
          <p:nvPr/>
        </p:nvSpPr>
        <p:spPr>
          <a:xfrm>
            <a:off x="5029200" y="1371600"/>
            <a:ext cx="4114800" cy="4572000"/>
          </a:xfrm>
          <a:prstGeom prst="rect">
            <a:avLst/>
          </a:prstGeom>
          <a:noFill/>
        </p:spPr>
        <p:txBody>
          <a:bodyPr wrap="none">
            <a:spAutoFit/>
          </a:bodyPr>
          <a:lstStyle/>
          <a:p>
            <a:r>
              <a:t>    More than 8.0: 3870</a:t>
            </a:r>
          </a:p>
          <a:p>
            <a:r>
              <a:t>    Less than 5.0: 20</a:t>
            </a:r>
          </a:p>
          <a:p>
            <a:r>
              <a:t>- Review Scores Location:</a:t>
            </a:r>
          </a:p>
          <a:p>
            <a:r>
              <a:t>    More than 8.0: 3811</a:t>
            </a:r>
          </a:p>
          <a:p>
            <a:r>
              <a:t>    Less than 5.0: 11</a:t>
            </a:r>
          </a:p>
          <a:p>
            <a:r>
              <a:t>- Review Scores Value:</a:t>
            </a:r>
          </a:p>
          <a:p>
            <a:r>
              <a:t>    More than 8.0: 3603</a:t>
            </a:r>
          </a:p>
          <a:p>
            <a:r>
              <a:t>    Less than 5.0: 24</a:t>
            </a:r>
          </a:p>
          <a:p/>
          <a:p>
            <a:r>
              <a:t>Beds Score Analysis:</a:t>
            </a:r>
          </a:p>
          <a:p>
            <a:r>
              <a:t>- Beds:</a:t>
            </a:r>
          </a:p>
          <a:p>
            <a:r>
              <a:t>    More than 7.0: 72</a:t>
            </a:r>
          </a:p>
          <a:p>
            <a:r>
              <a:t>    Less than 9.0: 5510</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
            </a:r>
          </a:p>
        </p:txBody>
      </p:sp>
      <p:sp>
        <p:nvSpPr>
          <p:cNvPr id="3" name="TextBox 2"/>
          <p:cNvSpPr txBox="1"/>
          <p:nvPr/>
        </p:nvSpPr>
        <p:spPr>
          <a:xfrm>
            <a:off x="914400" y="914400"/>
            <a:ext cx="7315200" cy="914400"/>
          </a:xfrm>
          <a:prstGeom prst="rect">
            <a:avLst/>
          </a:prstGeom>
          <a:noFill/>
        </p:spPr>
        <p:txBody>
          <a:bodyPr wrap="none">
            <a:spAutoFit/>
          </a:bodyPr>
          <a:lstStyle/>
          <a:p>
            <a:pPr algn="ctr"/>
            <a:r>
              <a:rPr sz="4400"/>
              <a:t>Data Observations</a:t>
            </a:r>
          </a:p>
        </p:txBody>
      </p:sp>
      <p:sp>
        <p:nvSpPr>
          <p:cNvPr id="4" name="TextBox 3"/>
          <p:cNvSpPr txBox="1"/>
          <p:nvPr/>
        </p:nvSpPr>
        <p:spPr>
          <a:xfrm>
            <a:off x="1828800" y="1828800"/>
            <a:ext cx="5486400" cy="3657600"/>
          </a:xfrm>
          <a:prstGeom prst="rect">
            <a:avLst/>
          </a:prstGeom>
          <a:noFill/>
        </p:spPr>
        <p:txBody>
          <a:bodyPr wrap="none">
            <a:spAutoFit/>
          </a:bodyPr>
          <a:lstStyle/>
          <a:p/>
          <a:p>
            <a:pPr algn="l">
              <a:spcAft>
                <a:spcPts val="720"/>
              </a:spcAft>
            </a:pPr>
            <a:r>
              <a:t>Numeric data has different formats like dictionary.</a:t>
            </a:r>
          </a:p>
          <a:p>
            <a:pPr algn="l">
              <a:spcAft>
                <a:spcPts val="720"/>
              </a:spcAft>
            </a:pPr>
            <a:r>
              <a:t>Several data elements like datetime need to be transformed.</a:t>
            </a:r>
          </a:p>
          <a:p>
            <a:pPr algn="l">
              <a:spcAft>
                <a:spcPts val="720"/>
              </a:spcAft>
            </a:pPr>
            <a:r>
              <a:t>There are several numeric fields have null or NaN values in it.</a:t>
            </a:r>
          </a:p>
          <a:p>
            <a:pPr algn="l">
              <a:spcAft>
                <a:spcPts val="720"/>
              </a:spcAft>
            </a:pPr>
            <a:r>
              <a:t>Flattening is required in some cases.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Elbow Method For Optimal k</a:t>
            </a:r>
          </a:p>
        </p:txBody>
      </p:sp>
      <p:pic>
        <p:nvPicPr>
          <p:cNvPr id="3" name="Picture 2" descr="ElbowMethod.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Average Price by Property Type</a:t>
            </a:r>
          </a:p>
        </p:txBody>
      </p:sp>
      <p:pic>
        <p:nvPicPr>
          <p:cNvPr id="3" name="Picture 2" descr="avg_price_by_property_type.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SVD Result</a:t>
            </a:r>
          </a:p>
        </p:txBody>
      </p:sp>
      <p:pic>
        <p:nvPicPr>
          <p:cNvPr id="3" name="Picture 2" descr="SVDResult.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Clusters in SVD Topic Space</a:t>
            </a:r>
          </a:p>
        </p:txBody>
      </p:sp>
      <p:pic>
        <p:nvPicPr>
          <p:cNvPr id="3" name="Picture 2" descr="Cluster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K-Means Clusters</a:t>
            </a:r>
          </a:p>
        </p:txBody>
      </p:sp>
      <p:pic>
        <p:nvPicPr>
          <p:cNvPr id="3" name="Picture 2" descr="K-MeansCluster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Word Cloud</a:t>
            </a:r>
          </a:p>
        </p:txBody>
      </p:sp>
      <p:pic>
        <p:nvPicPr>
          <p:cNvPr id="3" name="Picture 2" descr="WordCloud.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Elbow Method For Optimal k - French</a:t>
            </a:r>
          </a:p>
        </p:txBody>
      </p:sp>
      <p:pic>
        <p:nvPicPr>
          <p:cNvPr id="3" name="Picture 2" descr="ElbowMethodFrench.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SVD Result</a:t>
            </a:r>
          </a:p>
        </p:txBody>
      </p:sp>
      <p:pic>
        <p:nvPicPr>
          <p:cNvPr id="3" name="Picture 2" descr="SVDResultFrench.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Clusters in SVD Topic Space - French</a:t>
            </a:r>
          </a:p>
        </p:txBody>
      </p:sp>
      <p:pic>
        <p:nvPicPr>
          <p:cNvPr id="3" name="Picture 2" descr="FrenchCluster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Word Cloud</a:t>
            </a:r>
          </a:p>
        </p:txBody>
      </p:sp>
      <p:pic>
        <p:nvPicPr>
          <p:cNvPr id="3" name="Picture 2" descr="FrenchWordCloud.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Sentiment Polarity vs. Subjectivity</a:t>
            </a:r>
          </a:p>
        </p:txBody>
      </p:sp>
      <p:pic>
        <p:nvPicPr>
          <p:cNvPr id="3" name="Picture 2" descr="PolarityvsSubjectivity.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Silhouette Method For Optimal k - French</a:t>
            </a:r>
          </a:p>
        </p:txBody>
      </p:sp>
      <p:pic>
        <p:nvPicPr>
          <p:cNvPr id="3" name="Picture 2" descr="SilhouetteMethodFrench.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Average Price by Property Type</a:t>
            </a:r>
          </a:p>
        </p:txBody>
      </p:sp>
      <p:pic>
        <p:nvPicPr>
          <p:cNvPr id="3" name="Picture 2" descr="average_availability_next_year.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DBScan Cluster - French</a:t>
            </a:r>
          </a:p>
        </p:txBody>
      </p:sp>
      <p:pic>
        <p:nvPicPr>
          <p:cNvPr id="3" name="Picture 2" descr="DBSCANClusteringonTF-IDF.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Top Terms By Cluster - French</a:t>
            </a:r>
          </a:p>
        </p:txBody>
      </p:sp>
      <p:pic>
        <p:nvPicPr>
          <p:cNvPr id="3" name="Picture 2" descr="TERMSBYCLUSTER.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Business and Host Suggestions</a:t>
            </a:r>
          </a:p>
        </p:txBody>
      </p:sp>
      <p:sp>
        <p:nvSpPr>
          <p:cNvPr id="3" name="TextBox 2"/>
          <p:cNvSpPr txBox="1"/>
          <p:nvPr/>
        </p:nvSpPr>
        <p:spPr>
          <a:xfrm>
            <a:off x="914400" y="1371600"/>
            <a:ext cx="7315200" cy="5486400"/>
          </a:xfrm>
          <a:prstGeom prst="rect">
            <a:avLst/>
          </a:prstGeom>
          <a:noFill/>
        </p:spPr>
        <p:txBody>
          <a:bodyPr wrap="none">
            <a:spAutoFit/>
          </a:bodyPr>
          <a:lstStyle/>
          <a:p/>
          <a:p>
            <a:pPr algn="l">
              <a:spcAft>
                <a:spcPts val="720"/>
              </a:spcAft>
            </a:pPr>
            <a:r>
              <a:t>This presentation provides business and host suggestions based on Airbnb data analysis.</a:t>
            </a:r>
          </a:p>
          <a:p>
            <a:pPr algn="l">
              <a:spcAft>
                <a:spcPts val="720"/>
              </a:spcAft>
            </a:pPr>
            <a:r>
              <a:t>The suggestions aim to enhance customer satisfaction, optimize pricing, and improve overall listing performance.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Airbnb Suggestions (1/2)</a:t>
            </a:r>
          </a:p>
        </p:txBody>
      </p:sp>
      <p:sp>
        <p:nvSpPr>
          <p:cNvPr id="3" name="TextBox 2"/>
          <p:cNvSpPr txBox="1"/>
          <p:nvPr/>
        </p:nvSpPr>
        <p:spPr>
          <a:xfrm>
            <a:off x="914400" y="1371600"/>
            <a:ext cx="7315200" cy="5486400"/>
          </a:xfrm>
          <a:prstGeom prst="rect">
            <a:avLst/>
          </a:prstGeom>
          <a:noFill/>
        </p:spPr>
        <p:txBody>
          <a:bodyPr wrap="none">
            <a:spAutoFit/>
          </a:bodyPr>
          <a:lstStyle/>
          <a:p/>
          <a:p>
            <a:pPr algn="l">
              <a:spcAft>
                <a:spcPts val="720"/>
              </a:spcAft>
              <a:defRPr b="1"/>
            </a:pPr>
            <a:r>
              <a:t>Promote High Availability Listings:</a:t>
            </a:r>
          </a:p>
          <a:p>
            <a:pPr algn="l">
              <a:spcAft>
                <a:spcPts val="720"/>
              </a:spcAft>
            </a:pPr>
            <a:r>
              <a:t>Emphasize listings with high availability (365 days) in marketing campaigns, especially during off-peak seasons, to attract long-term bookings.</a:t>
            </a:r>
          </a:p>
          <a:p>
            <a:pPr algn="l">
              <a:spcAft>
                <a:spcPts val="720"/>
              </a:spcAft>
              <a:defRPr b="1"/>
            </a:pPr>
            <a:r>
              <a:t>Pricing Strategy:</a:t>
            </a:r>
          </a:p>
          <a:p>
            <a:pPr algn="l">
              <a:spcAft>
                <a:spcPts val="720"/>
              </a:spcAft>
            </a:pPr>
            <a:r>
              <a:t>Develop dynamic pricing algorithms that consider factors like the number of beds, property type, location, and amenities to optimize revenue. Highlight properties with unique offerings like houseboats and heritage hotels in premium segments.</a:t>
            </a:r>
          </a:p>
          <a:p>
            <a:pPr algn="l">
              <a:spcAft>
                <a:spcPts val="720"/>
              </a:spcAft>
              <a:defRPr b="1"/>
            </a:pPr>
            <a:r>
              <a:t>Cluster Analysis for Market Insights:</a:t>
            </a:r>
          </a:p>
          <a:p>
            <a:pPr algn="l">
              <a:spcAft>
                <a:spcPts val="720"/>
              </a:spcAft>
            </a:pPr>
            <a:r>
              <a:t>Utilize clustering analysis to understand distinct customer segments and tailor marketing efforts accordingly. For example, targeting customers interested in properties with high accommodation quality or strategic location and communication.</a:t>
            </a:r>
          </a:p>
          <a:p>
            <a:pPr algn="l">
              <a:spcAft>
                <a:spcPts val="720"/>
              </a:spcAft>
              <a:defRPr b="1"/>
            </a:pPr>
            <a:r>
              <a:t>Enhance Review Features:</a:t>
            </a:r>
          </a:p>
          <a:p>
            <a:pPr algn="l">
              <a:spcAft>
                <a:spcPts val="720"/>
              </a:spcAft>
            </a:pPr>
            <a:r>
              <a:t>Improve the review system by emphasizing consistent positive aspects like cleanliness, accuracy, and value. Provide tools for hosts to manage and enhance these features.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Airbnb Suggestions (2/2)</a:t>
            </a:r>
          </a:p>
        </p:txBody>
      </p:sp>
      <p:sp>
        <p:nvSpPr>
          <p:cNvPr id="3" name="TextBox 2"/>
          <p:cNvSpPr txBox="1"/>
          <p:nvPr/>
        </p:nvSpPr>
        <p:spPr>
          <a:xfrm>
            <a:off x="914400" y="1371600"/>
            <a:ext cx="7315200" cy="5486400"/>
          </a:xfrm>
          <a:prstGeom prst="rect">
            <a:avLst/>
          </a:prstGeom>
          <a:noFill/>
        </p:spPr>
        <p:txBody>
          <a:bodyPr wrap="none">
            <a:spAutoFit/>
          </a:bodyPr>
          <a:lstStyle/>
          <a:p/>
          <a:p>
            <a:pPr algn="l">
              <a:spcAft>
                <a:spcPts val="720"/>
              </a:spcAft>
              <a:defRPr b="1"/>
            </a:pPr>
            <a:r>
              <a:t>Seasonal Promotions:</a:t>
            </a:r>
          </a:p>
          <a:p>
            <a:pPr algn="l">
              <a:spcAft>
                <a:spcPts val="720"/>
              </a:spcAft>
            </a:pPr>
            <a:r>
              <a:t>Launch targeted promotions during low occupancy periods (February and November) to boost bookings. Offer discounts or special packages to attract guests during these months.</a:t>
            </a:r>
          </a:p>
          <a:p>
            <a:pPr algn="l">
              <a:spcAft>
                <a:spcPts val="720"/>
              </a:spcAft>
              <a:defRPr b="1"/>
            </a:pPr>
            <a:r>
              <a:t>Host Responsiveness:</a:t>
            </a:r>
          </a:p>
          <a:p>
            <a:pPr algn="l">
              <a:spcAft>
                <a:spcPts val="720"/>
              </a:spcAft>
            </a:pPr>
            <a:r>
              <a:t>Encourage hosts to respond within an hour by offering incentives or recognition for quick responses. This can improve customer satisfaction and increase booking rates.</a:t>
            </a:r>
          </a:p>
          <a:p>
            <a:pPr algn="l">
              <a:spcAft>
                <a:spcPts val="720"/>
              </a:spcAft>
              <a:defRPr b="1"/>
            </a:pPr>
            <a:r>
              <a:t>Insights from Sentiment Analysis:</a:t>
            </a:r>
          </a:p>
          <a:p>
            <a:pPr algn="l">
              <a:spcAft>
                <a:spcPts val="720"/>
              </a:spcAft>
            </a:pPr>
            <a:r>
              <a:t>Use sentiment analysis to identify areas for improvement and common concerns among guests. Share these insights with hosts to help them enhance the guest experience.</a:t>
            </a:r>
          </a:p>
          <a:p>
            <a:pPr algn="l">
              <a:spcAft>
                <a:spcPts val="720"/>
              </a:spcAft>
              <a:defRPr b="1"/>
            </a:pPr>
            <a:r>
              <a:t>Enhance Listing Descriptions:</a:t>
            </a:r>
          </a:p>
          <a:p>
            <a:pPr algn="l">
              <a:spcAft>
                <a:spcPts val="720"/>
              </a:spcAft>
            </a:pPr>
            <a:r>
              <a:t>Provide guidelines for hosts to highlight frequently mentioned positive terms like 'clean', 'well-located', and 'comfortable' in their listings. This can improve the attractiveness of the listings.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Host Suggestions (1/2)</a:t>
            </a:r>
          </a:p>
        </p:txBody>
      </p:sp>
      <p:sp>
        <p:nvSpPr>
          <p:cNvPr id="3" name="TextBox 2"/>
          <p:cNvSpPr txBox="1"/>
          <p:nvPr/>
        </p:nvSpPr>
        <p:spPr>
          <a:xfrm>
            <a:off x="914400" y="1371600"/>
            <a:ext cx="7315200" cy="5486400"/>
          </a:xfrm>
          <a:prstGeom prst="rect">
            <a:avLst/>
          </a:prstGeom>
          <a:noFill/>
        </p:spPr>
        <p:txBody>
          <a:bodyPr wrap="none">
            <a:spAutoFit/>
          </a:bodyPr>
          <a:lstStyle/>
          <a:p/>
          <a:p>
            <a:pPr algn="l">
              <a:spcAft>
                <a:spcPts val="720"/>
              </a:spcAft>
              <a:defRPr b="1"/>
            </a:pPr>
            <a:r>
              <a:t>Maximize Availability:</a:t>
            </a:r>
          </a:p>
          <a:p>
            <a:pPr algn="l">
              <a:spcAft>
                <a:spcPts val="720"/>
              </a:spcAft>
            </a:pPr>
            <a:r>
              <a:t>Aim to increase the availability of properties throughout the year to attract more bookings. Consider flexible booking policies to accommodate long-term stays.</a:t>
            </a:r>
          </a:p>
          <a:p>
            <a:pPr algn="l">
              <a:spcAft>
                <a:spcPts val="720"/>
              </a:spcAft>
              <a:defRPr b="1"/>
            </a:pPr>
            <a:r>
              <a:t>Optimize Pricing:</a:t>
            </a:r>
          </a:p>
          <a:p>
            <a:pPr algn="l">
              <a:spcAft>
                <a:spcPts val="720"/>
              </a:spcAft>
            </a:pPr>
            <a:r>
              <a:t>Use data-driven insights to set competitive prices, especially for properties with unique features or high demand during certain seasons. Regularly review and adjust prices based on market trends.</a:t>
            </a:r>
          </a:p>
          <a:p>
            <a:pPr algn="l">
              <a:spcAft>
                <a:spcPts val="720"/>
              </a:spcAft>
              <a:defRPr b="1"/>
            </a:pPr>
            <a:r>
              <a:t>Highlight Unique Features:</a:t>
            </a:r>
          </a:p>
          <a:p>
            <a:pPr algn="l">
              <a:spcAft>
                <a:spcPts val="720"/>
              </a:spcAft>
            </a:pPr>
            <a:r>
              <a:t>Emphasize unique aspects of the property, such as a heritage hotel or a houseboat, in the listing to attract higher-paying guests. Showcase amenities that differentiate the property from others.</a:t>
            </a:r>
          </a:p>
          <a:p>
            <a:pPr algn="l">
              <a:spcAft>
                <a:spcPts val="720"/>
              </a:spcAft>
              <a:defRPr b="1"/>
            </a:pPr>
            <a:r>
              <a:t>Focus on Cleanliness and Accuracy:</a:t>
            </a:r>
          </a:p>
          <a:p>
            <a:pPr algn="l">
              <a:spcAft>
                <a:spcPts val="720"/>
              </a:spcAft>
            </a:pPr>
            <a:r>
              <a:t>Ensure the property is clean and accurately described in the listing. Positive reviews in these areas can lead to higher overall ratings and more bookings.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Host Suggestions (2/2)</a:t>
            </a:r>
          </a:p>
        </p:txBody>
      </p:sp>
      <p:sp>
        <p:nvSpPr>
          <p:cNvPr id="3" name="TextBox 2"/>
          <p:cNvSpPr txBox="1"/>
          <p:nvPr/>
        </p:nvSpPr>
        <p:spPr>
          <a:xfrm>
            <a:off x="914400" y="1371600"/>
            <a:ext cx="7315200" cy="5486400"/>
          </a:xfrm>
          <a:prstGeom prst="rect">
            <a:avLst/>
          </a:prstGeom>
          <a:noFill/>
        </p:spPr>
        <p:txBody>
          <a:bodyPr wrap="none">
            <a:spAutoFit/>
          </a:bodyPr>
          <a:lstStyle/>
          <a:p/>
          <a:p>
            <a:pPr algn="l">
              <a:spcAft>
                <a:spcPts val="720"/>
              </a:spcAft>
              <a:defRPr b="1"/>
            </a:pPr>
            <a:r>
              <a:t>Provide Essential Amenities:</a:t>
            </a:r>
          </a:p>
          <a:p>
            <a:pPr algn="l">
              <a:spcAft>
                <a:spcPts val="720"/>
              </a:spcAft>
            </a:pPr>
            <a:r>
              <a:t>Equip the property with essential amenities like WiFi, kitchen essentials, and TV, as these are highly valued by guests. Consider adding amenities that drive higher booking frequencies, such as a mini fridge or outdoor seating.</a:t>
            </a:r>
          </a:p>
          <a:p>
            <a:pPr algn="l">
              <a:spcAft>
                <a:spcPts val="720"/>
              </a:spcAft>
              <a:defRPr b="1"/>
            </a:pPr>
            <a:r>
              <a:t>Improve Responsiveness:</a:t>
            </a:r>
          </a:p>
          <a:p>
            <a:pPr algn="l">
              <a:spcAft>
                <a:spcPts val="720"/>
              </a:spcAft>
            </a:pPr>
            <a:r>
              <a:t>Aim to respond to inquiries within an hour to enhance guest satisfaction and increase the likelihood of bookings. Utilize Airbnb’s tools to manage and automate responses where possible.</a:t>
            </a:r>
          </a:p>
          <a:p>
            <a:pPr algn="l">
              <a:spcAft>
                <a:spcPts val="720"/>
              </a:spcAft>
              <a:defRPr b="1"/>
            </a:pPr>
            <a:r>
              <a:t>Seasonal Adjustments:</a:t>
            </a:r>
          </a:p>
          <a:p>
            <a:pPr algn="l">
              <a:spcAft>
                <a:spcPts val="720"/>
              </a:spcAft>
            </a:pPr>
            <a:r>
              <a:t>Prepare for seasonal fluctuations by offering special rates or packages during low occupancy months. Highlight seasonal attractions or activities near the property to attract guests.</a:t>
            </a:r>
          </a:p>
          <a:p>
            <a:pPr algn="l">
              <a:spcAft>
                <a:spcPts val="720"/>
              </a:spcAft>
              <a:defRPr b="1"/>
            </a:pPr>
            <a:r>
              <a:t>Leverage Guest Feedback:</a:t>
            </a:r>
          </a:p>
          <a:p>
            <a:pPr algn="l">
              <a:spcAft>
                <a:spcPts val="720"/>
              </a:spcAft>
            </a:pPr>
            <a:r>
              <a:t>Actively seek and respond to guest feedback to continuously improve the property and guest experience. Address common concerns identified through sentiment analysis to enhance reviews.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Distribution of Review Scores Rating</a:t>
            </a:r>
          </a:p>
        </p:txBody>
      </p:sp>
      <p:pic>
        <p:nvPicPr>
          <p:cNvPr id="3" name="Picture 2" descr="Distribution_of_Review_Score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Top Common Amenities</a:t>
            </a:r>
          </a:p>
        </p:txBody>
      </p:sp>
      <p:pic>
        <p:nvPicPr>
          <p:cNvPr id="3" name="Picture 2" descr="top_comon_amenitie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Total Cost Vs. Accommodates</a:t>
            </a:r>
          </a:p>
        </p:txBody>
      </p:sp>
      <p:pic>
        <p:nvPicPr>
          <p:cNvPr id="3" name="Picture 2" descr="Total_Cost.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Distribution of Review Scores</a:t>
            </a:r>
          </a:p>
        </p:txBody>
      </p:sp>
      <p:pic>
        <p:nvPicPr>
          <p:cNvPr id="3" name="Picture 2" descr="Distribution_of_Review_Score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Variance Analysis of Numeric Columns</a:t>
            </a:r>
          </a:p>
        </p:txBody>
      </p:sp>
      <p:sp>
        <p:nvSpPr>
          <p:cNvPr id="3" name="TextBox 2"/>
          <p:cNvSpPr txBox="1"/>
          <p:nvPr/>
        </p:nvSpPr>
        <p:spPr>
          <a:xfrm>
            <a:off x="457200" y="1371600"/>
            <a:ext cx="4114800" cy="4572000"/>
          </a:xfrm>
          <a:prstGeom prst="rect">
            <a:avLst/>
          </a:prstGeom>
          <a:noFill/>
        </p:spPr>
        <p:txBody>
          <a:bodyPr wrap="none">
            <a:spAutoFit/>
          </a:bodyPr>
          <a:lstStyle/>
          <a:p>
            <a:r>
              <a:t>Variance Analysis of Numeric Columns</a:t>
            </a:r>
          </a:p>
          <a:p/>
          <a:p>
            <a:r>
              <a:t>- Accommodates Variance: 5.28</a:t>
            </a:r>
          </a:p>
          <a:p>
            <a:r>
              <a:t>- Bedrooms Variance: 0.91</a:t>
            </a:r>
          </a:p>
          <a:p>
            <a:r>
              <a:t>- Beds Variance: 2.62</a:t>
            </a:r>
          </a:p>
          <a:p>
            <a:r>
              <a:t>- Number Of Reviews Variance: 2480.19</a:t>
            </a:r>
          </a:p>
          <a:p>
            <a:r>
              <a:t>- Bathrooms Variance: 0.49</a:t>
            </a:r>
          </a:p>
          <a:p>
            <a:r>
              <a:t>- Price Variance: 284673.12</a:t>
            </a:r>
          </a:p>
          <a:p>
            <a:r>
              <a:t>- Security Deposit Variance: 1650179.96</a:t>
            </a:r>
          </a:p>
          <a:p>
            <a:r>
              <a:t>- Cleaning Fee Variance: 10565.33</a:t>
            </a:r>
          </a:p>
          <a:p>
            <a:r>
              <a:t>- Extra People Variance: 4807.63</a:t>
            </a:r>
          </a:p>
          <a:p>
            <a:r>
              <a:t>- Availability Availability 30 Variance: 136.56</a:t>
            </a:r>
          </a:p>
          <a:p>
            <a:r>
              <a:t>- Availability Availability 60 Variance: 551.10</a:t>
            </a:r>
          </a:p>
          <a:p>
            <a:r>
              <a:t>- Availability Availability 90 Variance: 1240.83</a:t>
            </a:r>
          </a:p>
        </p:txBody>
      </p:sp>
      <p:sp>
        <p:nvSpPr>
          <p:cNvPr id="4" name="TextBox 3"/>
          <p:cNvSpPr txBox="1"/>
          <p:nvPr/>
        </p:nvSpPr>
        <p:spPr>
          <a:xfrm>
            <a:off x="5029200" y="1371600"/>
            <a:ext cx="4114800" cy="4572000"/>
          </a:xfrm>
          <a:prstGeom prst="rect">
            <a:avLst/>
          </a:prstGeom>
          <a:noFill/>
        </p:spPr>
        <p:txBody>
          <a:bodyPr wrap="none">
            <a:spAutoFit/>
          </a:bodyPr>
          <a:lstStyle/>
          <a:p>
            <a:r>
              <a:t>- Availability Availability 365 Variance: 19553.88</a:t>
            </a:r>
          </a:p>
          <a:p>
            <a:r>
              <a:t>- Review Scores Accuracy Variance: 0.81</a:t>
            </a:r>
          </a:p>
          <a:p>
            <a:r>
              <a:t>- Review Scores Cleanliness Variance: 1.18</a:t>
            </a:r>
          </a:p>
          <a:p>
            <a:r>
              <a:t>- Review Scores Checkin Variance: 0.62</a:t>
            </a:r>
          </a:p>
          <a:p>
            <a:r>
              <a:t>- Review Scores Communication Variance: 0.65</a:t>
            </a:r>
          </a:p>
          <a:p>
            <a:r>
              <a:t>- Review Scores Location Variance: 0.58</a:t>
            </a:r>
          </a:p>
          <a:p>
            <a:r>
              <a:t>- Review Scores Value Variance: 0.88</a:t>
            </a:r>
          </a:p>
          <a:p>
            <a:r>
              <a:t>- Review Scores Rating Variance: 81.42</a:t>
            </a:r>
          </a:p>
          <a:p>
            <a:r>
              <a:t>- Host Listings Count Variance: 4336.82</a:t>
            </a:r>
          </a:p>
          <a:p>
            <a:r>
              <a:t>- Host Total Listings Count Variance: 4336.82</a:t>
            </a:r>
          </a:p>
          <a:p>
            <a:r>
              <a:t>- Host Response Rate Variance: 0.19</a:t>
            </a:r>
          </a:p>
          <a:p>
            <a:r>
              <a:t>- Verification Count Variance: 4.74</a:t>
            </a:r>
          </a:p>
          <a:p>
            <a:r>
              <a:t>- Total Cost Variance: 339515.46</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91440"/>
            <a:ext cx="9144000" cy="457200"/>
          </a:xfrm>
          <a:prstGeom prst="rect">
            <a:avLst/>
          </a:prstGeom>
          <a:noFill/>
        </p:spPr>
        <p:txBody>
          <a:bodyPr wrap="none">
            <a:spAutoFit/>
          </a:bodyPr>
          <a:lstStyle/>
          <a:p>
            <a:pPr algn="ctr"/>
            <a:r>
              <a:rPr sz="3200"/>
              <a:t>Occupancy Rate by Month (First and Last Reviews</a:t>
            </a:r>
          </a:p>
        </p:txBody>
      </p:sp>
      <p:pic>
        <p:nvPicPr>
          <p:cNvPr id="3" name="Picture 2" descr="OccupancyRatebyMonthFirstandLastReviews.png"/>
          <p:cNvPicPr>
            <a:picLocks noChangeAspect="1"/>
          </p:cNvPicPr>
          <p:nvPr/>
        </p:nvPicPr>
        <p:blipFill>
          <a:blip r:embed="rId2"/>
          <a:stretch>
            <a:fillRect/>
          </a:stretch>
        </p:blipFill>
        <p:spPr>
          <a:xfrm>
            <a:off x="457200" y="640080"/>
            <a:ext cx="7772400" cy="6035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