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Exploring Airbnb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Top ten Amenities by Booking Frequency</a:t>
            </a:r>
          </a:p>
        </p:txBody>
      </p:sp>
      <p:pic>
        <p:nvPicPr>
          <p:cNvPr id="3" name="Picture 2" descr="ToptenAmenitiesbyBooking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Listings Across Cities</a:t>
            </a:r>
          </a:p>
        </p:txBody>
      </p:sp>
      <p:pic>
        <p:nvPicPr>
          <p:cNvPr id="3" name="Picture 2" descr="DistributionofListingsAcrossC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Price vs. Accommodates Including Extra People Fee</a:t>
            </a:r>
          </a:p>
        </p:txBody>
      </p:sp>
      <p:pic>
        <p:nvPicPr>
          <p:cNvPr id="3" name="Picture 2" descr="PriceAccommodatesIncludingExtraPeopleF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Number of Beds in Houses</a:t>
            </a:r>
          </a:p>
        </p:txBody>
      </p:sp>
      <p:pic>
        <p:nvPicPr>
          <p:cNvPr id="3" name="Picture 2" descr="AveragePricebyNumberofBe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Review Scores and Beds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Review Scores Analysis</a:t>
            </a:r>
          </a:p>
          <a:p/>
          <a:p>
            <a:r>
              <a:t>Review Scores Breakdown:</a:t>
            </a:r>
          </a:p>
          <a:p>
            <a:r>
              <a:t>- Review Scores Accuracy:</a:t>
            </a:r>
          </a:p>
          <a:p>
            <a:r>
              <a:t>    More than 8.0: 3770</a:t>
            </a:r>
          </a:p>
          <a:p>
            <a:r>
              <a:t>    Less than 5.0: 30</a:t>
            </a:r>
          </a:p>
          <a:p>
            <a:r>
              <a:t>- Review Scores Cleanliness:</a:t>
            </a:r>
          </a:p>
          <a:p>
            <a:r>
              <a:t>    More than 8.0: 3490</a:t>
            </a:r>
          </a:p>
          <a:p>
            <a:r>
              <a:t>    Less than 5.0: 38</a:t>
            </a:r>
          </a:p>
          <a:p>
            <a:r>
              <a:t>- Review Scores Checkin:</a:t>
            </a:r>
          </a:p>
          <a:p>
            <a:r>
              <a:t>    More than 8.0: 3876</a:t>
            </a:r>
          </a:p>
          <a:p>
            <a:r>
              <a:t>    Less than 5.0: 16</a:t>
            </a:r>
          </a:p>
          <a:p>
            <a:r>
              <a:t>- Review Scores Communication: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More than 8.0: 3870</a:t>
            </a:r>
          </a:p>
          <a:p>
            <a:r>
              <a:t>    Less than 5.0: 20</a:t>
            </a:r>
          </a:p>
          <a:p>
            <a:r>
              <a:t>- Review Scores Location:</a:t>
            </a:r>
          </a:p>
          <a:p>
            <a:r>
              <a:t>    More than 8.0: 3811</a:t>
            </a:r>
          </a:p>
          <a:p>
            <a:r>
              <a:t>    Less than 5.0: 11</a:t>
            </a:r>
          </a:p>
          <a:p>
            <a:r>
              <a:t>- Review Scores Value:</a:t>
            </a:r>
          </a:p>
          <a:p>
            <a:r>
              <a:t>    More than 8.0: 3603</a:t>
            </a:r>
          </a:p>
          <a:p>
            <a:r>
              <a:t>    Less than 5.0: 24</a:t>
            </a:r>
          </a:p>
          <a:p/>
          <a:p>
            <a:r>
              <a:t>Beds Score Analysis:</a:t>
            </a:r>
          </a:p>
          <a:p>
            <a:r>
              <a:t>- Beds:</a:t>
            </a:r>
          </a:p>
          <a:p>
            <a:r>
              <a:t>    More than 7.0: 72</a:t>
            </a:r>
          </a:p>
          <a:p>
            <a:r>
              <a:t>    Less than 9.0: 5510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720"/>
              </a:spcAft>
            </a:pPr>
            <a:r>
              <a:t>Numeric data has different formats like dictionary.</a:t>
            </a:r>
          </a:p>
          <a:p>
            <a:pPr algn="l">
              <a:spcAft>
                <a:spcPts val="720"/>
              </a:spcAft>
            </a:pPr>
            <a:r>
              <a:t>Several data elements like datetime need to be transformed.</a:t>
            </a:r>
          </a:p>
          <a:p>
            <a:pPr algn="l">
              <a:spcAft>
                <a:spcPts val="720"/>
              </a:spcAft>
            </a:pPr>
            <a:r>
              <a:t>There are several numeric fields have null or NaN values in it.</a:t>
            </a:r>
          </a:p>
          <a:p>
            <a:pPr algn="l">
              <a:spcAft>
                <a:spcPts val="720"/>
              </a:spcAft>
            </a:pPr>
            <a:r>
              <a:t>Flattening is required in some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Property Type</a:t>
            </a:r>
          </a:p>
        </p:txBody>
      </p:sp>
      <p:pic>
        <p:nvPicPr>
          <p:cNvPr id="3" name="Picture 2" descr="avg_price_by_property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Property Type</a:t>
            </a:r>
          </a:p>
        </p:txBody>
      </p:sp>
      <p:pic>
        <p:nvPicPr>
          <p:cNvPr id="3" name="Picture 2" descr="average_availability_next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Review Scores Rating</a:t>
            </a:r>
          </a:p>
        </p:txBody>
      </p:sp>
      <p:pic>
        <p:nvPicPr>
          <p:cNvPr id="3" name="Picture 2" descr="Distribution_of_Review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Top Common Amenities</a:t>
            </a:r>
          </a:p>
        </p:txBody>
      </p:sp>
      <p:pic>
        <p:nvPicPr>
          <p:cNvPr id="3" name="Picture 2" descr="top_comon_amen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Total Cost Vs. Accommodates</a:t>
            </a:r>
          </a:p>
        </p:txBody>
      </p:sp>
      <p:pic>
        <p:nvPicPr>
          <p:cNvPr id="3" name="Picture 2" descr="Total_C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Review Scores</a:t>
            </a:r>
          </a:p>
        </p:txBody>
      </p:sp>
      <p:pic>
        <p:nvPicPr>
          <p:cNvPr id="3" name="Picture 2" descr="Distribution_of_Review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Variance Analysis of Numeric 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Variance Analysis of Numeric Columns</a:t>
            </a:r>
          </a:p>
          <a:p/>
          <a:p>
            <a:r>
              <a:t>- Accommodates Variance: 5.28</a:t>
            </a:r>
          </a:p>
          <a:p>
            <a:r>
              <a:t>- Bedrooms Variance: 0.91</a:t>
            </a:r>
          </a:p>
          <a:p>
            <a:r>
              <a:t>- Beds Variance: 2.62</a:t>
            </a:r>
          </a:p>
          <a:p>
            <a:r>
              <a:t>- Number Of Reviews Variance: 2480.19</a:t>
            </a:r>
          </a:p>
          <a:p>
            <a:r>
              <a:t>- Bathrooms Variance: 0.49</a:t>
            </a:r>
          </a:p>
          <a:p>
            <a:r>
              <a:t>- Price Variance: 284673.12</a:t>
            </a:r>
          </a:p>
          <a:p>
            <a:r>
              <a:t>- Security Deposit Variance: 1650179.96</a:t>
            </a:r>
          </a:p>
          <a:p>
            <a:r>
              <a:t>- Cleaning Fee Variance: 10565.33</a:t>
            </a:r>
          </a:p>
          <a:p>
            <a:r>
              <a:t>- Extra People Variance: 4807.63</a:t>
            </a:r>
          </a:p>
          <a:p>
            <a:r>
              <a:t>- Availability Availability 30 Variance: 136.56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Availability Availability 60 Variance: 551.10</a:t>
            </a:r>
          </a:p>
          <a:p>
            <a:r>
              <a:t>- Availability Availability 90 Variance: 1240.83</a:t>
            </a:r>
          </a:p>
          <a:p>
            <a:r>
              <a:t>- Availability Availability 365 Variance: 19553.88</a:t>
            </a:r>
          </a:p>
          <a:p>
            <a:r>
              <a:t>- Review Scores Accuracy Variance: 0.81</a:t>
            </a:r>
          </a:p>
          <a:p>
            <a:r>
              <a:t>- Review Scores Cleanliness Variance: 1.18</a:t>
            </a:r>
          </a:p>
          <a:p>
            <a:r>
              <a:t>- Review Scores Checkin Variance: 0.62</a:t>
            </a:r>
          </a:p>
          <a:p>
            <a:r>
              <a:t>- Review Scores Communication Variance: 0.65</a:t>
            </a:r>
          </a:p>
          <a:p>
            <a:r>
              <a:t>- Review Scores Location Variance: 0.58</a:t>
            </a:r>
          </a:p>
          <a:p>
            <a:r>
              <a:t>- Review Scores Value Variance: 0.88</a:t>
            </a:r>
          </a:p>
          <a:p>
            <a:r>
              <a:t>- Review Scores Rating Variance: 81.42</a:t>
            </a:r>
          </a:p>
          <a:p>
            <a:r>
              <a:t>- Total Cost Variance: 339515.46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Occupancy Rate by Month (First and Last Reviews</a:t>
            </a:r>
          </a:p>
        </p:txBody>
      </p:sp>
      <p:pic>
        <p:nvPicPr>
          <p:cNvPr id="3" name="Picture 2" descr="OccupancyRatebyMonthFirstandLastRevie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