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65" r:id="rId4"/>
    <p:sldId id="266" r:id="rId5"/>
    <p:sldId id="259" r:id="rId6"/>
    <p:sldId id="260" r:id="rId7"/>
    <p:sldId id="261" r:id="rId8"/>
    <p:sldId id="263" r:id="rId9"/>
    <p:sldId id="262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3211" autoAdjust="0"/>
  </p:normalViewPr>
  <p:slideViewPr>
    <p:cSldViewPr snapToGrid="0">
      <p:cViewPr varScale="1">
        <p:scale>
          <a:sx n="154" d="100"/>
          <a:sy n="154" d="100"/>
        </p:scale>
        <p:origin x="496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11EF29-F031-4460-BDC1-2F4C0816FF62}" type="datetimeFigureOut">
              <a:rPr lang="fr-FR" smtClean="0"/>
              <a:t>15/01/2021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12E977-82C1-4366-8217-70F96AE9AE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8251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JRE : Java </a:t>
            </a:r>
            <a:r>
              <a:rPr lang="fr-FR" dirty="0" err="1"/>
              <a:t>Runtime</a:t>
            </a:r>
            <a:r>
              <a:rPr lang="fr-FR" baseline="0" dirty="0"/>
              <a:t> Environnement</a:t>
            </a:r>
            <a:endParaRPr lang="fr-FR" dirty="0"/>
          </a:p>
          <a:p>
            <a:r>
              <a:rPr lang="fr-FR" dirty="0"/>
              <a:t>SDK : Software </a:t>
            </a:r>
            <a:r>
              <a:rPr lang="fr-FR" dirty="0" err="1"/>
              <a:t>Development</a:t>
            </a:r>
            <a:r>
              <a:rPr lang="fr-FR" dirty="0"/>
              <a:t> Ki</a:t>
            </a:r>
            <a:r>
              <a:rPr lang="fr-FR" baseline="0" dirty="0"/>
              <a:t> =</a:t>
            </a:r>
            <a:r>
              <a:rPr lang="fr-FR" dirty="0"/>
              <a:t> Kit de Développement (Logiciel)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12E977-82C1-4366-8217-70F96AE9AED3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5939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Source : https://developer.android.com/studio/build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12E977-82C1-4366-8217-70F96AE9AED3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4199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68B4C-A18C-4580-9DBF-10C1B552DA0A}" type="datetime1">
              <a:rPr lang="fr-FR" smtClean="0"/>
              <a:t>15/01/2021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79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BDF30-760E-44D6-9977-54B88BDB306F}" type="datetime1">
              <a:rPr lang="fr-FR" smtClean="0"/>
              <a:t>15/01/2021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945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C1701-50D5-46A3-8884-D7962FCBEB35}" type="datetime1">
              <a:rPr lang="fr-FR" smtClean="0"/>
              <a:t>15/01/2021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650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C5CD7-A317-4B47-8334-BE6C77F3043D}" type="datetime1">
              <a:rPr lang="fr-FR" smtClean="0"/>
              <a:t>15/01/2021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1746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B4E62-2182-4E64-A865-E0316FE55639}" type="datetime1">
              <a:rPr lang="fr-FR" smtClean="0"/>
              <a:t>15/01/2021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5359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48654-37BD-4CD6-BC6D-5ABAE3294E16}" type="datetime1">
              <a:rPr lang="fr-FR" smtClean="0"/>
              <a:t>15/01/2021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4777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0E6B-48A9-4A38-BF7D-049DC383303E}" type="datetime1">
              <a:rPr lang="fr-FR" smtClean="0"/>
              <a:t>15/01/2021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4962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0E04-18E3-4E93-8B1D-B61C20F8CDF0}" type="datetime1">
              <a:rPr lang="fr-FR" smtClean="0"/>
              <a:t>15/01/2021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8278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94D30-C13E-4A60-87D1-612090FE3305}" type="datetime1">
              <a:rPr lang="fr-FR" smtClean="0"/>
              <a:t>15/01/2021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2150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614E8-8C48-447B-8312-B5AD964AE5CA}" type="datetime1">
              <a:rPr lang="fr-FR" smtClean="0"/>
              <a:t>15/01/2021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12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CDBDD-4A65-4264-B0FD-6A38E12ADD25}" type="datetime1">
              <a:rPr lang="fr-FR" smtClean="0"/>
              <a:t>15/01/2021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0487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7CCBE-29F8-4CD9-B9A9-0931E30CBD53}" type="datetime1">
              <a:rPr lang="fr-FR" smtClean="0"/>
              <a:t>15/01/2021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Sasyan Valentin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1156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Présentation d'Android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fr-FR" dirty="0"/>
              <a:t>ENSG, Cours d’introduction à Android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4065" y="3602038"/>
            <a:ext cx="3907935" cy="325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839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Plateforme et Architecture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Développé à partir de 2005</a:t>
            </a:r>
          </a:p>
          <a:p>
            <a:r>
              <a:rPr lang="fr-FR" dirty="0"/>
              <a:t>Version 11 en 2020</a:t>
            </a:r>
          </a:p>
          <a:p>
            <a:r>
              <a:rPr lang="fr-FR" dirty="0"/>
              <a:t>Smartphone puis TV, voiture, …</a:t>
            </a:r>
          </a:p>
          <a:p>
            <a:r>
              <a:rPr lang="fr-FR" dirty="0"/>
              <a:t>Utilisation particulière : tactile, léger, …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2</a:t>
            </a:fld>
            <a:endParaRPr lang="fr-FR"/>
          </a:p>
        </p:txBody>
      </p:sp>
      <p:pic>
        <p:nvPicPr>
          <p:cNvPr id="14" name="Espace réservé du contenu 13">
            <a:extLst>
              <a:ext uri="{FF2B5EF4-FFF2-40B4-BE49-F238E27FC236}">
                <a16:creationId xmlns:a16="http://schemas.microsoft.com/office/drawing/2014/main" id="{A8C58724-F69D-444A-AB7B-ACC282F8AC0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825" y="1825625"/>
            <a:ext cx="4984350" cy="4351338"/>
          </a:xfrm>
        </p:spPr>
      </p:pic>
    </p:spTree>
    <p:extLst>
      <p:ext uri="{BB962C8B-B14F-4D97-AF65-F5344CB8AC3E}">
        <p14:creationId xmlns:p14="http://schemas.microsoft.com/office/powerpoint/2010/main" val="520863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Différents types d’applications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Applications natives</a:t>
            </a:r>
          </a:p>
          <a:p>
            <a:pPr lvl="1"/>
            <a:r>
              <a:rPr lang="fr-FR" dirty="0"/>
              <a:t>Java ou </a:t>
            </a:r>
            <a:r>
              <a:rPr lang="fr-FR" dirty="0" err="1"/>
              <a:t>Kotlin</a:t>
            </a:r>
            <a:r>
              <a:rPr lang="fr-FR" dirty="0"/>
              <a:t> </a:t>
            </a:r>
          </a:p>
          <a:p>
            <a:pPr lvl="1"/>
            <a:r>
              <a:rPr lang="fr-FR" dirty="0"/>
              <a:t>Hors-ligne</a:t>
            </a:r>
          </a:p>
          <a:p>
            <a:r>
              <a:rPr lang="fr-FR" dirty="0"/>
              <a:t>Applications web « Progressive web app »</a:t>
            </a:r>
          </a:p>
          <a:p>
            <a:pPr lvl="1"/>
            <a:r>
              <a:rPr lang="fr-FR" dirty="0"/>
              <a:t>Site optimisé</a:t>
            </a:r>
          </a:p>
          <a:p>
            <a:pPr lvl="1"/>
            <a:r>
              <a:rPr lang="fr-FR" dirty="0"/>
              <a:t>Gestion des données hors-ligne</a:t>
            </a:r>
          </a:p>
          <a:p>
            <a:pPr lvl="1"/>
            <a:r>
              <a:rPr lang="fr-FR" dirty="0"/>
              <a:t>Multi OS et multi plateformes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3</a:t>
            </a:fld>
            <a:endParaRPr lang="fr-FR"/>
          </a:p>
        </p:txBody>
      </p:sp>
      <p:pic>
        <p:nvPicPr>
          <p:cNvPr id="12" name="Espace réservé du contenu 11">
            <a:extLst>
              <a:ext uri="{FF2B5EF4-FFF2-40B4-BE49-F238E27FC236}">
                <a16:creationId xmlns:a16="http://schemas.microsoft.com/office/drawing/2014/main" id="{5648EE90-1FBC-4CD2-B7F2-9D3869AE47E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974042"/>
            <a:ext cx="5181600" cy="2054504"/>
          </a:xfrm>
        </p:spPr>
      </p:pic>
    </p:spTree>
    <p:extLst>
      <p:ext uri="{BB962C8B-B14F-4D97-AF65-F5344CB8AC3E}">
        <p14:creationId xmlns:p14="http://schemas.microsoft.com/office/powerpoint/2010/main" val="2693021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Applications natives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Java, langage multiplateforme</a:t>
            </a:r>
          </a:p>
          <a:p>
            <a:r>
              <a:rPr lang="fr-FR" dirty="0"/>
              <a:t>Smartphone =&gt; utilisation particulière</a:t>
            </a:r>
          </a:p>
          <a:p>
            <a:r>
              <a:rPr lang="fr-FR" dirty="0"/>
              <a:t>A chaque version d'Android est associée une API </a:t>
            </a:r>
          </a:p>
          <a:p>
            <a:pPr lvl="1"/>
            <a:r>
              <a:rPr lang="fr-FR" dirty="0"/>
              <a:t>gestion des vues</a:t>
            </a:r>
          </a:p>
          <a:p>
            <a:pPr lvl="1"/>
            <a:r>
              <a:rPr lang="fr-FR" dirty="0"/>
              <a:t>partage de données (Contacts, ...)</a:t>
            </a:r>
          </a:p>
          <a:p>
            <a:pPr lvl="1"/>
            <a:r>
              <a:rPr lang="fr-FR" dirty="0"/>
              <a:t>notifications</a:t>
            </a:r>
          </a:p>
          <a:p>
            <a:pPr lvl="1"/>
            <a:r>
              <a:rPr lang="fr-FR" dirty="0"/>
              <a:t>gestion des capteurs</a:t>
            </a:r>
          </a:p>
        </p:txBody>
      </p:sp>
      <p:pic>
        <p:nvPicPr>
          <p:cNvPr id="9" name="Espace réservé du contenu 8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1108" y="1825625"/>
            <a:ext cx="3503783" cy="4351338"/>
          </a:xfr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4519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Environnement de développement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Android Studio :</a:t>
            </a:r>
          </a:p>
          <a:p>
            <a:pPr lvl="1"/>
            <a:r>
              <a:rPr lang="fr-FR" dirty="0"/>
              <a:t>Android SDK Manager</a:t>
            </a:r>
          </a:p>
          <a:p>
            <a:pPr lvl="1"/>
            <a:r>
              <a:rPr lang="fr-FR" dirty="0"/>
              <a:t>Android AVD : Android Virtual </a:t>
            </a:r>
            <a:r>
              <a:rPr lang="fr-FR" dirty="0" err="1"/>
              <a:t>Device</a:t>
            </a:r>
            <a:endParaRPr lang="fr-FR" dirty="0"/>
          </a:p>
          <a:p>
            <a:pPr lvl="1"/>
            <a:r>
              <a:rPr lang="fr-FR" dirty="0"/>
              <a:t>Android ADB : Android </a:t>
            </a:r>
            <a:r>
              <a:rPr lang="fr-FR" dirty="0" err="1"/>
              <a:t>Debug</a:t>
            </a:r>
            <a:r>
              <a:rPr lang="fr-FR" dirty="0"/>
              <a:t> Bridge</a:t>
            </a:r>
          </a:p>
          <a:p>
            <a:pPr lvl="1"/>
            <a:r>
              <a:rPr lang="fr-FR" dirty="0" err="1"/>
              <a:t>Logcat</a:t>
            </a:r>
            <a:r>
              <a:rPr lang="fr-FR" dirty="0"/>
              <a:t> : gestion des logs</a:t>
            </a:r>
          </a:p>
          <a:p>
            <a:pPr lvl="1"/>
            <a:r>
              <a:rPr lang="fr-FR" dirty="0" err="1"/>
              <a:t>Gradle</a:t>
            </a:r>
            <a:r>
              <a:rPr lang="fr-FR" dirty="0"/>
              <a:t> : gestion de dépendance</a:t>
            </a:r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5</a:t>
            </a:fld>
            <a:endParaRPr lang="fr-FR"/>
          </a:p>
        </p:txBody>
      </p:sp>
      <p:pic>
        <p:nvPicPr>
          <p:cNvPr id="10" name="Espace réservé du contenu 9">
            <a:extLst>
              <a:ext uri="{FF2B5EF4-FFF2-40B4-BE49-F238E27FC236}">
                <a16:creationId xmlns:a16="http://schemas.microsoft.com/office/drawing/2014/main" id="{5E97310F-01D9-477B-86D6-4A7AF5B9F9B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331" y="1825625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934593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Organisation du code source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Structure d'un projet :</a:t>
            </a:r>
          </a:p>
          <a:p>
            <a:pPr lvl="1"/>
            <a:r>
              <a:rPr lang="fr-FR" dirty="0" err="1"/>
              <a:t>AndroidManifest</a:t>
            </a:r>
            <a:endParaRPr lang="fr-FR" dirty="0"/>
          </a:p>
          <a:p>
            <a:pPr lvl="1"/>
            <a:r>
              <a:rPr lang="fr-FR" dirty="0"/>
              <a:t>Code Java : dossier « java »</a:t>
            </a:r>
          </a:p>
          <a:p>
            <a:pPr lvl="1"/>
            <a:r>
              <a:rPr lang="fr-FR" dirty="0"/>
              <a:t>Ressources : dossier « </a:t>
            </a:r>
            <a:r>
              <a:rPr lang="fr-FR" dirty="0" err="1"/>
              <a:t>res</a:t>
            </a:r>
            <a:r>
              <a:rPr lang="fr-FR" dirty="0"/>
              <a:t> »</a:t>
            </a:r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2237" y="1920081"/>
            <a:ext cx="4581525" cy="4162425"/>
          </a:xfrm>
          <a:prstGeom prst="rect">
            <a:avLst/>
          </a:prstGeo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7644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Fichier </a:t>
            </a:r>
            <a:r>
              <a:rPr lang="fr-FR" b="1" dirty="0" err="1"/>
              <a:t>AndroidManifest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Informations de l’application</a:t>
            </a:r>
          </a:p>
          <a:p>
            <a:pPr lvl="1"/>
            <a:r>
              <a:rPr lang="fr-FR" dirty="0"/>
              <a:t>Nom et icône</a:t>
            </a:r>
          </a:p>
          <a:p>
            <a:pPr lvl="1"/>
            <a:r>
              <a:rPr lang="fr-FR" dirty="0"/>
              <a:t>Permissions</a:t>
            </a:r>
          </a:p>
          <a:p>
            <a:pPr lvl="1"/>
            <a:r>
              <a:rPr lang="fr-FR" dirty="0"/>
              <a:t>Compatibilité (API)</a:t>
            </a:r>
          </a:p>
          <a:p>
            <a:pPr lvl="1"/>
            <a:r>
              <a:rPr lang="fr-FR" dirty="0"/>
              <a:t>Liste des activités</a:t>
            </a:r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6174" y="1825625"/>
            <a:ext cx="4453651" cy="4351338"/>
          </a:xfrm>
          <a:prstGeom prst="rect">
            <a:avLst/>
          </a:prstGeo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4908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Dossier « java »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Les classes java</a:t>
            </a:r>
          </a:p>
          <a:p>
            <a:pPr lvl="1"/>
            <a:r>
              <a:rPr lang="fr-FR" dirty="0"/>
              <a:t>Activités : contrôleurs associés aux vues</a:t>
            </a:r>
          </a:p>
          <a:p>
            <a:pPr lvl="1"/>
            <a:r>
              <a:rPr lang="fr-FR" dirty="0"/>
              <a:t>Services : classes spécialisées permettant de gérer les données</a:t>
            </a:r>
          </a:p>
          <a:p>
            <a:pPr lvl="1"/>
            <a:r>
              <a:rPr lang="fr-FR" dirty="0"/>
              <a:t>…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666536"/>
            <a:ext cx="5181600" cy="2669516"/>
          </a:xfr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288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Compilation du projet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Pré-compilation en </a:t>
            </a:r>
            <a:r>
              <a:rPr lang="fr-FR" dirty="0" err="1"/>
              <a:t>bytecode</a:t>
            </a:r>
            <a:r>
              <a:rPr lang="fr-FR" dirty="0"/>
              <a:t> (fichiers .class binaire)</a:t>
            </a:r>
          </a:p>
          <a:p>
            <a:r>
              <a:rPr lang="fr-FR" dirty="0"/>
              <a:t>Compilation spécifique pour </a:t>
            </a:r>
            <a:r>
              <a:rPr lang="fr-FR" dirty="0" err="1"/>
              <a:t>Dalvik</a:t>
            </a:r>
            <a:r>
              <a:rPr lang="fr-FR" dirty="0"/>
              <a:t> (fichier DEX)</a:t>
            </a:r>
          </a:p>
          <a:p>
            <a:r>
              <a:rPr lang="fr-FR" dirty="0"/>
              <a:t>Regroupement dans un fichier .</a:t>
            </a:r>
            <a:r>
              <a:rPr lang="fr-FR" dirty="0" err="1"/>
              <a:t>apk</a:t>
            </a:r>
            <a:r>
              <a:rPr lang="fr-FR" dirty="0"/>
              <a:t> signé</a:t>
            </a:r>
          </a:p>
          <a:p>
            <a:endParaRPr lang="fr-FR" dirty="0"/>
          </a:p>
          <a:p>
            <a:r>
              <a:rPr lang="fr-FR" dirty="0" err="1"/>
              <a:t>Dalvik</a:t>
            </a:r>
            <a:r>
              <a:rPr lang="fr-FR" dirty="0"/>
              <a:t> est une Java Virtual Machine (JVM) optimisée pour les téléphones et les tablettes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9</a:t>
            </a:fld>
            <a:endParaRPr lang="fr-FR"/>
          </a:p>
        </p:txBody>
      </p:sp>
      <p:pic>
        <p:nvPicPr>
          <p:cNvPr id="10" name="Espace réservé du contenu 9">
            <a:extLst>
              <a:ext uri="{FF2B5EF4-FFF2-40B4-BE49-F238E27FC236}">
                <a16:creationId xmlns:a16="http://schemas.microsoft.com/office/drawing/2014/main" id="{A6E164FF-1329-4D02-8176-815C355C92B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714" y="1825625"/>
            <a:ext cx="3870572" cy="4351338"/>
          </a:xfrm>
        </p:spPr>
      </p:pic>
    </p:spTree>
    <p:extLst>
      <p:ext uri="{BB962C8B-B14F-4D97-AF65-F5344CB8AC3E}">
        <p14:creationId xmlns:p14="http://schemas.microsoft.com/office/powerpoint/2010/main" val="344421561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928</TotalTime>
  <Words>285</Words>
  <Application>Microsoft Office PowerPoint</Application>
  <PresentationFormat>Grand écran</PresentationFormat>
  <Paragraphs>73</Paragraphs>
  <Slides>9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Thème Office</vt:lpstr>
      <vt:lpstr>Présentation d'Android</vt:lpstr>
      <vt:lpstr>Plateforme et Architecture</vt:lpstr>
      <vt:lpstr>Différents types d’applications</vt:lpstr>
      <vt:lpstr>Applications natives</vt:lpstr>
      <vt:lpstr>Environnement de développement</vt:lpstr>
      <vt:lpstr>Organisation du code source</vt:lpstr>
      <vt:lpstr>Fichier AndroidManifest</vt:lpstr>
      <vt:lpstr>Dossier « java »</vt:lpstr>
      <vt:lpstr>Compilation du projet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d'Android</dc:title>
  <dc:creator>Valentin Sasyan</dc:creator>
  <cp:lastModifiedBy>Valentin Sasyan</cp:lastModifiedBy>
  <cp:revision>46</cp:revision>
  <dcterms:created xsi:type="dcterms:W3CDTF">2016-12-30T14:39:15Z</dcterms:created>
  <dcterms:modified xsi:type="dcterms:W3CDTF">2021-01-15T15:22:43Z</dcterms:modified>
</cp:coreProperties>
</file>