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62" r:id="rId3"/>
    <p:sldId id="263" r:id="rId4"/>
    <p:sldId id="283" r:id="rId5"/>
    <p:sldId id="264" r:id="rId6"/>
    <p:sldId id="260" r:id="rId7"/>
    <p:sldId id="257" r:id="rId8"/>
    <p:sldId id="265" r:id="rId9"/>
    <p:sldId id="275" r:id="rId10"/>
    <p:sldId id="284" r:id="rId11"/>
    <p:sldId id="272" r:id="rId12"/>
    <p:sldId id="288" r:id="rId13"/>
    <p:sldId id="286" r:id="rId14"/>
    <p:sldId id="261" r:id="rId15"/>
    <p:sldId id="285" r:id="rId16"/>
    <p:sldId id="287" r:id="rId17"/>
    <p:sldId id="271" r:id="rId18"/>
    <p:sldId id="282" r:id="rId19"/>
    <p:sldId id="281" r:id="rId20"/>
    <p:sldId id="276"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élaïde Lorieux" initials="AL" lastIdx="9" clrIdx="0">
    <p:extLst>
      <p:ext uri="{19B8F6BF-5375-455C-9EA6-DF929625EA0E}">
        <p15:presenceInfo xmlns:p15="http://schemas.microsoft.com/office/powerpoint/2012/main" userId="Adélaïde Lorieu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10T22:38:34.621" idx="2">
    <p:pos x="10" y="10"/>
    <p:text>+ comment: parseur JSON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10T22:38:57.857" idx="3">
    <p:pos x="10" y="10"/>
    <p:text>Si pas de date : récupère la première date de la page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5-11T00:06:49.807" idx="9">
    <p:pos x="3232" y="2512"/>
    <p:text>Alors création pour toutes les pages dont les dates € intervalle de l'événement correspondant</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5-10T23:18:04.280" idx="5">
    <p:pos x="5345" y="3048"/>
    <p:text>Pour la calculer, nous utilisons des données récupérées par le parseur telle que la longueur de la page, la distance au portail, et le nombre de langues. Nous avons choisi la formule en faisant en sorte que plus la page est longue, plus l’article est important. De même plus le nombre de langues dans lequel l’article est disponible est important plus la page est importante. L’importance est comprise entre 0 et 1.</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5-11T00:00:13.653" idx="8">
    <p:pos x="10" y="10"/>
    <p:text>Nouveau membre une semaine avant le COPIL: Manon, qui s'est concentrée sur les tests unitaires chers à notre commanditaire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05-10T22:58:59.574" idx="4">
    <p:pos x="3843" y="2385"/>
    <p:text>Commencé avec EasyPhp qui est en 5.6.15 Problème avec la BDD =&gt; Wamp</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05-10T23:35:21.896" idx="7">
    <p:pos x="2727" y="1530"/>
    <p:text>Rôle du modérateur
La base de données est construite de façon à ce que le modérateur puisse à la main supprimer une page ou en ajouter une. Cependant nous n’avons pas eu le temps de développer ces deux fonctionnalités dans l’application.
Personnalisation et importance
Nous avions pensé à pouvoir lister les événements d’une carte en fonction de leur importance ou de n’afficher que les X événements les plus importants mais nous n’avons pas eu le temps d’implémenter ces fonctionnalités.
Amélioration de la fonction pour récupérer une date s’il n’y a pas d’infobox
Nous avons testé l’exactitude des dates récupérées à l’aide de cette fonction. Pour la Rome Antique, par exemple, l’utilisation de cette fonction permet d’afficher 116 événements en plus. Cependant sur ces 116 événements, seuls 41 (35%) correspondent à la date réelle de l’événement. Les 75 autres événements sont donc affichés dans le Viewer à une mauvaise date.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65B14-8EEE-40F8-AECD-76AA10F650D0}" type="datetimeFigureOut">
              <a:rPr lang="fr-FR" smtClean="0"/>
              <a:t>13/05/2015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6FF15-C527-4C13-8D98-103B165244E2}" type="slidenum">
              <a:rPr lang="fr-FR" smtClean="0"/>
              <a:t>‹N°›</a:t>
            </a:fld>
            <a:endParaRPr lang="fr-FR"/>
          </a:p>
        </p:txBody>
      </p:sp>
    </p:spTree>
    <p:extLst>
      <p:ext uri="{BB962C8B-B14F-4D97-AF65-F5344CB8AC3E}">
        <p14:creationId xmlns:p14="http://schemas.microsoft.com/office/powerpoint/2010/main" val="2511325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3</a:t>
            </a:fld>
            <a:endParaRPr lang="fr-FR"/>
          </a:p>
        </p:txBody>
      </p:sp>
    </p:spTree>
    <p:extLst>
      <p:ext uri="{BB962C8B-B14F-4D97-AF65-F5344CB8AC3E}">
        <p14:creationId xmlns:p14="http://schemas.microsoft.com/office/powerpoint/2010/main" val="1801206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smtClean="0"/>
              <a:t>Modifiez le style des sous-titres du masque</a:t>
            </a:r>
            <a:endParaRPr lang="en-US" dirty="0"/>
          </a:p>
        </p:txBody>
      </p:sp>
      <p:sp>
        <p:nvSpPr>
          <p:cNvPr id="4" name="Date Placeholder 3"/>
          <p:cNvSpPr>
            <a:spLocks noGrp="1"/>
          </p:cNvSpPr>
          <p:nvPr>
            <p:ph type="dt" sz="half" idx="10"/>
          </p:nvPr>
        </p:nvSpPr>
        <p:spPr/>
        <p:txBody>
          <a:bodyPr/>
          <a:lstStyle/>
          <a:p>
            <a:fld id="{29D42A5E-2C2D-4730-A0DC-36D23169D505}" type="datetime1">
              <a:rPr lang="fr-FR" smtClean="0"/>
              <a:t>13/05/2015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cxnSp>
        <p:nvCxnSpPr>
          <p:cNvPr id="9" name="Straight Connector 8"/>
          <p:cNvCxnSpPr/>
          <p:nvPr/>
        </p:nvCxnSpPr>
        <p:spPr>
          <a:xfrm>
            <a:off x="822960" y="28321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84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22D78B6-3CCF-4945-A023-4EB6CADC4FEB}" type="datetime1">
              <a:rPr lang="fr-FR" smtClean="0"/>
              <a:t>13/05/2015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288833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46E0F25-F9E1-4802-AA51-05146C9F27D7}" type="datetime1">
              <a:rPr lang="fr-FR" smtClean="0"/>
              <a:t>13/05/2015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288504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5241836-D928-4B7D-92D3-683929B21F4C}" type="datetime1">
              <a:rPr lang="fr-FR" smtClean="0"/>
              <a:t>13/05/2015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228966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77F0987-7424-4519-AAB9-D04DA4C44999}" type="datetime1">
              <a:rPr lang="fr-FR" smtClean="0"/>
              <a:t>13/05/2015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66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4427D8B-9E39-45F8-9A0F-9DE54A6E8D27}" type="datetime1">
              <a:rPr lang="fr-FR" smtClean="0"/>
              <a:t>13/05/2015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74743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22960" y="2582334"/>
            <a:ext cx="3703320" cy="32867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63440" y="2582334"/>
            <a:ext cx="3703320" cy="32867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677780B-52CF-45E4-883F-163B65148345}" type="datetime1">
              <a:rPr lang="fr-FR" smtClean="0"/>
              <a:t>13/05/2015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400498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1B1E626-5BC5-4F25-AD61-B6D59C5F597D}" type="datetime1">
              <a:rPr lang="fr-FR" smtClean="0"/>
              <a:t>13/05/2015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347418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C17B7E-9B45-4B0E-97FC-CA0B2D6A6930}" type="datetime1">
              <a:rPr lang="fr-FR" smtClean="0"/>
              <a:t>13/05/2015</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414304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8C33F01-61E9-4780-81F7-B9159C462FFC}" type="datetime1">
              <a:rPr lang="fr-FR" smtClean="0"/>
              <a:t>13/05/2015</a:t>
            </a:fld>
            <a:endParaRPr lang="fr-F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8376A3-3259-4EA9-BB39-D4B35B934097}" type="slidenum">
              <a:rPr lang="fr-FR" smtClean="0"/>
              <a:t>‹N°›</a:t>
            </a:fld>
            <a:endParaRPr lang="fr-FR"/>
          </a:p>
        </p:txBody>
      </p:sp>
    </p:spTree>
    <p:extLst>
      <p:ext uri="{BB962C8B-B14F-4D97-AF65-F5344CB8AC3E}">
        <p14:creationId xmlns:p14="http://schemas.microsoft.com/office/powerpoint/2010/main" val="221063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869576C-D82C-4BD2-9434-A3563205E81E}" type="datetime1">
              <a:rPr lang="fr-FR" smtClean="0"/>
              <a:t>13/05/2015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123170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5C4DAF9-7271-45F4-895A-EE8398A8208E}" type="datetime1">
              <a:rPr lang="fr-FR" smtClean="0"/>
              <a:t>13/05/2015</a:t>
            </a:fld>
            <a:endParaRPr lang="fr-F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68376A3-3259-4EA9-BB39-D4B35B934097}" type="slidenum">
              <a:rPr lang="fr-FR" smtClean="0"/>
              <a:t>‹N°›</a:t>
            </a:fld>
            <a:endParaRPr lang="fr-FR"/>
          </a:p>
        </p:txBody>
      </p:sp>
    </p:spTree>
    <p:extLst>
      <p:ext uri="{BB962C8B-B14F-4D97-AF65-F5344CB8AC3E}">
        <p14:creationId xmlns:p14="http://schemas.microsoft.com/office/powerpoint/2010/main" val="31175430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678853"/>
            <a:ext cx="9144000" cy="1790700"/>
          </a:xfrm>
        </p:spPr>
        <p:txBody>
          <a:bodyPr>
            <a:normAutofit fontScale="90000"/>
          </a:bodyPr>
          <a:lstStyle/>
          <a:p>
            <a:r>
              <a:rPr lang="fr-FR" sz="7200" dirty="0">
                <a:solidFill>
                  <a:schemeClr val="accent6">
                    <a:lumMod val="75000"/>
                  </a:schemeClr>
                </a:solidFill>
              </a:rPr>
              <a:t>Projet CICEROW</a:t>
            </a:r>
            <a:r>
              <a:rPr lang="fr-FR" dirty="0"/>
              <a:t/>
            </a:r>
            <a:br>
              <a:rPr lang="fr-FR" dirty="0"/>
            </a:br>
            <a:endParaRPr lang="fr-FR" dirty="0"/>
          </a:p>
        </p:txBody>
      </p:sp>
      <p:sp>
        <p:nvSpPr>
          <p:cNvPr id="3" name="Sous-titre 2"/>
          <p:cNvSpPr>
            <a:spLocks noGrp="1"/>
          </p:cNvSpPr>
          <p:nvPr>
            <p:ph type="subTitle" idx="1"/>
          </p:nvPr>
        </p:nvSpPr>
        <p:spPr>
          <a:xfrm>
            <a:off x="0" y="1789024"/>
            <a:ext cx="9144000" cy="1405513"/>
          </a:xfrm>
        </p:spPr>
        <p:txBody>
          <a:bodyPr lIns="252000" rIns="252000">
            <a:spAutoFit/>
          </a:bodyPr>
          <a:lstStyle/>
          <a:p>
            <a:pPr algn="ctr">
              <a:spcBef>
                <a:spcPts val="0"/>
              </a:spcBef>
            </a:pPr>
            <a:r>
              <a:rPr lang="fr-FR" sz="2800" b="1" i="1" dirty="0"/>
              <a:t>C</a:t>
            </a:r>
            <a:r>
              <a:rPr lang="fr-FR" sz="2800" i="1" dirty="0"/>
              <a:t>artographie </a:t>
            </a:r>
            <a:r>
              <a:rPr lang="fr-FR" sz="2800" b="1" i="1" dirty="0"/>
              <a:t>I</a:t>
            </a:r>
            <a:r>
              <a:rPr lang="fr-FR" sz="2800" i="1" dirty="0"/>
              <a:t>nformatique et </a:t>
            </a:r>
            <a:r>
              <a:rPr lang="fr-FR" sz="2800" b="1" i="1" dirty="0"/>
              <a:t>C</a:t>
            </a:r>
            <a:r>
              <a:rPr lang="fr-FR" sz="2800" i="1" dirty="0"/>
              <a:t>hronologie </a:t>
            </a:r>
            <a:endParaRPr lang="fr-FR" sz="2800" i="1" dirty="0" smtClean="0"/>
          </a:p>
          <a:p>
            <a:pPr algn="ctr">
              <a:spcBef>
                <a:spcPts val="0"/>
              </a:spcBef>
            </a:pPr>
            <a:r>
              <a:rPr lang="fr-FR" sz="2800" i="1" dirty="0" smtClean="0"/>
              <a:t>d’</a:t>
            </a:r>
            <a:r>
              <a:rPr lang="fr-FR" sz="2800" b="1" i="1" dirty="0" smtClean="0"/>
              <a:t>E</a:t>
            </a:r>
            <a:r>
              <a:rPr lang="fr-FR" sz="2800" i="1" dirty="0" smtClean="0"/>
              <a:t>vénements </a:t>
            </a:r>
            <a:r>
              <a:rPr lang="fr-FR" sz="2800" b="1" i="1" dirty="0"/>
              <a:t>R</a:t>
            </a:r>
            <a:r>
              <a:rPr lang="fr-FR" sz="2800" i="1" dirty="0"/>
              <a:t>eliés </a:t>
            </a:r>
            <a:r>
              <a:rPr lang="fr-FR" sz="2800" b="1" i="1" dirty="0"/>
              <a:t>O</a:t>
            </a:r>
            <a:r>
              <a:rPr lang="fr-FR" sz="2800" i="1" dirty="0"/>
              <a:t>btenus via </a:t>
            </a:r>
            <a:r>
              <a:rPr lang="fr-FR" sz="2800" b="1" i="1" dirty="0"/>
              <a:t>W</a:t>
            </a:r>
            <a:r>
              <a:rPr lang="fr-FR" sz="2800" i="1" dirty="0"/>
              <a:t>ikipédia</a:t>
            </a:r>
            <a:endParaRPr lang="fr-FR" sz="2800" dirty="0"/>
          </a:p>
          <a:p>
            <a:endParaRPr lang="fr-FR" dirty="0"/>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1367" y="2764257"/>
            <a:ext cx="4093743" cy="409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2388" y="4899546"/>
            <a:ext cx="2197290" cy="1200329"/>
          </a:xfrm>
          <a:prstGeom prst="rect">
            <a:avLst/>
          </a:prstGeom>
          <a:noFill/>
        </p:spPr>
        <p:txBody>
          <a:bodyPr wrap="square" rtlCol="0">
            <a:spAutoFit/>
          </a:bodyPr>
          <a:lstStyle/>
          <a:p>
            <a:r>
              <a:rPr lang="fr-FR" dirty="0" smtClean="0"/>
              <a:t>Simon Fabry</a:t>
            </a:r>
          </a:p>
          <a:p>
            <a:r>
              <a:rPr lang="fr-FR" dirty="0" smtClean="0"/>
              <a:t>Manon Girard</a:t>
            </a:r>
          </a:p>
          <a:p>
            <a:r>
              <a:rPr lang="fr-FR" dirty="0" smtClean="0"/>
              <a:t>Adélaïde Lorieux</a:t>
            </a:r>
          </a:p>
          <a:p>
            <a:r>
              <a:rPr lang="fr-FR" dirty="0" smtClean="0"/>
              <a:t>Valentin Sasyan</a:t>
            </a:r>
            <a:endParaRPr lang="fr-FR" dirty="0"/>
          </a:p>
        </p:txBody>
      </p:sp>
      <p:sp>
        <p:nvSpPr>
          <p:cNvPr id="5" name="Espace réservé du numéro de diapositive 4"/>
          <p:cNvSpPr>
            <a:spLocks noGrp="1"/>
          </p:cNvSpPr>
          <p:nvPr>
            <p:ph type="sldNum" sz="quarter" idx="12"/>
          </p:nvPr>
        </p:nvSpPr>
        <p:spPr/>
        <p:txBody>
          <a:bodyPr/>
          <a:lstStyle/>
          <a:p>
            <a:fld id="{568376A3-3259-4EA9-BB39-D4B35B934097}" type="slidenum">
              <a:rPr lang="fr-FR" smtClean="0"/>
              <a:t>1</a:t>
            </a:fld>
            <a:endParaRPr lang="fr-FR"/>
          </a:p>
        </p:txBody>
      </p:sp>
    </p:spTree>
    <p:extLst>
      <p:ext uri="{BB962C8B-B14F-4D97-AF65-F5344CB8AC3E}">
        <p14:creationId xmlns:p14="http://schemas.microsoft.com/office/powerpoint/2010/main" val="2176705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Accès aux données</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10</a:t>
            </a:fld>
            <a:endParaRPr lang="fr-FR"/>
          </a:p>
        </p:txBody>
      </p:sp>
      <p:sp>
        <p:nvSpPr>
          <p:cNvPr id="5" name="Espace réservé du contenu 2"/>
          <p:cNvSpPr txBox="1">
            <a:spLocks noGrp="1"/>
          </p:cNvSpPr>
          <p:nvPr>
            <p:ph idx="1"/>
          </p:nvPr>
        </p:nvSpPr>
        <p:spPr>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71463" indent="-271463">
              <a:buClr>
                <a:schemeClr val="accent6">
                  <a:lumMod val="75000"/>
                </a:schemeClr>
              </a:buClr>
              <a:buFont typeface="Arial" panose="020B0604020202020204" pitchFamily="34" charset="0"/>
              <a:buChar char="•"/>
            </a:pPr>
            <a:r>
              <a:rPr lang="fr-FR" b="1" dirty="0" smtClean="0"/>
              <a:t>Accès aux cartes générées automatiquement</a:t>
            </a:r>
            <a:endParaRPr lang="fr-FR" dirty="0" smtClean="0"/>
          </a:p>
          <a:p>
            <a:endParaRPr lang="fr-FR" dirty="0" smtClean="0"/>
          </a:p>
          <a:p>
            <a:pPr marL="271463" indent="-271463">
              <a:buClr>
                <a:schemeClr val="accent6">
                  <a:lumMod val="75000"/>
                </a:schemeClr>
              </a:buClr>
              <a:buFont typeface="Arial" panose="020B0604020202020204" pitchFamily="34" charset="0"/>
              <a:buChar char="•"/>
            </a:pPr>
            <a:r>
              <a:rPr lang="fr-FR" b="1" dirty="0" smtClean="0"/>
              <a:t>Création de carte</a:t>
            </a:r>
          </a:p>
          <a:p>
            <a:pPr marL="0" indent="0">
              <a:buClr>
                <a:schemeClr val="accent6">
                  <a:lumMod val="75000"/>
                </a:schemeClr>
              </a:buClr>
              <a:buNone/>
            </a:pPr>
            <a:r>
              <a:rPr lang="fr-FR" dirty="0" smtClean="0"/>
              <a:t>Possibilité de choisir un intervalle de temps</a:t>
            </a:r>
          </a:p>
          <a:p>
            <a:pPr marL="0" indent="0">
              <a:buClr>
                <a:schemeClr val="accent6">
                  <a:lumMod val="75000"/>
                </a:schemeClr>
              </a:buClr>
              <a:buNone/>
            </a:pPr>
            <a:r>
              <a:rPr lang="fr-FR" dirty="0" smtClean="0"/>
              <a:t>Possibilité de choisir l’échelle de temps</a:t>
            </a:r>
          </a:p>
          <a:p>
            <a:pPr marL="0" indent="0">
              <a:buClr>
                <a:schemeClr val="accent6">
                  <a:lumMod val="75000"/>
                </a:schemeClr>
              </a:buClr>
              <a:buNone/>
            </a:pPr>
            <a:endParaRPr lang="fr-FR" dirty="0" smtClean="0"/>
          </a:p>
          <a:p>
            <a:pPr marL="271463" indent="-271463">
              <a:buClr>
                <a:schemeClr val="accent6">
                  <a:lumMod val="75000"/>
                </a:schemeClr>
              </a:buClr>
              <a:buFont typeface="Arial" panose="020B0604020202020204" pitchFamily="34" charset="0"/>
              <a:buChar char="•"/>
            </a:pPr>
            <a:endParaRPr lang="fr-FR" b="1" dirty="0" smtClean="0"/>
          </a:p>
        </p:txBody>
      </p:sp>
    </p:spTree>
    <p:extLst>
      <p:ext uri="{BB962C8B-B14F-4D97-AF65-F5344CB8AC3E}">
        <p14:creationId xmlns:p14="http://schemas.microsoft.com/office/powerpoint/2010/main" val="515624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Personnalisation de la carte</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11</a:t>
            </a:fld>
            <a:endParaRPr lang="fr-FR"/>
          </a:p>
        </p:txBody>
      </p:sp>
      <p:sp>
        <p:nvSpPr>
          <p:cNvPr id="6" name="ZoneTexte 5"/>
          <p:cNvSpPr txBox="1"/>
          <p:nvPr/>
        </p:nvSpPr>
        <p:spPr>
          <a:xfrm>
            <a:off x="414337" y="2024214"/>
            <a:ext cx="3786187" cy="2585323"/>
          </a:xfrm>
          <a:prstGeom prst="rect">
            <a:avLst/>
          </a:prstGeom>
          <a:noFill/>
        </p:spPr>
        <p:txBody>
          <a:bodyPr wrap="square" rtlCol="0">
            <a:spAutoFit/>
          </a:bodyPr>
          <a:lstStyle/>
          <a:p>
            <a:r>
              <a:rPr lang="fr-FR" dirty="0" smtClean="0"/>
              <a:t>Carte personnalisée</a:t>
            </a:r>
          </a:p>
          <a:p>
            <a:pPr marL="285750" indent="-285750">
              <a:buFont typeface="Arial" panose="020B0604020202020204" pitchFamily="34" charset="0"/>
              <a:buChar char="•"/>
            </a:pPr>
            <a:r>
              <a:rPr lang="fr-FR" dirty="0" smtClean="0"/>
              <a:t>Possibilité </a:t>
            </a:r>
            <a:r>
              <a:rPr lang="fr-FR" dirty="0"/>
              <a:t>de changer le </a:t>
            </a:r>
            <a:r>
              <a:rPr lang="fr-FR" dirty="0" smtClean="0"/>
              <a:t>thème (symbole</a:t>
            </a:r>
            <a:r>
              <a:rPr lang="fr-FR" dirty="0"/>
              <a:t>, </a:t>
            </a:r>
            <a:r>
              <a:rPr lang="fr-FR" dirty="0" smtClean="0"/>
              <a:t>taille</a:t>
            </a:r>
            <a:r>
              <a:rPr lang="fr-FR" dirty="0"/>
              <a:t>, </a:t>
            </a:r>
            <a:r>
              <a:rPr lang="fr-FR" dirty="0" smtClean="0"/>
              <a:t>et couleur) </a:t>
            </a:r>
            <a:r>
              <a:rPr lang="fr-FR" dirty="0"/>
              <a:t>d’un </a:t>
            </a:r>
            <a:r>
              <a:rPr lang="fr-FR" dirty="0" smtClean="0"/>
              <a:t>événement</a:t>
            </a:r>
          </a:p>
          <a:p>
            <a:pPr marL="285750" indent="-285750">
              <a:buFont typeface="Arial" panose="020B0604020202020204" pitchFamily="34" charset="0"/>
              <a:buChar char="•"/>
            </a:pPr>
            <a:r>
              <a:rPr lang="fr-FR" dirty="0" smtClean="0"/>
              <a:t>Un utilisateur peut supprimer des événements de sa carte</a:t>
            </a:r>
          </a:p>
          <a:p>
            <a:pPr marL="285750" indent="-285750">
              <a:buFont typeface="Arial" panose="020B0604020202020204" pitchFamily="34" charset="0"/>
              <a:buChar char="•"/>
            </a:pPr>
            <a:r>
              <a:rPr lang="fr-FR" dirty="0" smtClean="0"/>
              <a:t>Possibilité de modifier la durée d’affichage d’un événement</a:t>
            </a:r>
          </a:p>
          <a:p>
            <a:endParaRPr lang="fr-FR" dirty="0"/>
          </a:p>
        </p:txBody>
      </p:sp>
      <p:sp>
        <p:nvSpPr>
          <p:cNvPr id="3" name="ZoneTexte 2"/>
          <p:cNvSpPr txBox="1"/>
          <p:nvPr/>
        </p:nvSpPr>
        <p:spPr>
          <a:xfrm>
            <a:off x="5300663" y="2024214"/>
            <a:ext cx="3314699" cy="1477328"/>
          </a:xfrm>
          <a:prstGeom prst="rect">
            <a:avLst/>
          </a:prstGeom>
          <a:noFill/>
        </p:spPr>
        <p:txBody>
          <a:bodyPr wrap="square" rtlCol="0">
            <a:spAutoFit/>
          </a:bodyPr>
          <a:lstStyle/>
          <a:p>
            <a:r>
              <a:rPr lang="fr-FR" dirty="0" smtClean="0"/>
              <a:t>Carte automatique</a:t>
            </a:r>
          </a:p>
          <a:p>
            <a:pPr marL="285750" indent="-285750">
              <a:buFont typeface="Arial" panose="020B0604020202020204" pitchFamily="34" charset="0"/>
              <a:buChar char="•"/>
            </a:pPr>
            <a:r>
              <a:rPr lang="fr-FR" dirty="0" smtClean="0"/>
              <a:t>Thèmes </a:t>
            </a:r>
            <a:r>
              <a:rPr lang="fr-FR" dirty="0"/>
              <a:t>automatiques selon le type d’</a:t>
            </a:r>
            <a:r>
              <a:rPr lang="fr-FR" dirty="0" err="1"/>
              <a:t>infobox</a:t>
            </a:r>
            <a:endParaRPr lang="fr-FR" dirty="0"/>
          </a:p>
          <a:p>
            <a:pPr marL="285750" indent="-285750">
              <a:buFont typeface="Arial" panose="020B0604020202020204" pitchFamily="34" charset="0"/>
              <a:buChar char="•"/>
            </a:pPr>
            <a:r>
              <a:rPr lang="fr-FR" dirty="0" smtClean="0"/>
              <a:t>Taille d’affichage varie selon </a:t>
            </a:r>
          </a:p>
          <a:p>
            <a:r>
              <a:rPr lang="fr-FR" dirty="0" smtClean="0"/>
              <a:t>      l’importance de l’événement</a:t>
            </a:r>
            <a:endParaRPr lang="fr-FR" dirty="0"/>
          </a:p>
        </p:txBody>
      </p:sp>
      <mc:AlternateContent xmlns:mc="http://schemas.openxmlformats.org/markup-compatibility/2006" xmlns:a14="http://schemas.microsoft.com/office/drawing/2010/main">
        <mc:Choice Requires="a14">
          <p:sp>
            <p:nvSpPr>
              <p:cNvPr id="7" name="Rectangle 6"/>
              <p:cNvSpPr/>
              <p:nvPr/>
            </p:nvSpPr>
            <p:spPr>
              <a:xfrm>
                <a:off x="704504" y="4839240"/>
                <a:ext cx="7780712" cy="9106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𝐼𝑚𝑝𝑜𝑟𝑡𝑎𝑛𝑐𝑒</m:t>
                      </m:r>
                      <m:r>
                        <a:rPr lang="fr-FR" i="0">
                          <a:latin typeface="Cambria Math" panose="02040503050406030204" pitchFamily="18" charset="0"/>
                        </a:rPr>
                        <m:t>=</m:t>
                      </m:r>
                      <m:f>
                        <m:fPr>
                          <m:ctrlPr>
                            <a:rPr lang="fr-FR" i="1">
                              <a:latin typeface="Cambria Math" panose="02040503050406030204" pitchFamily="18" charset="0"/>
                            </a:rPr>
                          </m:ctrlPr>
                        </m:fPr>
                        <m:num>
                          <m:r>
                            <a:rPr lang="fr-FR" i="0">
                              <a:latin typeface="Cambria Math" panose="02040503050406030204" pitchFamily="18" charset="0"/>
                            </a:rPr>
                            <m:t>1</m:t>
                          </m:r>
                        </m:num>
                        <m:den>
                          <m:r>
                            <a:rPr lang="fr-FR" i="1">
                              <a:latin typeface="Cambria Math" panose="02040503050406030204" pitchFamily="18" charset="0"/>
                            </a:rPr>
                            <m:t>𝑑𝑖𝑠𝑡𝑎𝑛𝑐</m:t>
                          </m:r>
                          <m:sSub>
                            <m:sSubPr>
                              <m:ctrlPr>
                                <a:rPr lang="fr-FR" i="1">
                                  <a:latin typeface="Cambria Math" panose="02040503050406030204" pitchFamily="18" charset="0"/>
                                </a:rPr>
                              </m:ctrlPr>
                            </m:sSubPr>
                            <m:e>
                              <m:r>
                                <a:rPr lang="fr-FR" i="1">
                                  <a:latin typeface="Cambria Math" panose="02040503050406030204" pitchFamily="18" charset="0"/>
                                </a:rPr>
                                <m:t>𝑒</m:t>
                              </m:r>
                            </m:e>
                            <m:sub>
                              <m:r>
                                <a:rPr lang="fr-FR" i="1">
                                  <a:latin typeface="Cambria Math" panose="02040503050406030204" pitchFamily="18" charset="0"/>
                                </a:rPr>
                                <m:t>𝑃𝑜𝑟𝑡𝑎𝑖𝑙</m:t>
                              </m:r>
                            </m:sub>
                          </m:sSub>
                        </m:den>
                      </m:f>
                      <m:r>
                        <a:rPr lang="fr-FR" i="0">
                          <a:latin typeface="Cambria Math" panose="02040503050406030204" pitchFamily="18" charset="0"/>
                        </a:rPr>
                        <m:t>∗</m:t>
                      </m:r>
                      <m:rad>
                        <m:radPr>
                          <m:degHide m:val="on"/>
                          <m:ctrlPr>
                            <a:rPr lang="fr-FR" i="1">
                              <a:latin typeface="Cambria Math" panose="02040503050406030204" pitchFamily="18" charset="0"/>
                            </a:rPr>
                          </m:ctrlPr>
                        </m:radPr>
                        <m:deg/>
                        <m:e>
                          <m:f>
                            <m:fPr>
                              <m:ctrlPr>
                                <a:rPr lang="fr-FR" i="1">
                                  <a:latin typeface="Cambria Math" panose="02040503050406030204" pitchFamily="18" charset="0"/>
                                </a:rPr>
                              </m:ctrlPr>
                            </m:fPr>
                            <m:num>
                              <m:r>
                                <a:rPr lang="fr-FR" i="1">
                                  <a:latin typeface="Cambria Math" panose="02040503050406030204" pitchFamily="18" charset="0"/>
                                </a:rPr>
                                <m:t>𝑙𝑜𝑛𝑔𝑢𝑒𝑢𝑟</m:t>
                              </m:r>
                              <m:r>
                                <a:rPr lang="fr-FR" i="0">
                                  <a:latin typeface="Cambria Math" panose="02040503050406030204" pitchFamily="18" charset="0"/>
                                </a:rPr>
                                <m:t>∗</m:t>
                              </m:r>
                              <m:r>
                                <a:rPr lang="fr-FR" i="1">
                                  <a:latin typeface="Cambria Math" panose="02040503050406030204" pitchFamily="18" charset="0"/>
                                </a:rPr>
                                <m:t>𝑛</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𝑙𝑎𝑛𝑔𝑢𝑒</m:t>
                                  </m:r>
                                </m:sub>
                              </m:sSub>
                            </m:num>
                            <m:den>
                              <m:d>
                                <m:dPr>
                                  <m:begChr m:val=""/>
                                  <m:ctrlPr>
                                    <a:rPr lang="fr-FR" i="1">
                                      <a:latin typeface="Cambria Math" panose="02040503050406030204" pitchFamily="18" charset="0"/>
                                    </a:rPr>
                                  </m:ctrlPr>
                                </m:dPr>
                                <m:e>
                                  <m:r>
                                    <a:rPr lang="fr-FR" i="1">
                                      <a:latin typeface="Cambria Math" panose="02040503050406030204" pitchFamily="18" charset="0"/>
                                    </a:rPr>
                                    <m:t>𝑚𝑎𝑥</m:t>
                                  </m:r>
                                  <m:d>
                                    <m:dPr>
                                      <m:ctrlPr>
                                        <a:rPr lang="fr-FR" i="1">
                                          <a:latin typeface="Cambria Math" panose="02040503050406030204" pitchFamily="18" charset="0"/>
                                        </a:rPr>
                                      </m:ctrlPr>
                                    </m:dPr>
                                    <m:e>
                                      <m:r>
                                        <a:rPr lang="fr-FR" i="1">
                                          <a:latin typeface="Cambria Math" panose="02040503050406030204" pitchFamily="18" charset="0"/>
                                        </a:rPr>
                                        <m:t>𝑙𝑜𝑛𝑔𝑢𝑒𝑢𝑟</m:t>
                                      </m:r>
                                    </m:e>
                                  </m:d>
                                  <m:r>
                                    <a:rPr lang="fr-FR" i="0">
                                      <a:latin typeface="Cambria Math" panose="02040503050406030204" pitchFamily="18" charset="0"/>
                                    </a:rPr>
                                    <m:t>∗</m:t>
                                  </m:r>
                                  <m:r>
                                    <m:rPr>
                                      <m:sty m:val="p"/>
                                    </m:rPr>
                                    <a:rPr lang="fr-FR" i="0">
                                      <a:latin typeface="Cambria Math" panose="02040503050406030204" pitchFamily="18" charset="0"/>
                                    </a:rPr>
                                    <m:t>ma</m:t>
                                  </m:r>
                                  <m:func>
                                    <m:funcPr>
                                      <m:ctrlPr>
                                        <a:rPr lang="fr-FR" i="1">
                                          <a:latin typeface="Cambria Math" panose="02040503050406030204" pitchFamily="18" charset="0"/>
                                        </a:rPr>
                                      </m:ctrlPr>
                                    </m:funcPr>
                                    <m:fName>
                                      <m:r>
                                        <m:rPr>
                                          <m:sty m:val="p"/>
                                        </m:rPr>
                                        <a:rPr lang="fr-FR" i="0">
                                          <a:latin typeface="Cambria Math" panose="02040503050406030204" pitchFamily="18" charset="0"/>
                                        </a:rPr>
                                        <m:t>x</m:t>
                                      </m:r>
                                    </m:fName>
                                    <m:e>
                                      <m:r>
                                        <a:rPr lang="fr-FR" i="0">
                                          <a:latin typeface="Cambria Math" panose="02040503050406030204" pitchFamily="18" charset="0"/>
                                        </a:rPr>
                                        <m:t>(</m:t>
                                      </m:r>
                                    </m:e>
                                  </m:func>
                                  <m:r>
                                    <a:rPr lang="fr-FR" i="1">
                                      <a:latin typeface="Cambria Math" panose="02040503050406030204" pitchFamily="18" charset="0"/>
                                    </a:rPr>
                                    <m:t>𝑛</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𝑙𝑎𝑛𝑔𝑢𝑒</m:t>
                                      </m:r>
                                    </m:sub>
                                  </m:sSub>
                                </m:e>
                              </m:d>
                            </m:den>
                          </m:f>
                        </m:e>
                      </m:rad>
                    </m:oMath>
                  </m:oMathPara>
                </a14:m>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704504" y="4839240"/>
                <a:ext cx="7780712" cy="910699"/>
              </a:xfrm>
              <a:prstGeom prst="rect">
                <a:avLst/>
              </a:prstGeom>
              <a:blipFill rotWithShape="0">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022025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de la base de données</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505" y="1846263"/>
            <a:ext cx="5535665" cy="4022725"/>
          </a:xfrm>
        </p:spPr>
      </p:pic>
      <p:sp>
        <p:nvSpPr>
          <p:cNvPr id="4" name="Espace réservé du numéro de diapositive 3"/>
          <p:cNvSpPr>
            <a:spLocks noGrp="1"/>
          </p:cNvSpPr>
          <p:nvPr>
            <p:ph type="sldNum" sz="quarter" idx="12"/>
          </p:nvPr>
        </p:nvSpPr>
        <p:spPr/>
        <p:txBody>
          <a:bodyPr/>
          <a:lstStyle/>
          <a:p>
            <a:fld id="{568376A3-3259-4EA9-BB39-D4B35B934097}" type="slidenum">
              <a:rPr lang="fr-FR" smtClean="0"/>
              <a:t>12</a:t>
            </a:fld>
            <a:endParaRPr lang="fr-FR"/>
          </a:p>
        </p:txBody>
      </p:sp>
    </p:spTree>
    <p:extLst>
      <p:ext uri="{BB962C8B-B14F-4D97-AF65-F5344CB8AC3E}">
        <p14:creationId xmlns:p14="http://schemas.microsoft.com/office/powerpoint/2010/main" val="3334325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unitaires</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13</a:t>
            </a:fld>
            <a:endParaRPr lang="fr-FR"/>
          </a:p>
        </p:txBody>
      </p:sp>
      <p:sp>
        <p:nvSpPr>
          <p:cNvPr id="5" name="ZoneTexte 4"/>
          <p:cNvSpPr txBox="1"/>
          <p:nvPr/>
        </p:nvSpPr>
        <p:spPr>
          <a:xfrm>
            <a:off x="371473" y="2486025"/>
            <a:ext cx="8243889" cy="1908215"/>
          </a:xfrm>
          <a:prstGeom prst="rect">
            <a:avLst/>
          </a:prstGeom>
          <a:noFill/>
        </p:spPr>
        <p:txBody>
          <a:bodyPr wrap="square" rtlCol="0">
            <a:spAutoFit/>
          </a:bodyPr>
          <a:lstStyle/>
          <a:p>
            <a:pPr marL="285750" indent="-285750">
              <a:buFont typeface="Arial" panose="020B0604020202020204" pitchFamily="34" charset="0"/>
              <a:buChar char="•"/>
            </a:pPr>
            <a:r>
              <a:rPr lang="fr-FR" sz="2000" dirty="0" smtClean="0"/>
              <a:t>Création d’une interface pour faire des tests unitaires sur </a:t>
            </a:r>
            <a:r>
              <a:rPr lang="fr-FR" sz="2000" smtClean="0"/>
              <a:t>l’API de la </a:t>
            </a:r>
            <a:r>
              <a:rPr lang="fr-FR" sz="2000" dirty="0" smtClean="0"/>
              <a:t>base de données</a:t>
            </a:r>
          </a:p>
          <a:p>
            <a:pPr marL="285750" indent="-285750">
              <a:buFont typeface="Arial" panose="020B0604020202020204" pitchFamily="34" charset="0"/>
              <a:buChar char="•"/>
            </a:pPr>
            <a:endParaRPr lang="fr-FR" sz="2000" dirty="0"/>
          </a:p>
          <a:p>
            <a:endParaRPr lang="fr-FR" sz="2000" dirty="0" smtClean="0"/>
          </a:p>
          <a:p>
            <a:pPr marL="285750" indent="-285750">
              <a:buFont typeface="Arial" panose="020B0604020202020204" pitchFamily="34" charset="0"/>
              <a:buChar char="•"/>
            </a:pPr>
            <a:r>
              <a:rPr lang="fr-FR" sz="2000" dirty="0" smtClean="0"/>
              <a:t>Parseur Wikipédia</a:t>
            </a:r>
          </a:p>
          <a:p>
            <a:endParaRPr lang="fr-FR" dirty="0"/>
          </a:p>
        </p:txBody>
      </p:sp>
    </p:spTree>
    <p:extLst>
      <p:ext uri="{BB962C8B-B14F-4D97-AF65-F5344CB8AC3E}">
        <p14:creationId xmlns:p14="http://schemas.microsoft.com/office/powerpoint/2010/main" val="3354292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68376A3-3259-4EA9-BB39-D4B35B934097}" type="slidenum">
              <a:rPr lang="fr-FR" smtClean="0"/>
              <a:t>14</a:t>
            </a:fld>
            <a:endParaRPr lang="fr-FR"/>
          </a:p>
        </p:txBody>
      </p:sp>
      <p:pic>
        <p:nvPicPr>
          <p:cNvPr id="1026" name="Picture 2" descr="pe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241" y="1455774"/>
            <a:ext cx="8885238"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1"/>
          <p:cNvSpPr>
            <a:spLocks noGrp="1"/>
          </p:cNvSpPr>
          <p:nvPr>
            <p:ph type="title"/>
          </p:nvPr>
        </p:nvSpPr>
        <p:spPr>
          <a:xfrm>
            <a:off x="822960" y="286605"/>
            <a:ext cx="7543800" cy="1027845"/>
          </a:xfrm>
        </p:spPr>
        <p:txBody>
          <a:bodyPr/>
          <a:lstStyle/>
          <a:p>
            <a:r>
              <a:rPr lang="fr-FR" dirty="0" smtClean="0"/>
              <a:t>Tâches à effectuer</a:t>
            </a:r>
            <a:endParaRPr lang="fr-FR" dirty="0"/>
          </a:p>
        </p:txBody>
      </p:sp>
    </p:spTree>
    <p:extLst>
      <p:ext uri="{BB962C8B-B14F-4D97-AF65-F5344CB8AC3E}">
        <p14:creationId xmlns:p14="http://schemas.microsoft.com/office/powerpoint/2010/main" val="2739598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58" y="-102236"/>
            <a:ext cx="7543801" cy="1102362"/>
          </a:xfrm>
        </p:spPr>
        <p:txBody>
          <a:bodyPr/>
          <a:lstStyle/>
          <a:p>
            <a:r>
              <a:rPr lang="fr-FR" dirty="0" smtClean="0"/>
              <a:t>Planification des tâches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15</a:t>
            </a:fld>
            <a:endParaRPr lang="fr-FR"/>
          </a:p>
        </p:txBody>
      </p:sp>
      <p:pic>
        <p:nvPicPr>
          <p:cNvPr id="5" name="Image 4"/>
          <p:cNvPicPr/>
          <p:nvPr/>
        </p:nvPicPr>
        <p:blipFill>
          <a:blip r:embed="rId2">
            <a:extLst>
              <a:ext uri="{28A0092B-C50C-407E-A947-70E740481C1C}">
                <a14:useLocalDpi xmlns:a14="http://schemas.microsoft.com/office/drawing/2010/main" val="0"/>
              </a:ext>
            </a:extLst>
          </a:blip>
          <a:srcRect/>
          <a:stretch>
            <a:fillRect/>
          </a:stretch>
        </p:blipFill>
        <p:spPr bwMode="auto">
          <a:xfrm>
            <a:off x="148589" y="1255042"/>
            <a:ext cx="8892540" cy="3847465"/>
          </a:xfrm>
          <a:prstGeom prst="rect">
            <a:avLst/>
          </a:prstGeom>
          <a:noFill/>
          <a:extLst/>
        </p:spPr>
      </p:pic>
    </p:spTree>
    <p:extLst>
      <p:ext uri="{BB962C8B-B14F-4D97-AF65-F5344CB8AC3E}">
        <p14:creationId xmlns:p14="http://schemas.microsoft.com/office/powerpoint/2010/main" val="2339485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16</a:t>
            </a:fld>
            <a:endParaRPr lang="fr-FR"/>
          </a:p>
        </p:txBody>
      </p:sp>
      <p:pic>
        <p:nvPicPr>
          <p:cNvPr id="9" name="Image 8"/>
          <p:cNvPicPr>
            <a:picLocks noChangeAspect="1"/>
          </p:cNvPicPr>
          <p:nvPr/>
        </p:nvPicPr>
        <p:blipFill>
          <a:blip r:embed="rId2"/>
          <a:stretch>
            <a:fillRect/>
          </a:stretch>
        </p:blipFill>
        <p:spPr>
          <a:xfrm>
            <a:off x="1811304" y="5000607"/>
            <a:ext cx="1476299" cy="214332"/>
          </a:xfrm>
          <a:prstGeom prst="rect">
            <a:avLst/>
          </a:prstGeom>
        </p:spPr>
      </p:pic>
      <p:pic>
        <p:nvPicPr>
          <p:cNvPr id="11" name="Image 10"/>
          <p:cNvPicPr>
            <a:picLocks noChangeAspect="1"/>
          </p:cNvPicPr>
          <p:nvPr/>
        </p:nvPicPr>
        <p:blipFill>
          <a:blip r:embed="rId3"/>
          <a:stretch>
            <a:fillRect/>
          </a:stretch>
        </p:blipFill>
        <p:spPr>
          <a:xfrm>
            <a:off x="137055" y="1737361"/>
            <a:ext cx="8915610" cy="2816452"/>
          </a:xfrm>
          <a:prstGeom prst="rect">
            <a:avLst/>
          </a:prstGeom>
        </p:spPr>
      </p:pic>
    </p:spTree>
    <p:extLst>
      <p:ext uri="{BB962C8B-B14F-4D97-AF65-F5344CB8AC3E}">
        <p14:creationId xmlns:p14="http://schemas.microsoft.com/office/powerpoint/2010/main" val="3656653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68376A3-3259-4EA9-BB39-D4B35B934097}" type="slidenum">
              <a:rPr lang="fr-FR" smtClean="0"/>
              <a:t>17</a:t>
            </a:fld>
            <a:endParaRPr lang="fr-FR"/>
          </a:p>
        </p:txBody>
      </p:sp>
      <p:sp>
        <p:nvSpPr>
          <p:cNvPr id="3" name="Titre 2"/>
          <p:cNvSpPr>
            <a:spLocks noGrp="1"/>
          </p:cNvSpPr>
          <p:nvPr>
            <p:ph type="title"/>
          </p:nvPr>
        </p:nvSpPr>
        <p:spPr/>
        <p:txBody>
          <a:bodyPr/>
          <a:lstStyle/>
          <a:p>
            <a:endParaRPr lang="fr-FR"/>
          </a:p>
        </p:txBody>
      </p:sp>
      <p:pic>
        <p:nvPicPr>
          <p:cNvPr id="10" name="Image 9"/>
          <p:cNvPicPr>
            <a:picLocks noChangeAspect="1"/>
          </p:cNvPicPr>
          <p:nvPr/>
        </p:nvPicPr>
        <p:blipFill>
          <a:blip r:embed="rId2"/>
          <a:stretch>
            <a:fillRect/>
          </a:stretch>
        </p:blipFill>
        <p:spPr>
          <a:xfrm>
            <a:off x="1270280" y="5040538"/>
            <a:ext cx="3145863" cy="563813"/>
          </a:xfrm>
          <a:prstGeom prst="rect">
            <a:avLst/>
          </a:prstGeom>
        </p:spPr>
      </p:pic>
      <p:pic>
        <p:nvPicPr>
          <p:cNvPr id="12" name="Image 11"/>
          <p:cNvPicPr>
            <a:picLocks noChangeAspect="1"/>
          </p:cNvPicPr>
          <p:nvPr/>
        </p:nvPicPr>
        <p:blipFill>
          <a:blip r:embed="rId3"/>
          <a:stretch>
            <a:fillRect/>
          </a:stretch>
        </p:blipFill>
        <p:spPr>
          <a:xfrm>
            <a:off x="137054" y="1737361"/>
            <a:ext cx="8915611" cy="2816452"/>
          </a:xfrm>
          <a:prstGeom prst="rect">
            <a:avLst/>
          </a:prstGeom>
        </p:spPr>
      </p:pic>
    </p:spTree>
    <p:extLst>
      <p:ext uri="{BB962C8B-B14F-4D97-AF65-F5344CB8AC3E}">
        <p14:creationId xmlns:p14="http://schemas.microsoft.com/office/powerpoint/2010/main" val="633166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Problèmes rencontrés</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18</a:t>
            </a:fld>
            <a:endParaRPr lang="fr-FR"/>
          </a:p>
        </p:txBody>
      </p:sp>
      <p:sp>
        <p:nvSpPr>
          <p:cNvPr id="7" name="Espace réservé du contenu 2"/>
          <p:cNvSpPr txBox="1">
            <a:spLocks/>
          </p:cNvSpPr>
          <p:nvPr/>
        </p:nvSpPr>
        <p:spPr>
          <a:xfrm>
            <a:off x="714376" y="2086893"/>
            <a:ext cx="7694988"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71463" indent="-271463">
              <a:buClr>
                <a:schemeClr val="accent6">
                  <a:lumMod val="75000"/>
                </a:schemeClr>
              </a:buClr>
              <a:buFont typeface="Arial" panose="020B0604020202020204" pitchFamily="34" charset="0"/>
              <a:buChar char="•"/>
            </a:pPr>
            <a:r>
              <a:rPr lang="fr-FR" b="1" dirty="0" smtClean="0"/>
              <a:t>Données Wikipédia</a:t>
            </a:r>
            <a:endParaRPr lang="fr-FR" dirty="0" smtClean="0"/>
          </a:p>
          <a:p>
            <a:pPr marL="0" indent="0">
              <a:buFont typeface="Calibri" panose="020F0502020204030204" pitchFamily="34" charset="0"/>
              <a:buNone/>
            </a:pPr>
            <a:r>
              <a:rPr lang="fr-FR" dirty="0" smtClean="0"/>
              <a:t>Pas de norme =&gt; Format des dates des événements très variable</a:t>
            </a:r>
          </a:p>
          <a:p>
            <a:endParaRPr lang="fr-FR" dirty="0" smtClean="0"/>
          </a:p>
          <a:p>
            <a:pPr marL="271463" indent="-271463">
              <a:buClr>
                <a:schemeClr val="accent6">
                  <a:lumMod val="75000"/>
                </a:schemeClr>
              </a:buClr>
              <a:buFont typeface="Arial" panose="020B0604020202020204" pitchFamily="34" charset="0"/>
              <a:buChar char="•"/>
            </a:pPr>
            <a:r>
              <a:rPr lang="fr-FR" b="1" dirty="0" smtClean="0"/>
              <a:t>Version de PHP et </a:t>
            </a:r>
            <a:r>
              <a:rPr lang="fr-FR" b="1" dirty="0" err="1" smtClean="0"/>
              <a:t>mySQL</a:t>
            </a:r>
            <a:endParaRPr lang="fr-FR" b="1" dirty="0" smtClean="0"/>
          </a:p>
          <a:p>
            <a:pPr marL="0" indent="0">
              <a:buClr>
                <a:schemeClr val="accent6">
                  <a:lumMod val="75000"/>
                </a:schemeClr>
              </a:buClr>
              <a:buNone/>
            </a:pPr>
            <a:r>
              <a:rPr lang="fr-FR" dirty="0" smtClean="0"/>
              <a:t>Application compatible avec </a:t>
            </a:r>
            <a:r>
              <a:rPr lang="fr-FR" dirty="0" err="1"/>
              <a:t>mysql</a:t>
            </a:r>
            <a:r>
              <a:rPr lang="fr-FR" dirty="0"/>
              <a:t> </a:t>
            </a:r>
            <a:r>
              <a:rPr lang="fr-FR" dirty="0" smtClean="0"/>
              <a:t>5.6.17</a:t>
            </a:r>
            <a:r>
              <a:rPr lang="fr-FR" dirty="0"/>
              <a:t> </a:t>
            </a:r>
            <a:r>
              <a:rPr lang="fr-FR" dirty="0" smtClean="0"/>
              <a:t>et </a:t>
            </a:r>
            <a:r>
              <a:rPr lang="fr-FR" smtClean="0"/>
              <a:t>PHP 5.5</a:t>
            </a:r>
            <a:endParaRPr lang="fr-FR" dirty="0"/>
          </a:p>
        </p:txBody>
      </p:sp>
    </p:spTree>
    <p:extLst>
      <p:ext uri="{BB962C8B-B14F-4D97-AF65-F5344CB8AC3E}">
        <p14:creationId xmlns:p14="http://schemas.microsoft.com/office/powerpoint/2010/main" val="4107962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Perspectives d’amélioration</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19</a:t>
            </a:fld>
            <a:endParaRPr lang="fr-FR"/>
          </a:p>
        </p:txBody>
      </p:sp>
      <p:sp>
        <p:nvSpPr>
          <p:cNvPr id="5" name="Espace réservé du contenu 2"/>
          <p:cNvSpPr txBox="1">
            <a:spLocks/>
          </p:cNvSpPr>
          <p:nvPr/>
        </p:nvSpPr>
        <p:spPr>
          <a:xfrm>
            <a:off x="714376" y="2086893"/>
            <a:ext cx="7694988"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71463" indent="-271463">
              <a:buClr>
                <a:schemeClr val="accent6">
                  <a:lumMod val="75000"/>
                </a:schemeClr>
              </a:buClr>
              <a:buFont typeface="Arial" panose="020B0604020202020204" pitchFamily="34" charset="0"/>
              <a:buChar char="•"/>
            </a:pPr>
            <a:r>
              <a:rPr lang="fr-FR" b="1" dirty="0"/>
              <a:t>Rôle du </a:t>
            </a:r>
            <a:r>
              <a:rPr lang="fr-FR" b="1" dirty="0" smtClean="0"/>
              <a:t>modérateur à développer</a:t>
            </a:r>
            <a:endParaRPr lang="fr-FR" dirty="0"/>
          </a:p>
          <a:p>
            <a:pPr marL="271463" indent="-271463">
              <a:buClr>
                <a:schemeClr val="accent6">
                  <a:lumMod val="75000"/>
                </a:schemeClr>
              </a:buClr>
              <a:buFont typeface="Arial" panose="020B0604020202020204" pitchFamily="34" charset="0"/>
              <a:buChar char="•"/>
            </a:pPr>
            <a:r>
              <a:rPr lang="fr-FR" b="1" dirty="0" smtClean="0"/>
              <a:t>Utilisation de l’importance dans la personnalisation d’une carte</a:t>
            </a:r>
            <a:endParaRPr lang="fr-FR" dirty="0" smtClean="0"/>
          </a:p>
          <a:p>
            <a:pPr marL="271463" indent="-271463">
              <a:buClr>
                <a:schemeClr val="accent6">
                  <a:lumMod val="75000"/>
                </a:schemeClr>
              </a:buClr>
              <a:buFont typeface="Arial" panose="020B0604020202020204" pitchFamily="34" charset="0"/>
              <a:buChar char="•"/>
            </a:pPr>
            <a:r>
              <a:rPr lang="fr-FR" b="1" dirty="0"/>
              <a:t>Amélioration de la fonction pour récupérer une date </a:t>
            </a:r>
            <a:endParaRPr lang="fr-FR" b="1" dirty="0" smtClean="0"/>
          </a:p>
        </p:txBody>
      </p:sp>
    </p:spTree>
    <p:extLst>
      <p:ext uri="{BB962C8B-B14F-4D97-AF65-F5344CB8AC3E}">
        <p14:creationId xmlns:p14="http://schemas.microsoft.com/office/powerpoint/2010/main" val="2969448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4"/>
            <a:ext cx="7543800" cy="883063"/>
          </a:xfrm>
        </p:spPr>
        <p:txBody>
          <a:bodyPr/>
          <a:lstStyle/>
          <a:p>
            <a:r>
              <a:rPr lang="fr-FR" dirty="0" smtClean="0"/>
              <a:t>Objectif</a:t>
            </a:r>
            <a:endParaRPr lang="fr-FR" dirty="0"/>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67" y="1273691"/>
            <a:ext cx="3187630" cy="1447626"/>
          </a:xfr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384" y="2923547"/>
            <a:ext cx="2982395" cy="1416441"/>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67" y="4542218"/>
            <a:ext cx="3162381" cy="1664125"/>
          </a:xfrm>
          <a:prstGeom prst="rect">
            <a:avLst/>
          </a:prstGeom>
        </p:spPr>
      </p:pic>
      <p:sp>
        <p:nvSpPr>
          <p:cNvPr id="3" name="Espace réservé du numéro de diapositive 2"/>
          <p:cNvSpPr>
            <a:spLocks noGrp="1"/>
          </p:cNvSpPr>
          <p:nvPr>
            <p:ph type="sldNum" sz="quarter" idx="12"/>
          </p:nvPr>
        </p:nvSpPr>
        <p:spPr/>
        <p:txBody>
          <a:bodyPr/>
          <a:lstStyle/>
          <a:p>
            <a:fld id="{568376A3-3259-4EA9-BB39-D4B35B934097}" type="slidenum">
              <a:rPr lang="fr-FR" smtClean="0"/>
              <a:t>2</a:t>
            </a:fld>
            <a:endParaRPr lang="fr-FR"/>
          </a:p>
        </p:txBody>
      </p:sp>
      <p:sp>
        <p:nvSpPr>
          <p:cNvPr id="8" name="Flèche droite 7"/>
          <p:cNvSpPr/>
          <p:nvPr/>
        </p:nvSpPr>
        <p:spPr>
          <a:xfrm>
            <a:off x="3463235" y="3117602"/>
            <a:ext cx="750627" cy="532262"/>
          </a:xfrm>
          <a:prstGeom prst="right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r="19364"/>
          <a:stretch/>
        </p:blipFill>
        <p:spPr>
          <a:xfrm>
            <a:off x="4298686" y="1997504"/>
            <a:ext cx="4788162" cy="3065945"/>
          </a:xfrm>
          <a:prstGeom prst="rect">
            <a:avLst/>
          </a:prstGeom>
        </p:spPr>
      </p:pic>
    </p:spTree>
    <p:extLst>
      <p:ext uri="{BB962C8B-B14F-4D97-AF65-F5344CB8AC3E}">
        <p14:creationId xmlns:p14="http://schemas.microsoft.com/office/powerpoint/2010/main" val="2396378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pPr marL="0" indent="0">
              <a:buNone/>
            </a:pPr>
            <a:endParaRPr lang="fr-FR" sz="5400" dirty="0"/>
          </a:p>
          <a:p>
            <a:pPr marL="0" indent="0">
              <a:buNone/>
            </a:pPr>
            <a:r>
              <a:rPr lang="fr-FR" sz="3600" dirty="0" smtClean="0"/>
              <a:t>Merci de votre attention</a:t>
            </a:r>
            <a:endParaRPr lang="fr-FR" sz="3600"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20</a:t>
            </a:fld>
            <a:endParaRPr lang="fr-FR"/>
          </a:p>
        </p:txBody>
      </p:sp>
    </p:spTree>
    <p:extLst>
      <p:ext uri="{BB962C8B-B14F-4D97-AF65-F5344CB8AC3E}">
        <p14:creationId xmlns:p14="http://schemas.microsoft.com/office/powerpoint/2010/main" val="1633593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Cahier des charges</a:t>
            </a:r>
            <a:endParaRPr lang="fr-FR" dirty="0"/>
          </a:p>
        </p:txBody>
      </p:sp>
      <p:sp>
        <p:nvSpPr>
          <p:cNvPr id="3" name="Espace réservé du contenu 2"/>
          <p:cNvSpPr>
            <a:spLocks noGrp="1"/>
          </p:cNvSpPr>
          <p:nvPr>
            <p:ph idx="1"/>
          </p:nvPr>
        </p:nvSpPr>
        <p:spPr/>
        <p:txBody>
          <a:bodyPr>
            <a:normAutofit/>
          </a:bodyPr>
          <a:lstStyle/>
          <a:p>
            <a:pPr marL="185738" indent="-185738">
              <a:buClr>
                <a:schemeClr val="accent6">
                  <a:lumMod val="75000"/>
                </a:schemeClr>
              </a:buClr>
              <a:buFont typeface="Arial" panose="020B0604020202020204" pitchFamily="34" charset="0"/>
              <a:buChar char="•"/>
            </a:pPr>
            <a:r>
              <a:rPr lang="fr-FR" b="1" dirty="0" smtClean="0"/>
              <a:t>Créer </a:t>
            </a:r>
            <a:r>
              <a:rPr lang="fr-FR" b="1" dirty="0"/>
              <a:t>un modèle de données à stocker</a:t>
            </a:r>
            <a:endParaRPr lang="fr-FR" dirty="0"/>
          </a:p>
          <a:p>
            <a:pPr marL="185738" indent="-185738">
              <a:buClr>
                <a:schemeClr val="accent6">
                  <a:lumMod val="75000"/>
                </a:schemeClr>
              </a:buClr>
              <a:buFont typeface="Arial" panose="020B0604020202020204" pitchFamily="34" charset="0"/>
              <a:buChar char="•"/>
            </a:pPr>
            <a:r>
              <a:rPr lang="fr-FR" b="1" dirty="0" smtClean="0"/>
              <a:t>Permettre </a:t>
            </a:r>
            <a:r>
              <a:rPr lang="fr-FR" b="1" dirty="0"/>
              <a:t>la visualisation des données avec un </a:t>
            </a:r>
            <a:r>
              <a:rPr lang="fr-FR" b="1" dirty="0" err="1"/>
              <a:t>viewer</a:t>
            </a:r>
            <a:r>
              <a:rPr lang="fr-FR" b="1" dirty="0"/>
              <a:t> et une frise chronologique</a:t>
            </a:r>
            <a:endParaRPr lang="fr-FR" dirty="0"/>
          </a:p>
          <a:p>
            <a:pPr marL="185738" indent="-185738">
              <a:buClr>
                <a:schemeClr val="accent6">
                  <a:lumMod val="75000"/>
                </a:schemeClr>
              </a:buClr>
              <a:buFont typeface="Arial" panose="020B0604020202020204" pitchFamily="34" charset="0"/>
              <a:buChar char="•"/>
            </a:pPr>
            <a:r>
              <a:rPr lang="fr-FR" b="1" dirty="0" smtClean="0"/>
              <a:t>Créer </a:t>
            </a:r>
            <a:r>
              <a:rPr lang="fr-FR" b="1" dirty="0"/>
              <a:t>un « aspirateur » de données</a:t>
            </a:r>
            <a:endParaRPr lang="fr-FR" dirty="0"/>
          </a:p>
          <a:p>
            <a:pPr marL="185738" indent="-185738">
              <a:buClr>
                <a:schemeClr val="accent6">
                  <a:lumMod val="75000"/>
                </a:schemeClr>
              </a:buClr>
              <a:buFont typeface="Arial" panose="020B0604020202020204" pitchFamily="34" charset="0"/>
              <a:buChar char="•"/>
            </a:pPr>
            <a:r>
              <a:rPr lang="fr-FR" b="1" dirty="0" smtClean="0"/>
              <a:t>Créer </a:t>
            </a:r>
            <a:r>
              <a:rPr lang="fr-FR" b="1" dirty="0"/>
              <a:t>une interface de personnalisation de la carte</a:t>
            </a:r>
            <a:endParaRPr lang="fr-FR" dirty="0"/>
          </a:p>
          <a:p>
            <a:pPr marL="185738" indent="-185738">
              <a:buClr>
                <a:schemeClr val="accent6">
                  <a:lumMod val="75000"/>
                </a:schemeClr>
              </a:buClr>
              <a:buFont typeface="Arial" panose="020B0604020202020204" pitchFamily="34" charset="0"/>
              <a:buChar char="•"/>
            </a:pPr>
            <a:r>
              <a:rPr lang="fr-FR" b="1" dirty="0" smtClean="0"/>
              <a:t>Optionnel</a:t>
            </a:r>
            <a:r>
              <a:rPr lang="fr-FR" b="1" dirty="0"/>
              <a:t> : descendre en granularité dans </a:t>
            </a:r>
            <a:r>
              <a:rPr lang="fr-FR" b="1" dirty="0" smtClean="0"/>
              <a:t>l'aspirateur</a:t>
            </a:r>
          </a:p>
          <a:p>
            <a:pPr marL="185738" indent="-185738">
              <a:buClr>
                <a:schemeClr val="accent6">
                  <a:lumMod val="75000"/>
                </a:schemeClr>
              </a:buClr>
              <a:buFont typeface="Arial" panose="020B0604020202020204" pitchFamily="34" charset="0"/>
              <a:buChar char="•"/>
            </a:pPr>
            <a:r>
              <a:rPr lang="fr-FR" b="1" dirty="0" smtClean="0"/>
              <a:t>Tests unitaires</a:t>
            </a:r>
            <a:endParaRPr lang="fr-FR" dirty="0"/>
          </a:p>
          <a:p>
            <a:pPr>
              <a:buFont typeface="Arial" panose="020B0604020202020204" pitchFamily="34" charset="0"/>
              <a:buChar char="•"/>
            </a:pP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3</a:t>
            </a:fld>
            <a:endParaRPr lang="fr-FR"/>
          </a:p>
        </p:txBody>
      </p:sp>
    </p:spTree>
    <p:extLst>
      <p:ext uri="{BB962C8B-B14F-4D97-AF65-F5344CB8AC3E}">
        <p14:creationId xmlns:p14="http://schemas.microsoft.com/office/powerpoint/2010/main" val="294613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Réutiliser des données Wikipédia: est-ce légal ?</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4</a:t>
            </a:fld>
            <a:endParaRPr lang="fr-FR"/>
          </a:p>
        </p:txBody>
      </p:sp>
      <p:sp>
        <p:nvSpPr>
          <p:cNvPr id="5" name="Espace réservé du contenu 2"/>
          <p:cNvSpPr>
            <a:spLocks noGrp="1"/>
          </p:cNvSpPr>
          <p:nvPr>
            <p:ph idx="1"/>
          </p:nvPr>
        </p:nvSpPr>
        <p:spPr>
          <a:xfrm>
            <a:off x="501491" y="1960034"/>
            <a:ext cx="8271034" cy="4023360"/>
          </a:xfrm>
        </p:spPr>
        <p:txBody>
          <a:bodyPr>
            <a:normAutofit/>
          </a:bodyPr>
          <a:lstStyle/>
          <a:p>
            <a:pPr marL="0" indent="0">
              <a:buClr>
                <a:schemeClr val="accent6">
                  <a:lumMod val="75000"/>
                </a:schemeClr>
              </a:buClr>
              <a:buNone/>
            </a:pPr>
            <a:r>
              <a:rPr lang="fr-FR" dirty="0" smtClean="0"/>
              <a:t>Partage des articles de </a:t>
            </a:r>
            <a:r>
              <a:rPr lang="fr-FR" dirty="0"/>
              <a:t>Wikipédia </a:t>
            </a:r>
            <a:r>
              <a:rPr lang="fr-FR" dirty="0" smtClean="0"/>
              <a:t>sous </a:t>
            </a:r>
            <a:r>
              <a:rPr lang="fr-FR" dirty="0"/>
              <a:t>la licence « Licence </a:t>
            </a:r>
            <a:r>
              <a:rPr lang="fr-FR" dirty="0" err="1"/>
              <a:t>Creative</a:t>
            </a:r>
            <a:r>
              <a:rPr lang="fr-FR" dirty="0"/>
              <a:t> Attribution - Partage dans les Mêmes Conditions 3.0 non transposé » (CC BY-SA 3.0</a:t>
            </a:r>
            <a:r>
              <a:rPr lang="fr-FR" dirty="0" smtClean="0"/>
              <a:t>)</a:t>
            </a:r>
            <a:endParaRPr lang="fr-FR" dirty="0"/>
          </a:p>
          <a:p>
            <a:pPr>
              <a:buClr>
                <a:schemeClr val="accent6">
                  <a:lumMod val="75000"/>
                </a:schemeClr>
              </a:buClr>
              <a:buFont typeface="Symbol" panose="05050102010706020507" pitchFamily="18" charset="2"/>
              <a:buChar char="Þ"/>
            </a:pPr>
            <a:r>
              <a:rPr lang="fr-FR" dirty="0" smtClean="0"/>
              <a:t> Autorise </a:t>
            </a:r>
            <a:r>
              <a:rPr lang="fr-FR" dirty="0"/>
              <a:t>la réutilisation du texte d’un </a:t>
            </a:r>
            <a:r>
              <a:rPr lang="fr-FR" dirty="0" smtClean="0"/>
              <a:t>article</a:t>
            </a:r>
            <a:r>
              <a:rPr lang="fr-FR" dirty="0"/>
              <a:t> </a:t>
            </a:r>
            <a:r>
              <a:rPr lang="fr-FR" dirty="0" smtClean="0"/>
              <a:t>si :</a:t>
            </a:r>
          </a:p>
          <a:p>
            <a:pPr marL="271463" indent="-271463">
              <a:buClr>
                <a:schemeClr val="accent6">
                  <a:lumMod val="75000"/>
                </a:schemeClr>
              </a:buClr>
              <a:buFont typeface="Arial" panose="020B0604020202020204" pitchFamily="34" charset="0"/>
              <a:buChar char="•"/>
            </a:pPr>
            <a:r>
              <a:rPr lang="fr-FR" dirty="0" smtClean="0"/>
              <a:t>Il est précisé</a:t>
            </a:r>
            <a:r>
              <a:rPr lang="fr-FR" dirty="0"/>
              <a:t> que les </a:t>
            </a:r>
            <a:r>
              <a:rPr lang="fr-FR" dirty="0" smtClean="0"/>
              <a:t>informations utilisées sont sous </a:t>
            </a:r>
            <a:r>
              <a:rPr lang="fr-FR" dirty="0"/>
              <a:t>la licence CC BY-SA 3.0 </a:t>
            </a:r>
          </a:p>
          <a:p>
            <a:pPr marL="271463" indent="-271463">
              <a:buClr>
                <a:schemeClr val="accent6">
                  <a:lumMod val="75000"/>
                </a:schemeClr>
              </a:buClr>
              <a:buFont typeface="Arial" panose="020B0604020202020204" pitchFamily="34" charset="0"/>
              <a:buChar char="•"/>
            </a:pPr>
            <a:r>
              <a:rPr lang="fr-FR" dirty="0" smtClean="0"/>
              <a:t>Un </a:t>
            </a:r>
            <a:r>
              <a:rPr lang="fr-FR" dirty="0"/>
              <a:t>lien vers chaque article </a:t>
            </a:r>
            <a:r>
              <a:rPr lang="fr-FR" dirty="0" smtClean="0"/>
              <a:t>utilisé est donné</a:t>
            </a:r>
            <a:r>
              <a:rPr lang="fr-FR" dirty="0"/>
              <a:t> </a:t>
            </a:r>
          </a:p>
          <a:p>
            <a:pPr marL="271463" indent="-271463">
              <a:buClr>
                <a:schemeClr val="accent6">
                  <a:lumMod val="75000"/>
                </a:schemeClr>
              </a:buClr>
              <a:buFont typeface="Arial" panose="020B0604020202020204" pitchFamily="34" charset="0"/>
              <a:buChar char="•"/>
            </a:pPr>
            <a:r>
              <a:rPr lang="fr-FR" dirty="0" smtClean="0"/>
              <a:t>Il est indiqué </a:t>
            </a:r>
            <a:r>
              <a:rPr lang="fr-FR" dirty="0"/>
              <a:t>que nous n’avons pas modifié les informations </a:t>
            </a:r>
          </a:p>
          <a:p>
            <a:pPr marL="271463" indent="-271463">
              <a:buClr>
                <a:schemeClr val="accent6">
                  <a:lumMod val="75000"/>
                </a:schemeClr>
              </a:buClr>
              <a:buFont typeface="Arial" panose="020B0604020202020204" pitchFamily="34" charset="0"/>
              <a:buChar char="•"/>
            </a:pPr>
            <a:r>
              <a:rPr lang="fr-FR" dirty="0" smtClean="0"/>
              <a:t>Il est indiqué </a:t>
            </a:r>
            <a:r>
              <a:rPr lang="fr-FR" dirty="0"/>
              <a:t>que la carte avec frise temporelle est aussi sous licence CC BY-SA </a:t>
            </a:r>
            <a:r>
              <a:rPr lang="fr-FR" dirty="0" smtClean="0"/>
              <a:t>3.0</a:t>
            </a:r>
            <a:endParaRPr lang="fr-FR" dirty="0"/>
          </a:p>
          <a:p>
            <a:pPr marL="271463" indent="-271463">
              <a:buClr>
                <a:schemeClr val="accent6">
                  <a:lumMod val="75000"/>
                </a:schemeClr>
              </a:buClr>
              <a:buFont typeface="Arial" panose="020B0604020202020204" pitchFamily="34" charset="0"/>
              <a:buChar char="•"/>
            </a:pPr>
            <a:endParaRPr lang="fr-FR" dirty="0"/>
          </a:p>
        </p:txBody>
      </p:sp>
    </p:spTree>
    <p:extLst>
      <p:ext uri="{BB962C8B-B14F-4D97-AF65-F5344CB8AC3E}">
        <p14:creationId xmlns:p14="http://schemas.microsoft.com/office/powerpoint/2010/main" val="1085848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 proposée</a:t>
            </a:r>
            <a:endParaRPr lang="fr-FR" dirty="0"/>
          </a:p>
        </p:txBody>
      </p:sp>
      <p:sp>
        <p:nvSpPr>
          <p:cNvPr id="3" name="Espace réservé du contenu 2"/>
          <p:cNvSpPr>
            <a:spLocks noGrp="1"/>
          </p:cNvSpPr>
          <p:nvPr>
            <p:ph idx="1"/>
          </p:nvPr>
        </p:nvSpPr>
        <p:spPr/>
        <p:txBody>
          <a:bodyPr/>
          <a:lstStyle/>
          <a:p>
            <a:pPr marL="271463" indent="-271463">
              <a:buClr>
                <a:schemeClr val="accent6">
                  <a:lumMod val="75000"/>
                </a:schemeClr>
              </a:buClr>
              <a:buFont typeface="Arial" panose="020B0604020202020204" pitchFamily="34" charset="0"/>
              <a:buChar char="•"/>
            </a:pPr>
            <a:r>
              <a:rPr lang="fr-FR" b="1" dirty="0"/>
              <a:t>Langages de programmation  utilisés:</a:t>
            </a:r>
            <a:endParaRPr lang="fr-FR" dirty="0"/>
          </a:p>
          <a:p>
            <a:pPr marL="0" indent="0">
              <a:buNone/>
            </a:pPr>
            <a:r>
              <a:rPr lang="fr-FR" dirty="0" smtClean="0"/>
              <a:t>PHP </a:t>
            </a:r>
            <a:r>
              <a:rPr lang="fr-FR" dirty="0"/>
              <a:t>avec du JavaScript côté client</a:t>
            </a:r>
          </a:p>
          <a:p>
            <a:pPr marL="0" indent="0">
              <a:buNone/>
            </a:pPr>
            <a:r>
              <a:rPr lang="fr-FR" dirty="0"/>
              <a:t>Développement de la Base de données avec </a:t>
            </a:r>
            <a:r>
              <a:rPr lang="fr-FR" dirty="0" err="1"/>
              <a:t>mysql</a:t>
            </a:r>
            <a:r>
              <a:rPr lang="fr-FR" dirty="0"/>
              <a:t> et du PHP orienté objet</a:t>
            </a:r>
          </a:p>
          <a:p>
            <a:endParaRPr lang="fr-FR" dirty="0" smtClean="0"/>
          </a:p>
          <a:p>
            <a:pPr marL="271463" indent="-271463">
              <a:buClr>
                <a:schemeClr val="accent6">
                  <a:lumMod val="75000"/>
                </a:schemeClr>
              </a:buClr>
              <a:buFont typeface="Arial" panose="020B0604020202020204" pitchFamily="34" charset="0"/>
              <a:buChar char="•"/>
            </a:pPr>
            <a:r>
              <a:rPr lang="fr-FR" b="1" dirty="0" smtClean="0"/>
              <a:t>Système de </a:t>
            </a:r>
            <a:r>
              <a:rPr lang="fr-FR" b="1" dirty="0" err="1" smtClean="0"/>
              <a:t>versionnement</a:t>
            </a:r>
            <a:endParaRPr lang="fr-FR" b="1" dirty="0" smtClean="0"/>
          </a:p>
          <a:p>
            <a:pPr marL="0" indent="0">
              <a:buClr>
                <a:schemeClr val="accent6">
                  <a:lumMod val="75000"/>
                </a:schemeClr>
              </a:buClr>
              <a:buNone/>
            </a:pPr>
            <a:r>
              <a:rPr lang="fr-FR" dirty="0" err="1" smtClean="0"/>
              <a:t>GitHub</a:t>
            </a:r>
            <a:endParaRPr lang="fr-FR" dirty="0" smtClean="0"/>
          </a:p>
          <a:p>
            <a:pPr marL="271463" indent="-271463">
              <a:buClr>
                <a:schemeClr val="accent6">
                  <a:lumMod val="75000"/>
                </a:schemeClr>
              </a:buClr>
              <a:buFont typeface="Arial" panose="020B0604020202020204" pitchFamily="34" charset="0"/>
              <a:buChar char="•"/>
            </a:pPr>
            <a:r>
              <a:rPr lang="fr-FR" b="1" dirty="0" smtClean="0"/>
              <a:t>Api Utilisée</a:t>
            </a:r>
            <a:endParaRPr lang="fr-FR" b="1" dirty="0"/>
          </a:p>
          <a:p>
            <a:pPr marL="0" indent="0">
              <a:buClr>
                <a:schemeClr val="accent6">
                  <a:lumMod val="75000"/>
                </a:schemeClr>
              </a:buClr>
              <a:buNone/>
            </a:pPr>
            <a:r>
              <a:rPr lang="fr-FR" dirty="0" err="1" smtClean="0"/>
              <a:t>Timemap</a:t>
            </a:r>
            <a:endParaRPr lang="fr-FR" dirty="0"/>
          </a:p>
          <a:p>
            <a:pPr marL="0" indent="0">
              <a:buClr>
                <a:schemeClr val="accent6">
                  <a:lumMod val="75000"/>
                </a:schemeClr>
              </a:buClr>
              <a:buNone/>
            </a:pP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5</a:t>
            </a:fld>
            <a:endParaRPr lang="fr-FR"/>
          </a:p>
        </p:txBody>
      </p:sp>
    </p:spTree>
    <p:extLst>
      <p:ext uri="{BB962C8B-B14F-4D97-AF65-F5344CB8AC3E}">
        <p14:creationId xmlns:p14="http://schemas.microsoft.com/office/powerpoint/2010/main" val="645823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Image 3" descr="C:\Users\Valentin\AppData\Local\Microsoft\Windows\INetCache\Content.Word\Application__UseCase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328382" y="391730"/>
            <a:ext cx="6341660" cy="5790702"/>
          </a:xfrm>
          <a:prstGeom prst="rect">
            <a:avLst/>
          </a:prstGeom>
          <a:noFill/>
          <a:ln>
            <a:noFill/>
          </a:ln>
        </p:spPr>
      </p:pic>
      <p:sp>
        <p:nvSpPr>
          <p:cNvPr id="3" name="Espace réservé du numéro de diapositive 2"/>
          <p:cNvSpPr>
            <a:spLocks noGrp="1"/>
          </p:cNvSpPr>
          <p:nvPr>
            <p:ph type="sldNum" sz="quarter" idx="12"/>
          </p:nvPr>
        </p:nvSpPr>
        <p:spPr/>
        <p:txBody>
          <a:bodyPr/>
          <a:lstStyle/>
          <a:p>
            <a:fld id="{568376A3-3259-4EA9-BB39-D4B35B934097}" type="slidenum">
              <a:rPr lang="fr-FR" smtClean="0"/>
              <a:t>6</a:t>
            </a:fld>
            <a:endParaRPr lang="fr-FR"/>
          </a:p>
        </p:txBody>
      </p:sp>
      <p:sp>
        <p:nvSpPr>
          <p:cNvPr id="5" name="Rectangle 4"/>
          <p:cNvSpPr/>
          <p:nvPr/>
        </p:nvSpPr>
        <p:spPr>
          <a:xfrm>
            <a:off x="4258101" y="4189863"/>
            <a:ext cx="2442950" cy="69603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0688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Aspirateur de données</a:t>
            </a:r>
            <a:endParaRPr lang="fr-FR" dirty="0"/>
          </a:p>
        </p:txBody>
      </p:sp>
      <p:sp>
        <p:nvSpPr>
          <p:cNvPr id="3" name="Espace réservé du numéro de diapositive 2"/>
          <p:cNvSpPr>
            <a:spLocks noGrp="1"/>
          </p:cNvSpPr>
          <p:nvPr>
            <p:ph type="sldNum" sz="quarter" idx="12"/>
          </p:nvPr>
        </p:nvSpPr>
        <p:spPr/>
        <p:txBody>
          <a:bodyPr/>
          <a:lstStyle/>
          <a:p>
            <a:fld id="{568376A3-3259-4EA9-BB39-D4B35B934097}" type="slidenum">
              <a:rPr lang="fr-FR" smtClean="0"/>
              <a:t>7</a:t>
            </a:fld>
            <a:endParaRPr lang="fr-FR"/>
          </a:p>
        </p:txBody>
      </p:sp>
      <p:sp>
        <p:nvSpPr>
          <p:cNvPr id="5" name="ZoneTexte 4"/>
          <p:cNvSpPr txBox="1"/>
          <p:nvPr/>
        </p:nvSpPr>
        <p:spPr>
          <a:xfrm>
            <a:off x="242888" y="2271712"/>
            <a:ext cx="3443287" cy="2123658"/>
          </a:xfrm>
          <a:prstGeom prst="rect">
            <a:avLst/>
          </a:prstGeom>
          <a:noFill/>
        </p:spPr>
        <p:txBody>
          <a:bodyPr wrap="square" rtlCol="0">
            <a:spAutoFit/>
          </a:bodyPr>
          <a:lstStyle/>
          <a:p>
            <a:r>
              <a:rPr lang="fr-FR" sz="2400" dirty="0" smtClean="0"/>
              <a:t>Informations sur la page</a:t>
            </a:r>
          </a:p>
          <a:p>
            <a:endParaRPr lang="fr-FR" dirty="0"/>
          </a:p>
          <a:p>
            <a:pPr marL="285750" indent="-285750">
              <a:buFont typeface="Arial" panose="020B0604020202020204" pitchFamily="34" charset="0"/>
              <a:buChar char="•"/>
            </a:pPr>
            <a:r>
              <a:rPr lang="fr-FR" dirty="0" smtClean="0"/>
              <a:t>Identifiant</a:t>
            </a:r>
          </a:p>
          <a:p>
            <a:pPr marL="285750" indent="-285750">
              <a:buFont typeface="Arial" panose="020B0604020202020204" pitchFamily="34" charset="0"/>
              <a:buChar char="•"/>
            </a:pPr>
            <a:r>
              <a:rPr lang="fr-FR" dirty="0" smtClean="0"/>
              <a:t>Nombre </a:t>
            </a:r>
            <a:r>
              <a:rPr lang="fr-FR" dirty="0"/>
              <a:t>de </a:t>
            </a:r>
            <a:r>
              <a:rPr lang="fr-FR" dirty="0" smtClean="0"/>
              <a:t>langues</a:t>
            </a:r>
          </a:p>
          <a:p>
            <a:pPr marL="285750" indent="-285750">
              <a:buFont typeface="Arial" panose="020B0604020202020204" pitchFamily="34" charset="0"/>
              <a:buChar char="•"/>
            </a:pPr>
            <a:r>
              <a:rPr lang="fr-FR" dirty="0" smtClean="0"/>
              <a:t>Longueur </a:t>
            </a:r>
            <a:r>
              <a:rPr lang="fr-FR" dirty="0"/>
              <a:t>de la </a:t>
            </a:r>
            <a:r>
              <a:rPr lang="fr-FR" dirty="0" smtClean="0"/>
              <a:t>page</a:t>
            </a:r>
          </a:p>
          <a:p>
            <a:pPr marL="285750" indent="-285750">
              <a:buFont typeface="Arial" panose="020B0604020202020204" pitchFamily="34" charset="0"/>
              <a:buChar char="•"/>
            </a:pPr>
            <a:r>
              <a:rPr lang="fr-FR" dirty="0" smtClean="0"/>
              <a:t>Date </a:t>
            </a:r>
            <a:r>
              <a:rPr lang="fr-FR" dirty="0"/>
              <a:t>de la dernière mise à jour </a:t>
            </a:r>
            <a:r>
              <a:rPr lang="fr-FR" dirty="0" smtClean="0"/>
              <a:t>Distance </a:t>
            </a:r>
            <a:r>
              <a:rPr lang="fr-FR" dirty="0"/>
              <a:t>au portail</a:t>
            </a:r>
          </a:p>
        </p:txBody>
      </p:sp>
      <p:sp>
        <p:nvSpPr>
          <p:cNvPr id="6" name="ZoneTexte 5"/>
          <p:cNvSpPr txBox="1"/>
          <p:nvPr/>
        </p:nvSpPr>
        <p:spPr>
          <a:xfrm>
            <a:off x="4143375" y="2271712"/>
            <a:ext cx="5000625" cy="2400657"/>
          </a:xfrm>
          <a:prstGeom prst="rect">
            <a:avLst/>
          </a:prstGeom>
          <a:noFill/>
        </p:spPr>
        <p:txBody>
          <a:bodyPr wrap="square" rtlCol="0">
            <a:spAutoFit/>
          </a:bodyPr>
          <a:lstStyle/>
          <a:p>
            <a:r>
              <a:rPr lang="fr-FR" sz="2400" dirty="0" smtClean="0"/>
              <a:t>Informations sur le contenu de la page</a:t>
            </a:r>
          </a:p>
          <a:p>
            <a:endParaRPr lang="fr-FR" dirty="0"/>
          </a:p>
          <a:p>
            <a:pPr marL="285750" indent="-285750">
              <a:buFont typeface="Arial" panose="020B0604020202020204" pitchFamily="34" charset="0"/>
              <a:buChar char="•"/>
            </a:pPr>
            <a:r>
              <a:rPr lang="fr-FR" dirty="0" smtClean="0"/>
              <a:t>Titre</a:t>
            </a:r>
          </a:p>
          <a:p>
            <a:pPr marL="285750" indent="-285750">
              <a:buFont typeface="Arial" panose="020B0604020202020204" pitchFamily="34" charset="0"/>
              <a:buChar char="•"/>
            </a:pPr>
            <a:r>
              <a:rPr lang="fr-FR" dirty="0" smtClean="0"/>
              <a:t>Longitude</a:t>
            </a:r>
          </a:p>
          <a:p>
            <a:pPr marL="285750" indent="-285750">
              <a:buFont typeface="Arial" panose="020B0604020202020204" pitchFamily="34" charset="0"/>
              <a:buChar char="•"/>
            </a:pPr>
            <a:r>
              <a:rPr lang="fr-FR" dirty="0" smtClean="0"/>
              <a:t>Latitude</a:t>
            </a:r>
          </a:p>
          <a:p>
            <a:pPr marL="285750" indent="-285750">
              <a:buFont typeface="Arial" panose="020B0604020202020204" pitchFamily="34" charset="0"/>
              <a:buChar char="•"/>
            </a:pPr>
            <a:r>
              <a:rPr lang="fr-FR" dirty="0" smtClean="0"/>
              <a:t>Type </a:t>
            </a:r>
            <a:r>
              <a:rPr lang="fr-FR" dirty="0"/>
              <a:t>d’</a:t>
            </a:r>
            <a:r>
              <a:rPr lang="fr-FR" dirty="0" err="1"/>
              <a:t>infobox</a:t>
            </a:r>
            <a:r>
              <a:rPr lang="fr-FR" dirty="0"/>
              <a:t> (conflit militaire, traité</a:t>
            </a:r>
            <a:r>
              <a:rPr lang="fr-FR" dirty="0" smtClean="0"/>
              <a:t>…)</a:t>
            </a:r>
          </a:p>
          <a:p>
            <a:pPr marL="285750" indent="-285750">
              <a:buFont typeface="Arial" panose="020B0604020202020204" pitchFamily="34" charset="0"/>
              <a:buChar char="•"/>
            </a:pPr>
            <a:r>
              <a:rPr lang="fr-FR" dirty="0"/>
              <a:t>A</a:t>
            </a:r>
            <a:r>
              <a:rPr lang="fr-FR" dirty="0" smtClean="0"/>
              <a:t>nnée, </a:t>
            </a:r>
            <a:r>
              <a:rPr lang="fr-FR" dirty="0"/>
              <a:t>mois et </a:t>
            </a:r>
            <a:r>
              <a:rPr lang="fr-FR" dirty="0" smtClean="0"/>
              <a:t>jour </a:t>
            </a:r>
            <a:r>
              <a:rPr lang="fr-FR" dirty="0"/>
              <a:t>du début de </a:t>
            </a:r>
            <a:r>
              <a:rPr lang="fr-FR" dirty="0" smtClean="0"/>
              <a:t>l’événement</a:t>
            </a:r>
          </a:p>
          <a:p>
            <a:pPr marL="285750" indent="-285750">
              <a:buFont typeface="Arial" panose="020B0604020202020204" pitchFamily="34" charset="0"/>
              <a:buChar char="•"/>
            </a:pPr>
            <a:r>
              <a:rPr lang="fr-FR" dirty="0" smtClean="0"/>
              <a:t>Année, </a:t>
            </a:r>
            <a:r>
              <a:rPr lang="fr-FR" dirty="0"/>
              <a:t>mois et </a:t>
            </a:r>
            <a:r>
              <a:rPr lang="fr-FR" dirty="0" smtClean="0"/>
              <a:t>jour </a:t>
            </a:r>
            <a:r>
              <a:rPr lang="fr-FR" dirty="0"/>
              <a:t>de la fin de l’événement</a:t>
            </a:r>
          </a:p>
        </p:txBody>
      </p:sp>
    </p:spTree>
    <p:extLst>
      <p:ext uri="{BB962C8B-B14F-4D97-AF65-F5344CB8AC3E}">
        <p14:creationId xmlns:p14="http://schemas.microsoft.com/office/powerpoint/2010/main" val="2380542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868" y="140293"/>
            <a:ext cx="3179442" cy="6001199"/>
          </a:xfrm>
        </p:spPr>
      </p:pic>
      <p:sp>
        <p:nvSpPr>
          <p:cNvPr id="3" name="Espace réservé du numéro de diapositive 2"/>
          <p:cNvSpPr>
            <a:spLocks noGrp="1"/>
          </p:cNvSpPr>
          <p:nvPr>
            <p:ph type="sldNum" sz="quarter" idx="12"/>
          </p:nvPr>
        </p:nvSpPr>
        <p:spPr/>
        <p:txBody>
          <a:bodyPr/>
          <a:lstStyle/>
          <a:p>
            <a:fld id="{568376A3-3259-4EA9-BB39-D4B35B934097}" type="slidenum">
              <a:rPr lang="fr-FR" smtClean="0"/>
              <a:t>8</a:t>
            </a:fld>
            <a:endParaRPr lang="fr-FR"/>
          </a:p>
        </p:txBody>
      </p:sp>
    </p:spTree>
    <p:extLst>
      <p:ext uri="{BB962C8B-B14F-4D97-AF65-F5344CB8AC3E}">
        <p14:creationId xmlns:p14="http://schemas.microsoft.com/office/powerpoint/2010/main" val="843815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Image 3" descr="C:\Users\Valentin\AppData\Local\Microsoft\Windows\INetCache\Content.Word\Application__UseCase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328382" y="391730"/>
            <a:ext cx="6341660" cy="5790702"/>
          </a:xfrm>
          <a:prstGeom prst="rect">
            <a:avLst/>
          </a:prstGeom>
          <a:noFill/>
          <a:ln>
            <a:noFill/>
          </a:ln>
        </p:spPr>
      </p:pic>
      <p:sp>
        <p:nvSpPr>
          <p:cNvPr id="3" name="Espace réservé du numéro de diapositive 2"/>
          <p:cNvSpPr>
            <a:spLocks noGrp="1"/>
          </p:cNvSpPr>
          <p:nvPr>
            <p:ph type="sldNum" sz="quarter" idx="12"/>
          </p:nvPr>
        </p:nvSpPr>
        <p:spPr/>
        <p:txBody>
          <a:bodyPr/>
          <a:lstStyle/>
          <a:p>
            <a:fld id="{568376A3-3259-4EA9-BB39-D4B35B934097}" type="slidenum">
              <a:rPr lang="fr-FR" smtClean="0"/>
              <a:t>9</a:t>
            </a:fld>
            <a:endParaRPr lang="fr-FR"/>
          </a:p>
        </p:txBody>
      </p:sp>
      <p:sp>
        <p:nvSpPr>
          <p:cNvPr id="5" name="Rectangle 4"/>
          <p:cNvSpPr/>
          <p:nvPr/>
        </p:nvSpPr>
        <p:spPr>
          <a:xfrm>
            <a:off x="4080681" y="736979"/>
            <a:ext cx="3029803" cy="27295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035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635</TotalTime>
  <Words>318</Words>
  <Application>Microsoft Office PowerPoint</Application>
  <PresentationFormat>Affichage à l'écran (4:3)</PresentationFormat>
  <Paragraphs>103</Paragraphs>
  <Slides>20</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Calibri</vt:lpstr>
      <vt:lpstr>Calibri Light</vt:lpstr>
      <vt:lpstr>Cambria Math</vt:lpstr>
      <vt:lpstr>Symbol</vt:lpstr>
      <vt:lpstr>Rétrospective</vt:lpstr>
      <vt:lpstr>Projet CICEROW </vt:lpstr>
      <vt:lpstr>Objectif</vt:lpstr>
      <vt:lpstr>Cahier des charges</vt:lpstr>
      <vt:lpstr>Réutiliser des données Wikipédia: est-ce légal ?</vt:lpstr>
      <vt:lpstr>Solution proposée</vt:lpstr>
      <vt:lpstr>Présentation PowerPoint</vt:lpstr>
      <vt:lpstr>Aspirateur de données</vt:lpstr>
      <vt:lpstr>Présentation PowerPoint</vt:lpstr>
      <vt:lpstr>Présentation PowerPoint</vt:lpstr>
      <vt:lpstr>Accès aux données</vt:lpstr>
      <vt:lpstr>Personnalisation de la carte</vt:lpstr>
      <vt:lpstr>Modèle de la base de données</vt:lpstr>
      <vt:lpstr>Tests unitaires</vt:lpstr>
      <vt:lpstr>Tâches à effectuer</vt:lpstr>
      <vt:lpstr>Planification des tâches</vt:lpstr>
      <vt:lpstr>Présentation PowerPoint</vt:lpstr>
      <vt:lpstr>Présentation PowerPoint</vt:lpstr>
      <vt:lpstr>Problèmes rencontrés</vt:lpstr>
      <vt:lpstr>Perspectives d’amélioration</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CICEROW</dc:title>
  <dc:creator>Adélaïde Lorieux</dc:creator>
  <cp:lastModifiedBy>Adélaïde Lorieux</cp:lastModifiedBy>
  <cp:revision>48</cp:revision>
  <dcterms:created xsi:type="dcterms:W3CDTF">2015-03-23T22:05:12Z</dcterms:created>
  <dcterms:modified xsi:type="dcterms:W3CDTF">2015-05-13T11:42:57Z</dcterms:modified>
</cp:coreProperties>
</file>