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sldIdLst>
    <p:sldId id="256" r:id="rId2"/>
    <p:sldId id="257" r:id="rId3"/>
    <p:sldId id="258" r:id="rId4"/>
    <p:sldId id="259" r:id="rId5"/>
    <p:sldId id="264"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75"/>
    <p:restoredTop sz="92381"/>
  </p:normalViewPr>
  <p:slideViewPr>
    <p:cSldViewPr snapToGrid="0">
      <p:cViewPr varScale="1">
        <p:scale>
          <a:sx n="105" d="100"/>
          <a:sy n="105" d="100"/>
        </p:scale>
        <p:origin x="224" y="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A62953-A27E-C347-8CE9-7C4DC293ABF5}" type="datetimeFigureOut">
              <a:rPr lang="en-US" smtClean="0"/>
              <a:t>6/26/23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4C84E5-315E-994D-A73A-66076D3794CA}" type="slidenum">
              <a:rPr lang="en-US" smtClean="0"/>
              <a:t>‹#›</a:t>
            </a:fld>
            <a:endParaRPr lang="en-US"/>
          </a:p>
        </p:txBody>
      </p:sp>
    </p:spTree>
    <p:extLst>
      <p:ext uri="{BB962C8B-B14F-4D97-AF65-F5344CB8AC3E}">
        <p14:creationId xmlns:p14="http://schemas.microsoft.com/office/powerpoint/2010/main" val="1364939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4C84E5-315E-994D-A73A-66076D3794CA}" type="slidenum">
              <a:rPr lang="en-US" smtClean="0"/>
              <a:t>1</a:t>
            </a:fld>
            <a:endParaRPr lang="en-US"/>
          </a:p>
        </p:txBody>
      </p:sp>
    </p:spTree>
    <p:extLst>
      <p:ext uri="{BB962C8B-B14F-4D97-AF65-F5344CB8AC3E}">
        <p14:creationId xmlns:p14="http://schemas.microsoft.com/office/powerpoint/2010/main" val="4064597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A0482EC-BB59-8C44-BB1D-35883ADD89B1}" type="datetimeFigureOut">
              <a:rPr lang="en-US" smtClean="0"/>
              <a:t>6/26/23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BAB6E3-522E-D743-983C-94D66B2DA582}" type="slidenum">
              <a:rPr lang="en-US" smtClean="0"/>
              <a:t>‹#›</a:t>
            </a:fld>
            <a:endParaRPr lang="en-US"/>
          </a:p>
        </p:txBody>
      </p:sp>
    </p:spTree>
    <p:extLst>
      <p:ext uri="{BB962C8B-B14F-4D97-AF65-F5344CB8AC3E}">
        <p14:creationId xmlns:p14="http://schemas.microsoft.com/office/powerpoint/2010/main" val="231749500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0482EC-BB59-8C44-BB1D-35883ADD89B1}" type="datetimeFigureOut">
              <a:rPr lang="en-US" smtClean="0"/>
              <a:t>6/26/23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AB6E3-522E-D743-983C-94D66B2DA582}" type="slidenum">
              <a:rPr lang="en-US" smtClean="0"/>
              <a:t>‹#›</a:t>
            </a:fld>
            <a:endParaRPr lang="en-US"/>
          </a:p>
        </p:txBody>
      </p:sp>
    </p:spTree>
    <p:extLst>
      <p:ext uri="{BB962C8B-B14F-4D97-AF65-F5344CB8AC3E}">
        <p14:creationId xmlns:p14="http://schemas.microsoft.com/office/powerpoint/2010/main" val="4076473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0482EC-BB59-8C44-BB1D-35883ADD89B1}" type="datetimeFigureOut">
              <a:rPr lang="en-US" smtClean="0"/>
              <a:t>6/26/23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AB6E3-522E-D743-983C-94D66B2DA582}" type="slidenum">
              <a:rPr lang="en-US" smtClean="0"/>
              <a:t>‹#›</a:t>
            </a:fld>
            <a:endParaRPr lang="en-US"/>
          </a:p>
        </p:txBody>
      </p:sp>
    </p:spTree>
    <p:extLst>
      <p:ext uri="{BB962C8B-B14F-4D97-AF65-F5344CB8AC3E}">
        <p14:creationId xmlns:p14="http://schemas.microsoft.com/office/powerpoint/2010/main" val="2605363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0482EC-BB59-8C44-BB1D-35883ADD89B1}" type="datetimeFigureOut">
              <a:rPr lang="en-US" smtClean="0"/>
              <a:t>6/26/23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BAB6E3-522E-D743-983C-94D66B2DA582}" type="slidenum">
              <a:rPr lang="en-US" smtClean="0"/>
              <a:t>‹#›</a:t>
            </a:fld>
            <a:endParaRPr lang="en-US"/>
          </a:p>
        </p:txBody>
      </p:sp>
    </p:spTree>
    <p:extLst>
      <p:ext uri="{BB962C8B-B14F-4D97-AF65-F5344CB8AC3E}">
        <p14:creationId xmlns:p14="http://schemas.microsoft.com/office/powerpoint/2010/main" val="1964480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A0482EC-BB59-8C44-BB1D-35883ADD89B1}" type="datetimeFigureOut">
              <a:rPr lang="en-US" smtClean="0"/>
              <a:t>6/26/23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BAB6E3-522E-D743-983C-94D66B2DA582}" type="slidenum">
              <a:rPr lang="en-US" smtClean="0"/>
              <a:t>‹#›</a:t>
            </a:fld>
            <a:endParaRPr lang="en-US"/>
          </a:p>
        </p:txBody>
      </p:sp>
    </p:spTree>
    <p:extLst>
      <p:ext uri="{BB962C8B-B14F-4D97-AF65-F5344CB8AC3E}">
        <p14:creationId xmlns:p14="http://schemas.microsoft.com/office/powerpoint/2010/main" val="25455547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A0482EC-BB59-8C44-BB1D-35883ADD89B1}" type="datetimeFigureOut">
              <a:rPr lang="en-US" smtClean="0"/>
              <a:t>6/26/23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BBAB6E3-522E-D743-983C-94D66B2DA582}" type="slidenum">
              <a:rPr lang="en-US" smtClean="0"/>
              <a:t>‹#›</a:t>
            </a:fld>
            <a:endParaRPr lang="en-US"/>
          </a:p>
        </p:txBody>
      </p:sp>
    </p:spTree>
    <p:extLst>
      <p:ext uri="{BB962C8B-B14F-4D97-AF65-F5344CB8AC3E}">
        <p14:creationId xmlns:p14="http://schemas.microsoft.com/office/powerpoint/2010/main" val="1137084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A0482EC-BB59-8C44-BB1D-35883ADD89B1}" type="datetimeFigureOut">
              <a:rPr lang="en-US" smtClean="0"/>
              <a:t>6/26/23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BAB6E3-522E-D743-983C-94D66B2DA582}"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46796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0482EC-BB59-8C44-BB1D-35883ADD89B1}" type="datetimeFigureOut">
              <a:rPr lang="en-US" smtClean="0"/>
              <a:t>6/26/23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BAB6E3-522E-D743-983C-94D66B2DA582}" type="slidenum">
              <a:rPr lang="en-US" smtClean="0"/>
              <a:t>‹#›</a:t>
            </a:fld>
            <a:endParaRPr lang="en-US"/>
          </a:p>
        </p:txBody>
      </p:sp>
    </p:spTree>
    <p:extLst>
      <p:ext uri="{BB962C8B-B14F-4D97-AF65-F5344CB8AC3E}">
        <p14:creationId xmlns:p14="http://schemas.microsoft.com/office/powerpoint/2010/main" val="2916675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0482EC-BB59-8C44-BB1D-35883ADD89B1}" type="datetimeFigureOut">
              <a:rPr lang="en-US" smtClean="0"/>
              <a:t>6/26/23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BAB6E3-522E-D743-983C-94D66B2DA582}" type="slidenum">
              <a:rPr lang="en-US" smtClean="0"/>
              <a:t>‹#›</a:t>
            </a:fld>
            <a:endParaRPr lang="en-US"/>
          </a:p>
        </p:txBody>
      </p:sp>
    </p:spTree>
    <p:extLst>
      <p:ext uri="{BB962C8B-B14F-4D97-AF65-F5344CB8AC3E}">
        <p14:creationId xmlns:p14="http://schemas.microsoft.com/office/powerpoint/2010/main" val="3030452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A0482EC-BB59-8C44-BB1D-35883ADD89B1}" type="datetimeFigureOut">
              <a:rPr lang="en-US" smtClean="0"/>
              <a:t>6/26/23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8BBAB6E3-522E-D743-983C-94D66B2DA582}" type="slidenum">
              <a:rPr lang="en-US" smtClean="0"/>
              <a:t>‹#›</a:t>
            </a:fld>
            <a:endParaRPr lang="en-US"/>
          </a:p>
        </p:txBody>
      </p:sp>
    </p:spTree>
    <p:extLst>
      <p:ext uri="{BB962C8B-B14F-4D97-AF65-F5344CB8AC3E}">
        <p14:creationId xmlns:p14="http://schemas.microsoft.com/office/powerpoint/2010/main" val="3940216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A0482EC-BB59-8C44-BB1D-35883ADD89B1}" type="datetimeFigureOut">
              <a:rPr lang="en-US" smtClean="0"/>
              <a:t>6/26/23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8BBAB6E3-522E-D743-983C-94D66B2DA582}" type="slidenum">
              <a:rPr lang="en-US" smtClean="0"/>
              <a:t>‹#›</a:t>
            </a:fld>
            <a:endParaRPr lang="en-US"/>
          </a:p>
        </p:txBody>
      </p:sp>
    </p:spTree>
    <p:extLst>
      <p:ext uri="{BB962C8B-B14F-4D97-AF65-F5344CB8AC3E}">
        <p14:creationId xmlns:p14="http://schemas.microsoft.com/office/powerpoint/2010/main" val="1678627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A0482EC-BB59-8C44-BB1D-35883ADD89B1}" type="datetimeFigureOut">
              <a:rPr lang="en-US" smtClean="0"/>
              <a:t>6/26/23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BBAB6E3-522E-D743-983C-94D66B2DA582}" type="slidenum">
              <a:rPr lang="en-US" smtClean="0"/>
              <a:t>‹#›</a:t>
            </a:fld>
            <a:endParaRPr lang="en-US"/>
          </a:p>
        </p:txBody>
      </p:sp>
    </p:spTree>
    <p:extLst>
      <p:ext uri="{BB962C8B-B14F-4D97-AF65-F5344CB8AC3E}">
        <p14:creationId xmlns:p14="http://schemas.microsoft.com/office/powerpoint/2010/main" val="39114738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2.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5"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9.m4a"/><Relationship Id="rId1" Type="http://schemas.microsoft.com/office/2007/relationships/media" Target="../media/media9.m4a"/><Relationship Id="rId5"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og under blanket">
            <a:extLst>
              <a:ext uri="{FF2B5EF4-FFF2-40B4-BE49-F238E27FC236}">
                <a16:creationId xmlns:a16="http://schemas.microsoft.com/office/drawing/2014/main" id="{6DFFDFFA-A787-599A-A5EC-EF5A765B2B7D}"/>
              </a:ext>
            </a:extLst>
          </p:cNvPr>
          <p:cNvPicPr>
            <a:picLocks noChangeAspect="1"/>
          </p:cNvPicPr>
          <p:nvPr/>
        </p:nvPicPr>
        <p:blipFill rotWithShape="1">
          <a:blip r:embed="rId5">
            <a:alphaModFix amt="40000"/>
          </a:blip>
          <a:srcRect t="14926" b="487"/>
          <a:stretch/>
        </p:blipFill>
        <p:spPr>
          <a:xfrm>
            <a:off x="20" y="10"/>
            <a:ext cx="12191980" cy="6857990"/>
          </a:xfrm>
          <a:prstGeom prst="rect">
            <a:avLst/>
          </a:prstGeom>
        </p:spPr>
      </p:pic>
      <p:sp>
        <p:nvSpPr>
          <p:cNvPr id="2" name="Title 1">
            <a:extLst>
              <a:ext uri="{FF2B5EF4-FFF2-40B4-BE49-F238E27FC236}">
                <a16:creationId xmlns:a16="http://schemas.microsoft.com/office/drawing/2014/main" id="{EF469AC6-AC5C-2D78-85B0-78302738E2B8}"/>
              </a:ext>
            </a:extLst>
          </p:cNvPr>
          <p:cNvSpPr>
            <a:spLocks noGrp="1"/>
          </p:cNvSpPr>
          <p:nvPr>
            <p:ph type="ctrTitle"/>
          </p:nvPr>
        </p:nvSpPr>
        <p:spPr>
          <a:xfrm>
            <a:off x="1600200" y="2386744"/>
            <a:ext cx="8991600" cy="1645920"/>
          </a:xfrm>
          <a:noFill/>
          <a:ln w="38100" cap="sq">
            <a:solidFill>
              <a:schemeClr val="tx1"/>
            </a:solidFill>
            <a:miter lim="800000"/>
          </a:ln>
        </p:spPr>
        <p:txBody>
          <a:bodyPr anchor="ctr">
            <a:normAutofit/>
          </a:bodyPr>
          <a:lstStyle/>
          <a:p>
            <a:r>
              <a:rPr lang="en-US" dirty="0">
                <a:solidFill>
                  <a:schemeClr val="tx1"/>
                </a:solidFill>
              </a:rPr>
              <a:t>PREDICTING SLEEP DISORDERS</a:t>
            </a:r>
          </a:p>
        </p:txBody>
      </p:sp>
      <p:sp>
        <p:nvSpPr>
          <p:cNvPr id="3" name="Subtitle 2">
            <a:extLst>
              <a:ext uri="{FF2B5EF4-FFF2-40B4-BE49-F238E27FC236}">
                <a16:creationId xmlns:a16="http://schemas.microsoft.com/office/drawing/2014/main" id="{001167E2-3E10-24E0-8A3D-91E9BFDA5B3F}"/>
              </a:ext>
            </a:extLst>
          </p:cNvPr>
          <p:cNvSpPr>
            <a:spLocks noGrp="1"/>
          </p:cNvSpPr>
          <p:nvPr>
            <p:ph type="subTitle" idx="1"/>
          </p:nvPr>
        </p:nvSpPr>
        <p:spPr>
          <a:xfrm>
            <a:off x="2695194" y="4352544"/>
            <a:ext cx="6801612" cy="1239894"/>
          </a:xfrm>
        </p:spPr>
        <p:txBody>
          <a:bodyPr>
            <a:normAutofit/>
          </a:bodyPr>
          <a:lstStyle/>
          <a:p>
            <a:pPr rtl="0">
              <a:spcBef>
                <a:spcPts val="0"/>
              </a:spcBef>
              <a:spcAft>
                <a:spcPts val="600"/>
              </a:spcAft>
            </a:pPr>
            <a:r>
              <a:rPr lang="en-US" b="0" i="0" u="none" strike="noStrike" dirty="0">
                <a:solidFill>
                  <a:schemeClr val="tx1"/>
                </a:solidFill>
                <a:effectLst/>
                <a:latin typeface="Times New Roman" panose="02020603050405020304" pitchFamily="18" charset="0"/>
              </a:rPr>
              <a:t>Diana Fay </a:t>
            </a:r>
            <a:r>
              <a:rPr lang="en-US" b="0" i="0" u="none" strike="noStrike" dirty="0" err="1">
                <a:solidFill>
                  <a:schemeClr val="tx1"/>
                </a:solidFill>
                <a:effectLst/>
                <a:latin typeface="Times New Roman" panose="02020603050405020304" pitchFamily="18" charset="0"/>
              </a:rPr>
              <a:t>Arbas</a:t>
            </a:r>
            <a:r>
              <a:rPr lang="en-US" b="0" i="0" u="none" strike="noStrike" dirty="0">
                <a:solidFill>
                  <a:schemeClr val="tx1"/>
                </a:solidFill>
                <a:effectLst/>
                <a:latin typeface="Times New Roman" panose="02020603050405020304" pitchFamily="18" charset="0"/>
              </a:rPr>
              <a:t>, Joel Day, and </a:t>
            </a:r>
            <a:r>
              <a:rPr lang="en-US" b="0" i="0" u="none" strike="noStrike" dirty="0" err="1">
                <a:solidFill>
                  <a:schemeClr val="tx1"/>
                </a:solidFill>
                <a:effectLst/>
                <a:latin typeface="Times New Roman" panose="02020603050405020304" pitchFamily="18" charset="0"/>
              </a:rPr>
              <a:t>Vannesa</a:t>
            </a:r>
            <a:r>
              <a:rPr lang="en-US" b="0" i="0" u="none" strike="noStrike" dirty="0">
                <a:solidFill>
                  <a:schemeClr val="tx1"/>
                </a:solidFill>
                <a:effectLst/>
                <a:latin typeface="Times New Roman" panose="02020603050405020304" pitchFamily="18" charset="0"/>
              </a:rPr>
              <a:t> Salazar</a:t>
            </a:r>
            <a:br>
              <a:rPr lang="en-US" dirty="0">
                <a:solidFill>
                  <a:schemeClr val="tx1"/>
                </a:solidFill>
              </a:rPr>
            </a:br>
            <a:endParaRPr lang="en-US" dirty="0">
              <a:solidFill>
                <a:schemeClr val="tx1"/>
              </a:solidFill>
            </a:endParaRPr>
          </a:p>
        </p:txBody>
      </p:sp>
      <p:pic>
        <p:nvPicPr>
          <p:cNvPr id="9" name="Audio Recording Jun 23, 2023 at 5:43:28 PM">
            <a:hlinkClick r:id="" action="ppaction://media"/>
            <a:extLst>
              <a:ext uri="{FF2B5EF4-FFF2-40B4-BE49-F238E27FC236}">
                <a16:creationId xmlns:a16="http://schemas.microsoft.com/office/drawing/2014/main" id="{0505E31D-BBC5-473A-84D1-0A72E93E3D70}"/>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4180223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17728"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5" fill="hold" display="0">
                  <p:stCondLst>
                    <p:cond delay="indefinite"/>
                  </p:stCondLst>
                  <p:endCondLst>
                    <p:cond evt="onStopAudio" delay="0">
                      <p:tgtEl>
                        <p:sldTgt/>
                      </p:tgtEl>
                    </p:cond>
                  </p:endCondLst>
                </p:cTn>
                <p:tgtEl>
                  <p:spTgt spid="9"/>
                </p:tgtEl>
              </p:cMediaNode>
            </p:audio>
          </p:childTnLst>
        </p:cTn>
      </p:par>
    </p:tnLst>
    <p:bldLst>
      <p:bldP spid="2" grpId="0" animBg="1"/>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Content Placeholder 6" descr="A person lying in bed with her hands on her face&#10;&#10;Description automatically generated with low confidence">
            <a:extLst>
              <a:ext uri="{FF2B5EF4-FFF2-40B4-BE49-F238E27FC236}">
                <a16:creationId xmlns:a16="http://schemas.microsoft.com/office/drawing/2014/main" id="{4E339D39-2208-567D-C032-5E4A12742E2C}"/>
              </a:ext>
            </a:extLst>
          </p:cNvPr>
          <p:cNvPicPr>
            <a:picLocks noGrp="1" noChangeAspect="1"/>
          </p:cNvPicPr>
          <p:nvPr>
            <p:ph idx="1"/>
          </p:nvPr>
        </p:nvPicPr>
        <p:blipFill rotWithShape="1">
          <a:blip r:embed="rId4"/>
          <a:srcRect l="41598" r="14624"/>
          <a:stretch/>
        </p:blipFill>
        <p:spPr>
          <a:xfrm>
            <a:off x="642" y="10"/>
            <a:ext cx="6096000" cy="6857990"/>
          </a:xfrm>
          <a:prstGeom prst="rect">
            <a:avLst/>
          </a:prstGeom>
        </p:spPr>
      </p:pic>
      <p:sp>
        <p:nvSpPr>
          <p:cNvPr id="2" name="Title 1">
            <a:extLst>
              <a:ext uri="{FF2B5EF4-FFF2-40B4-BE49-F238E27FC236}">
                <a16:creationId xmlns:a16="http://schemas.microsoft.com/office/drawing/2014/main" id="{3218F365-9B9A-2C4E-E3F2-E011C0ED6B3D}"/>
              </a:ext>
            </a:extLst>
          </p:cNvPr>
          <p:cNvSpPr>
            <a:spLocks noGrp="1"/>
          </p:cNvSpPr>
          <p:nvPr>
            <p:ph type="title"/>
          </p:nvPr>
        </p:nvSpPr>
        <p:spPr>
          <a:xfrm>
            <a:off x="804672" y="2841505"/>
            <a:ext cx="4487298" cy="1174991"/>
          </a:xfrm>
          <a:solidFill>
            <a:schemeClr val="tx1">
              <a:alpha val="60000"/>
            </a:schemeClr>
          </a:solidFill>
          <a:ln>
            <a:solidFill>
              <a:schemeClr val="bg1"/>
            </a:solidFill>
          </a:ln>
        </p:spPr>
        <p:txBody>
          <a:bodyPr vert="horz" lIns="182880" tIns="182880" rIns="182880" bIns="182880" rtlCol="0" anchor="ctr">
            <a:normAutofit/>
          </a:bodyPr>
          <a:lstStyle/>
          <a:p>
            <a:r>
              <a:rPr lang="en-US" sz="2400">
                <a:solidFill>
                  <a:schemeClr val="bg1"/>
                </a:solidFill>
              </a:rPr>
              <a:t>P</a:t>
            </a:r>
            <a:r>
              <a:rPr lang="en-US" sz="2400" b="0" i="0">
                <a:solidFill>
                  <a:schemeClr val="bg1"/>
                </a:solidFill>
                <a:effectLst/>
              </a:rPr>
              <a:t>roblem statement &amp; Data description</a:t>
            </a:r>
            <a:endParaRPr lang="en-US" sz="2400">
              <a:solidFill>
                <a:schemeClr val="bg1"/>
              </a:solidFill>
            </a:endParaRPr>
          </a:p>
        </p:txBody>
      </p:sp>
      <p:sp>
        <p:nvSpPr>
          <p:cNvPr id="5" name="Text Placeholder 4">
            <a:extLst>
              <a:ext uri="{FF2B5EF4-FFF2-40B4-BE49-F238E27FC236}">
                <a16:creationId xmlns:a16="http://schemas.microsoft.com/office/drawing/2014/main" id="{9D3F3711-5832-E013-8068-CB982DBBFBC0}"/>
              </a:ext>
            </a:extLst>
          </p:cNvPr>
          <p:cNvSpPr>
            <a:spLocks noGrp="1"/>
          </p:cNvSpPr>
          <p:nvPr>
            <p:ph type="body" sz="half" idx="2"/>
          </p:nvPr>
        </p:nvSpPr>
        <p:spPr>
          <a:xfrm>
            <a:off x="6743941" y="976129"/>
            <a:ext cx="4804931" cy="4919815"/>
          </a:xfrm>
        </p:spPr>
        <p:txBody>
          <a:bodyPr vert="horz" lIns="91440" tIns="45720" rIns="91440" bIns="45720" rtlCol="0" anchor="ctr">
            <a:normAutofit/>
          </a:bodyPr>
          <a:lstStyle/>
          <a:p>
            <a:pPr algn="l"/>
            <a:r>
              <a:rPr lang="en-US" b="0" i="0" dirty="0">
                <a:solidFill>
                  <a:schemeClr val="tx1"/>
                </a:solidFill>
                <a:effectLst/>
              </a:rPr>
              <a:t>This project aims to develop a predictive model using key predictors to automatically classify the presence or absence of sleep disorders. With sleep disorders affecting millions of Americans and posing serious health risks, accurately identifying them through predictive modeling can enable timely intervention and treatment, offering a more accurate, convenient, and cost-effective approach compared to traditional diagnostic methods.</a:t>
            </a:r>
          </a:p>
          <a:p>
            <a:pPr algn="l"/>
            <a:r>
              <a:rPr lang="en-US" dirty="0">
                <a:solidFill>
                  <a:schemeClr val="tx1"/>
                </a:solidFill>
                <a:effectLst/>
              </a:rPr>
              <a:t>Our team used the Sleep Health and Lifestyle Dataset on Kaggle. There were 374 observations across 13 variables.</a:t>
            </a:r>
          </a:p>
          <a:p>
            <a:pPr algn="l"/>
            <a:endParaRPr lang="en-US" dirty="0">
              <a:solidFill>
                <a:schemeClr val="tx1"/>
              </a:solidFill>
            </a:endParaRPr>
          </a:p>
        </p:txBody>
      </p:sp>
      <p:pic>
        <p:nvPicPr>
          <p:cNvPr id="11" name="Audio Recording Jun 23, 2023 at 5:52:10 PM">
            <a:hlinkClick r:id="" action="ppaction://media"/>
            <a:extLst>
              <a:ext uri="{FF2B5EF4-FFF2-40B4-BE49-F238E27FC236}">
                <a16:creationId xmlns:a16="http://schemas.microsoft.com/office/drawing/2014/main" id="{0A44CD70-63EA-2B2E-C117-74099A059C0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142060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2224"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1"/>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8F365-9B9A-2C4E-E3F2-E011C0ED6B3D}"/>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B3F58AFF-B06F-FDAC-32D8-B32A092D5356}"/>
              </a:ext>
            </a:extLst>
          </p:cNvPr>
          <p:cNvSpPr>
            <a:spLocks noGrp="1"/>
          </p:cNvSpPr>
          <p:nvPr>
            <p:ph idx="1"/>
          </p:nvPr>
        </p:nvSpPr>
        <p:spPr/>
        <p:txBody>
          <a:bodyPr>
            <a:normAutofit fontScale="85000" lnSpcReduction="10000"/>
          </a:bodyPr>
          <a:lstStyle/>
          <a:p>
            <a:r>
              <a:rPr lang="en-US" sz="2400" dirty="0"/>
              <a:t>The sleep disorder data set has 374 observations with 13 variables, including the target variable ~ whether the individual has a sleep disorder or not. </a:t>
            </a:r>
          </a:p>
          <a:p>
            <a:r>
              <a:rPr lang="en-US" sz="2400" dirty="0"/>
              <a:t> The dataset has numerical, ordinal, and categorical predictors.</a:t>
            </a:r>
          </a:p>
          <a:p>
            <a:r>
              <a:rPr lang="en-US" sz="2400" dirty="0"/>
              <a:t>There is an imbalance of the response variable as the dataset predicts a specific type of sleep disorder (Sleep Apnea, Insomnia, or None)</a:t>
            </a:r>
          </a:p>
          <a:p>
            <a:r>
              <a:rPr lang="en-US" sz="2400" dirty="0"/>
              <a:t>There is also an issue with </a:t>
            </a:r>
            <a:r>
              <a:rPr lang="en-US" sz="2400" dirty="0" err="1"/>
              <a:t>BMI.Category</a:t>
            </a:r>
            <a:r>
              <a:rPr lang="en-US" sz="2400" dirty="0"/>
              <a:t>. Normal is registered twice. Making the categories Normal/Normal Weight, Obese, Overweight</a:t>
            </a:r>
          </a:p>
        </p:txBody>
      </p:sp>
      <p:pic>
        <p:nvPicPr>
          <p:cNvPr id="5" name="Audio Recording Jun 26, 2023 at 6:01:02 PM">
            <a:hlinkClick r:id="" action="ppaction://media"/>
            <a:extLst>
              <a:ext uri="{FF2B5EF4-FFF2-40B4-BE49-F238E27FC236}">
                <a16:creationId xmlns:a16="http://schemas.microsoft.com/office/drawing/2014/main" id="{2C3EAA5E-3AE8-5C12-8E57-28C59E40CCD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2668563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808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B4E8A-0B9F-0534-C607-02F4DC0CA152}"/>
              </a:ext>
            </a:extLst>
          </p:cNvPr>
          <p:cNvSpPr>
            <a:spLocks noGrp="1"/>
          </p:cNvSpPr>
          <p:nvPr>
            <p:ph type="title"/>
          </p:nvPr>
        </p:nvSpPr>
        <p:spPr>
          <a:xfrm>
            <a:off x="2244388" y="487613"/>
            <a:ext cx="7283925" cy="691830"/>
          </a:xfrm>
        </p:spPr>
        <p:txBody>
          <a:bodyPr>
            <a:normAutofit fontScale="90000"/>
          </a:bodyPr>
          <a:lstStyle/>
          <a:p>
            <a:r>
              <a:rPr lang="en-US" b="0" i="0" dirty="0">
                <a:solidFill>
                  <a:srgbClr val="000000"/>
                </a:solidFill>
                <a:effectLst/>
                <a:latin typeface="arial" panose="020B0604020202020204" pitchFamily="34" charset="0"/>
              </a:rPr>
              <a:t>Data Pre-processing</a:t>
            </a:r>
            <a:endParaRPr lang="en-US" dirty="0"/>
          </a:p>
        </p:txBody>
      </p:sp>
      <p:sp>
        <p:nvSpPr>
          <p:cNvPr id="3" name="Content Placeholder 2">
            <a:extLst>
              <a:ext uri="{FF2B5EF4-FFF2-40B4-BE49-F238E27FC236}">
                <a16:creationId xmlns:a16="http://schemas.microsoft.com/office/drawing/2014/main" id="{8DF887E1-3792-AF9E-ED24-0EC82DFAFDE2}"/>
              </a:ext>
            </a:extLst>
          </p:cNvPr>
          <p:cNvSpPr>
            <a:spLocks noGrp="1"/>
          </p:cNvSpPr>
          <p:nvPr>
            <p:ph idx="1"/>
          </p:nvPr>
        </p:nvSpPr>
        <p:spPr>
          <a:xfrm>
            <a:off x="854765" y="1405591"/>
            <a:ext cx="10482470" cy="4862687"/>
          </a:xfrm>
        </p:spPr>
        <p:txBody>
          <a:bodyPr>
            <a:normAutofit/>
          </a:bodyPr>
          <a:lstStyle/>
          <a:p>
            <a:r>
              <a:rPr lang="en-US" dirty="0"/>
              <a:t>The class imbalance of the response variable was corrected using stratified sampling. The response variable was also changed to a binary variable of either having a sleep disorder (1) or not (0). </a:t>
            </a:r>
          </a:p>
          <a:p>
            <a:r>
              <a:rPr lang="en-US" dirty="0"/>
              <a:t>BMI. Category was adjusted to remove weight from Normal, so that Normal Weight and Normal could be joined as one. Resulting in only 3 different category types. </a:t>
            </a:r>
          </a:p>
          <a:p>
            <a:r>
              <a:rPr lang="en-US" dirty="0"/>
              <a:t>Irrelevant and redundant predictors were dropped from the dataset specifically the duplicate column of Sleep Disorder, and Person ID. </a:t>
            </a:r>
          </a:p>
          <a:p>
            <a:r>
              <a:rPr lang="en-US" dirty="0"/>
              <a:t>Test/Training set was created with a more balanced response variable being depicted in both sets. </a:t>
            </a:r>
          </a:p>
          <a:p>
            <a:r>
              <a:rPr lang="en-US" dirty="0"/>
              <a:t>Dummy variables were created for the categorical predictors Occupation and BMI Category.  Resulting in more attributes for the dataset to encompass a variety of employments and BMI types. </a:t>
            </a:r>
          </a:p>
          <a:p>
            <a:r>
              <a:rPr lang="en-US" dirty="0"/>
              <a:t>Near-zero variance predictors were removed for feature reduction. </a:t>
            </a:r>
          </a:p>
          <a:p>
            <a:r>
              <a:rPr lang="en-US" dirty="0"/>
              <a:t>Gender is transformed from Male/Female to 0/1. </a:t>
            </a:r>
          </a:p>
          <a:p>
            <a:r>
              <a:rPr lang="en-US" dirty="0"/>
              <a:t>Center &amp; Scaling of predictor variables to get the distribution to normal like. </a:t>
            </a:r>
          </a:p>
          <a:p>
            <a:endParaRPr lang="en-US" dirty="0"/>
          </a:p>
          <a:p>
            <a:endParaRPr lang="en-US" dirty="0"/>
          </a:p>
          <a:p>
            <a:endParaRPr lang="en-US" dirty="0"/>
          </a:p>
          <a:p>
            <a:endParaRPr lang="en-US" dirty="0"/>
          </a:p>
        </p:txBody>
      </p:sp>
      <p:pic>
        <p:nvPicPr>
          <p:cNvPr id="4" name="Audio Recording Jun 25, 2023 at 4:36:59 PM">
            <a:hlinkClick r:id="" action="ppaction://media"/>
            <a:extLst>
              <a:ext uri="{FF2B5EF4-FFF2-40B4-BE49-F238E27FC236}">
                <a16:creationId xmlns:a16="http://schemas.microsoft.com/office/drawing/2014/main" id="{327F2F97-920D-B296-EAED-A407CCCD1CE4}"/>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418462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553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E484D-50AF-39D3-D286-734B800F3477}"/>
              </a:ext>
            </a:extLst>
          </p:cNvPr>
          <p:cNvSpPr>
            <a:spLocks noGrp="1"/>
          </p:cNvSpPr>
          <p:nvPr>
            <p:ph type="title"/>
          </p:nvPr>
        </p:nvSpPr>
        <p:spPr/>
        <p:txBody>
          <a:bodyPr/>
          <a:lstStyle/>
          <a:p>
            <a:r>
              <a:rPr lang="en-US" b="0" i="0" dirty="0">
                <a:solidFill>
                  <a:srgbClr val="000000"/>
                </a:solidFill>
                <a:effectLst/>
                <a:latin typeface="arial" panose="020B0604020202020204" pitchFamily="34" charset="0"/>
              </a:rPr>
              <a:t>Data Pre-processing</a:t>
            </a:r>
            <a:endParaRPr lang="en-US" dirty="0"/>
          </a:p>
        </p:txBody>
      </p:sp>
      <p:sp>
        <p:nvSpPr>
          <p:cNvPr id="3" name="Content Placeholder 2">
            <a:extLst>
              <a:ext uri="{FF2B5EF4-FFF2-40B4-BE49-F238E27FC236}">
                <a16:creationId xmlns:a16="http://schemas.microsoft.com/office/drawing/2014/main" id="{C9C3AC60-96BB-BD38-438D-66EB6F9F2CCD}"/>
              </a:ext>
            </a:extLst>
          </p:cNvPr>
          <p:cNvSpPr>
            <a:spLocks noGrp="1"/>
          </p:cNvSpPr>
          <p:nvPr>
            <p:ph idx="1"/>
          </p:nvPr>
        </p:nvSpPr>
        <p:spPr/>
        <p:txBody>
          <a:bodyPr>
            <a:normAutofit fontScale="85000" lnSpcReduction="10000"/>
          </a:bodyPr>
          <a:lstStyle/>
          <a:p>
            <a:r>
              <a:rPr lang="en-US" dirty="0"/>
              <a:t>Blood pressure column was split into two columns one for Systolic, and Diastolic numbers corresponding to the readings of a blood pressure screening. They were then transformed to numeric values. </a:t>
            </a:r>
          </a:p>
          <a:p>
            <a:r>
              <a:rPr lang="en-US" dirty="0"/>
              <a:t>These numbers were then placed in bins based on a threshold for low, normal, and high blood pressures. The original columns were then removed, resulting in one categorical column with three possible responses. These were then turned into dummy variables. </a:t>
            </a:r>
          </a:p>
          <a:p>
            <a:r>
              <a:rPr lang="en-US" dirty="0"/>
              <a:t>Check for multicollinearity using a correlation matrix.  All highly correlated values over a threshold of 0.8 were removed. </a:t>
            </a:r>
          </a:p>
          <a:p>
            <a:r>
              <a:rPr lang="en-US" dirty="0"/>
              <a:t>There were a few highly correlated predictors with response and with each other, some were removed while others based on domain knowledge were kept in such as BMI-Overweight, and High Blood Pressure. Most others were removed to prevent overfitting. </a:t>
            </a:r>
          </a:p>
          <a:p>
            <a:endParaRPr lang="en-US" dirty="0"/>
          </a:p>
        </p:txBody>
      </p:sp>
      <p:pic>
        <p:nvPicPr>
          <p:cNvPr id="4" name="Audio Recording Jun 25, 2023 at 4:40:10 PM">
            <a:hlinkClick r:id="" action="ppaction://media"/>
            <a:extLst>
              <a:ext uri="{FF2B5EF4-FFF2-40B4-BE49-F238E27FC236}">
                <a16:creationId xmlns:a16="http://schemas.microsoft.com/office/drawing/2014/main" id="{E87A64BD-FE35-0605-F3FE-E1FF102319F2}"/>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419924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918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4411E-346C-CA1A-D814-7BE523407B55}"/>
              </a:ext>
            </a:extLst>
          </p:cNvPr>
          <p:cNvSpPr>
            <a:spLocks noGrp="1"/>
          </p:cNvSpPr>
          <p:nvPr>
            <p:ph type="title"/>
          </p:nvPr>
        </p:nvSpPr>
        <p:spPr/>
        <p:txBody>
          <a:bodyPr/>
          <a:lstStyle/>
          <a:p>
            <a:r>
              <a:rPr lang="en-US" b="0" i="0" dirty="0">
                <a:solidFill>
                  <a:srgbClr val="000000"/>
                </a:solidFill>
                <a:effectLst/>
                <a:latin typeface="arial" panose="020B0604020202020204" pitchFamily="34" charset="0"/>
              </a:rPr>
              <a:t>Data splitting</a:t>
            </a:r>
            <a:endParaRPr lang="en-US" dirty="0"/>
          </a:p>
        </p:txBody>
      </p:sp>
      <p:sp>
        <p:nvSpPr>
          <p:cNvPr id="3" name="Content Placeholder 2">
            <a:extLst>
              <a:ext uri="{FF2B5EF4-FFF2-40B4-BE49-F238E27FC236}">
                <a16:creationId xmlns:a16="http://schemas.microsoft.com/office/drawing/2014/main" id="{02347682-098A-548C-9C3F-1F8CB92E9E99}"/>
              </a:ext>
            </a:extLst>
          </p:cNvPr>
          <p:cNvSpPr>
            <a:spLocks noGrp="1"/>
          </p:cNvSpPr>
          <p:nvPr>
            <p:ph idx="1"/>
          </p:nvPr>
        </p:nvSpPr>
        <p:spPr/>
        <p:txBody>
          <a:bodyPr/>
          <a:lstStyle/>
          <a:p>
            <a:r>
              <a:rPr lang="en-US" dirty="0"/>
              <a:t>Using the function </a:t>
            </a:r>
            <a:r>
              <a:rPr lang="en-US" dirty="0" err="1"/>
              <a:t>createDataPartition</a:t>
            </a:r>
            <a:r>
              <a:rPr lang="en-US" dirty="0"/>
              <a:t> in R the data was split using 70% in the training set and 30% in the testing set. </a:t>
            </a:r>
          </a:p>
          <a:p>
            <a:r>
              <a:rPr lang="en-US" dirty="0"/>
              <a:t>As previously mentioned, the data will be partitioned using stratified sampling to maintain the datasets response variable (Sleep Disorder) for both the training and test set. </a:t>
            </a:r>
          </a:p>
          <a:p>
            <a:r>
              <a:rPr lang="en-US" dirty="0"/>
              <a:t>This will lead to a better and more reliable model that can adapt to real life scenarios. </a:t>
            </a:r>
          </a:p>
        </p:txBody>
      </p:sp>
      <p:pic>
        <p:nvPicPr>
          <p:cNvPr id="5" name="Audio Recording Jun 26, 2023 at 6:14:32 PM">
            <a:hlinkClick r:id="" action="ppaction://media"/>
            <a:extLst>
              <a:ext uri="{FF2B5EF4-FFF2-40B4-BE49-F238E27FC236}">
                <a16:creationId xmlns:a16="http://schemas.microsoft.com/office/drawing/2014/main" id="{AA668FB5-F9F1-C55D-2B0C-4C68B55B4173}"/>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363741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526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82F84-8947-2F5E-B3DB-C271751A65F6}"/>
              </a:ext>
            </a:extLst>
          </p:cNvPr>
          <p:cNvSpPr>
            <a:spLocks noGrp="1"/>
          </p:cNvSpPr>
          <p:nvPr>
            <p:ph type="title"/>
          </p:nvPr>
        </p:nvSpPr>
        <p:spPr/>
        <p:txBody>
          <a:bodyPr/>
          <a:lstStyle/>
          <a:p>
            <a:r>
              <a:rPr lang="en-US" b="0" i="0" dirty="0">
                <a:solidFill>
                  <a:srgbClr val="000000"/>
                </a:solidFill>
                <a:effectLst/>
                <a:latin typeface="arial" panose="020B0604020202020204" pitchFamily="34" charset="0"/>
              </a:rPr>
              <a:t>Model Building Strategies</a:t>
            </a:r>
            <a:endParaRPr lang="en-US" dirty="0"/>
          </a:p>
        </p:txBody>
      </p:sp>
      <p:sp>
        <p:nvSpPr>
          <p:cNvPr id="3" name="Content Placeholder 2">
            <a:extLst>
              <a:ext uri="{FF2B5EF4-FFF2-40B4-BE49-F238E27FC236}">
                <a16:creationId xmlns:a16="http://schemas.microsoft.com/office/drawing/2014/main" id="{D5433CFA-47C9-500B-6626-8E917DAD7EA1}"/>
              </a:ext>
            </a:extLst>
          </p:cNvPr>
          <p:cNvSpPr>
            <a:spLocks noGrp="1"/>
          </p:cNvSpPr>
          <p:nvPr>
            <p:ph idx="1"/>
          </p:nvPr>
        </p:nvSpPr>
        <p:spPr/>
        <p:txBody>
          <a:bodyPr>
            <a:normAutofit lnSpcReduction="10000"/>
          </a:bodyPr>
          <a:lstStyle/>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Logistic Regression</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Linear Discriminant Analysis</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Penalized Logistic Regression</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Nearest Shrunken Centroids</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Neural Networks</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Random Forests</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Boosting</a:t>
            </a:r>
          </a:p>
          <a:p>
            <a:pPr marL="457200" rtl="0" fontAlgn="base">
              <a:spcBef>
                <a:spcPts val="0"/>
              </a:spcBef>
              <a:spcAft>
                <a:spcPts val="0"/>
              </a:spcAft>
              <a:buFont typeface="Arial" panose="020B0604020202020204" pitchFamily="34" charset="0"/>
              <a:buChar char="•"/>
            </a:pPr>
            <a:r>
              <a:rPr lang="en-US" sz="1800" b="0" i="0" u="none" strike="noStrike" dirty="0" err="1">
                <a:solidFill>
                  <a:srgbClr val="000000"/>
                </a:solidFill>
                <a:effectLst/>
                <a:latin typeface="Arial" panose="020B0604020202020204" pitchFamily="34" charset="0"/>
              </a:rPr>
              <a:t>XGBoost</a:t>
            </a:r>
            <a:endParaRPr lang="en-US" sz="1800" b="0" i="0" u="none" strike="noStrike" dirty="0">
              <a:solidFill>
                <a:srgbClr val="000000"/>
              </a:solidFill>
              <a:effectLst/>
              <a:latin typeface="Arial" panose="020B0604020202020204" pitchFamily="34" charset="0"/>
            </a:endParaRP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Bagged ADA Boost</a:t>
            </a:r>
          </a:p>
          <a:p>
            <a:endParaRPr lang="en-US" dirty="0"/>
          </a:p>
          <a:p>
            <a:pPr marL="0" indent="0">
              <a:buNone/>
            </a:pPr>
            <a:r>
              <a:rPr lang="en-US" dirty="0">
                <a:solidFill>
                  <a:srgbClr val="000000"/>
                </a:solidFill>
                <a:latin typeface="Calibri" panose="020F0502020204030204" pitchFamily="34" charset="0"/>
                <a:ea typeface="Times New Roman" panose="02020603050405020304" pitchFamily="18" charset="0"/>
              </a:rPr>
              <a:t>We then co</a:t>
            </a:r>
            <a:r>
              <a:rPr lang="en-US" sz="1800" dirty="0">
                <a:solidFill>
                  <a:srgbClr val="000000"/>
                </a:solidFill>
                <a:effectLst/>
                <a:latin typeface="Calibri" panose="020F0502020204030204" pitchFamily="34" charset="0"/>
                <a:ea typeface="Times New Roman" panose="02020603050405020304" pitchFamily="18" charset="0"/>
              </a:rPr>
              <a:t>mpare their performances to select the final model. </a:t>
            </a:r>
            <a:endParaRPr lang="en-US" dirty="0"/>
          </a:p>
        </p:txBody>
      </p:sp>
      <p:pic>
        <p:nvPicPr>
          <p:cNvPr id="6" name="Audio Recording Jun 26, 2023 at 7:22:52 PM">
            <a:hlinkClick r:id="" action="ppaction://media"/>
            <a:extLst>
              <a:ext uri="{FF2B5EF4-FFF2-40B4-BE49-F238E27FC236}">
                <a16:creationId xmlns:a16="http://schemas.microsoft.com/office/drawing/2014/main" id="{9F344A27-EDE8-9EC2-71F5-313B96590F96}"/>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344319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5712"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E00D-589C-E9BB-0136-E8079BF2C10A}"/>
              </a:ext>
            </a:extLst>
          </p:cNvPr>
          <p:cNvSpPr>
            <a:spLocks noGrp="1"/>
          </p:cNvSpPr>
          <p:nvPr>
            <p:ph type="title"/>
          </p:nvPr>
        </p:nvSpPr>
        <p:spPr/>
        <p:txBody>
          <a:bodyPr>
            <a:normAutofit/>
          </a:bodyPr>
          <a:lstStyle/>
          <a:p>
            <a:r>
              <a:rPr lang="en-US" b="0" i="0" dirty="0">
                <a:solidFill>
                  <a:srgbClr val="000000"/>
                </a:solidFill>
                <a:effectLst/>
                <a:latin typeface="arial" panose="020B0604020202020204" pitchFamily="34" charset="0"/>
              </a:rPr>
              <a:t>Model Performance and Hyperparameter </a:t>
            </a:r>
            <a:r>
              <a:rPr lang="en-US" dirty="0">
                <a:solidFill>
                  <a:srgbClr val="000000"/>
                </a:solidFill>
                <a:latin typeface="arial" panose="020B0604020202020204" pitchFamily="34" charset="0"/>
              </a:rPr>
              <a:t>T</a:t>
            </a:r>
            <a:r>
              <a:rPr lang="en-US" b="0" i="0" dirty="0">
                <a:solidFill>
                  <a:srgbClr val="000000"/>
                </a:solidFill>
                <a:effectLst/>
                <a:latin typeface="arial" panose="020B0604020202020204" pitchFamily="34" charset="0"/>
              </a:rPr>
              <a:t>uning</a:t>
            </a:r>
            <a:endParaRPr lang="en-US" dirty="0"/>
          </a:p>
        </p:txBody>
      </p:sp>
      <p:pic>
        <p:nvPicPr>
          <p:cNvPr id="5" name="Content Placeholder 4" descr="A picture containing text, number, screenshot, parallel&#10;&#10;Description automatically generated">
            <a:extLst>
              <a:ext uri="{FF2B5EF4-FFF2-40B4-BE49-F238E27FC236}">
                <a16:creationId xmlns:a16="http://schemas.microsoft.com/office/drawing/2014/main" id="{D6A8BFEE-8D2A-758E-133F-A692443B1F28}"/>
              </a:ext>
            </a:extLst>
          </p:cNvPr>
          <p:cNvPicPr>
            <a:picLocks noGrp="1" noChangeAspect="1"/>
          </p:cNvPicPr>
          <p:nvPr>
            <p:ph idx="1"/>
          </p:nvPr>
        </p:nvPicPr>
        <p:blipFill>
          <a:blip r:embed="rId4"/>
          <a:stretch>
            <a:fillRect/>
          </a:stretch>
        </p:blipFill>
        <p:spPr>
          <a:xfrm>
            <a:off x="3611218" y="2374764"/>
            <a:ext cx="4969564" cy="4222330"/>
          </a:xfrm>
        </p:spPr>
      </p:pic>
      <p:pic>
        <p:nvPicPr>
          <p:cNvPr id="4" name="Audio Recording Jun 26, 2023 at 7:33:29 PM">
            <a:hlinkClick r:id="" action="ppaction://media"/>
            <a:extLst>
              <a:ext uri="{FF2B5EF4-FFF2-40B4-BE49-F238E27FC236}">
                <a16:creationId xmlns:a16="http://schemas.microsoft.com/office/drawing/2014/main" id="{98C3A1DB-49C5-7651-72E2-F0548FC100C2}"/>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218273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537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person sleeping with a smart watch&#10;&#10;Description automatically generated with low confidence">
            <a:extLst>
              <a:ext uri="{FF2B5EF4-FFF2-40B4-BE49-F238E27FC236}">
                <a16:creationId xmlns:a16="http://schemas.microsoft.com/office/drawing/2014/main" id="{12B887BA-4AC8-E1A7-A84F-DC81E414AA61}"/>
              </a:ext>
            </a:extLst>
          </p:cNvPr>
          <p:cNvPicPr>
            <a:picLocks noGrp="1" noChangeAspect="1"/>
          </p:cNvPicPr>
          <p:nvPr>
            <p:ph sz="half" idx="2"/>
          </p:nvPr>
        </p:nvPicPr>
        <p:blipFill rotWithShape="1">
          <a:blip r:embed="rId4"/>
          <a:srcRect l="16670" r="21478"/>
          <a:stretch/>
        </p:blipFill>
        <p:spPr>
          <a:xfrm>
            <a:off x="4650909" y="10"/>
            <a:ext cx="7541090" cy="6857989"/>
          </a:xfrm>
          <a:prstGeom prst="rect">
            <a:avLst/>
          </a:prstGeom>
        </p:spPr>
      </p:pic>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953F69-FCE4-F2D0-F1FB-C7CE6EA2DAB3}"/>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ormAutofit/>
          </a:bodyPr>
          <a:lstStyle/>
          <a:p>
            <a:r>
              <a:rPr lang="en-US">
                <a:solidFill>
                  <a:schemeClr val="bg1"/>
                </a:solidFill>
              </a:rPr>
              <a:t>Discussion &amp; Conclusion </a:t>
            </a:r>
          </a:p>
        </p:txBody>
      </p:sp>
      <p:sp>
        <p:nvSpPr>
          <p:cNvPr id="3" name="Content Placeholder 2">
            <a:extLst>
              <a:ext uri="{FF2B5EF4-FFF2-40B4-BE49-F238E27FC236}">
                <a16:creationId xmlns:a16="http://schemas.microsoft.com/office/drawing/2014/main" id="{443CC0D1-0637-2113-5894-181A2BF75255}"/>
              </a:ext>
            </a:extLst>
          </p:cNvPr>
          <p:cNvSpPr>
            <a:spLocks noGrp="1"/>
          </p:cNvSpPr>
          <p:nvPr>
            <p:ph sz="half" idx="1"/>
          </p:nvPr>
        </p:nvSpPr>
        <p:spPr>
          <a:xfrm>
            <a:off x="643468" y="2638044"/>
            <a:ext cx="3363974" cy="3415622"/>
          </a:xfrm>
        </p:spPr>
        <p:txBody>
          <a:bodyPr vert="horz" lIns="91440" tIns="45720" rIns="91440" bIns="45720" rtlCol="0">
            <a:normAutofit/>
          </a:bodyPr>
          <a:lstStyle/>
          <a:p>
            <a:r>
              <a:rPr lang="en-US" sz="1700" b="0" i="0">
                <a:solidFill>
                  <a:schemeClr val="bg1"/>
                </a:solidFill>
                <a:effectLst/>
              </a:rPr>
              <a:t>The Random Forest Model is a powerful predictive modeling solution for sleep disorder classification.</a:t>
            </a:r>
          </a:p>
          <a:p>
            <a:r>
              <a:rPr lang="en-US" sz="1700">
                <a:solidFill>
                  <a:schemeClr val="bg1"/>
                </a:solidFill>
              </a:rPr>
              <a:t>Feature Importance: Age, Daily Steps, and Physical Activity Level</a:t>
            </a:r>
          </a:p>
          <a:p>
            <a:r>
              <a:rPr lang="en-US" sz="1700" b="0" i="0">
                <a:solidFill>
                  <a:schemeClr val="bg1"/>
                </a:solidFill>
                <a:effectLst/>
              </a:rPr>
              <a:t>Future studies could </a:t>
            </a:r>
            <a:r>
              <a:rPr lang="en-US" sz="1700">
                <a:solidFill>
                  <a:schemeClr val="bg1"/>
                </a:solidFill>
              </a:rPr>
              <a:t>explore additional predictors or real-time data from wearable devices</a:t>
            </a:r>
          </a:p>
          <a:p>
            <a:r>
              <a:rPr lang="en-US" sz="1700" b="0" i="0">
                <a:solidFill>
                  <a:schemeClr val="bg1"/>
                </a:solidFill>
                <a:effectLst/>
              </a:rPr>
              <a:t>More </a:t>
            </a:r>
            <a:r>
              <a:rPr lang="en-US" sz="1700">
                <a:solidFill>
                  <a:schemeClr val="bg1"/>
                </a:solidFill>
              </a:rPr>
              <a:t>efficient and targeted sleep disorder management</a:t>
            </a:r>
            <a:endParaRPr lang="en-US" sz="1700" b="0" i="0">
              <a:solidFill>
                <a:schemeClr val="bg1"/>
              </a:solidFill>
              <a:effectLst/>
            </a:endParaRPr>
          </a:p>
        </p:txBody>
      </p:sp>
      <p:pic>
        <p:nvPicPr>
          <p:cNvPr id="4" name="Audio Recording Jun 26, 2023 at 2:42:50 PM">
            <a:hlinkClick r:id="" action="ppaction://media"/>
            <a:extLst>
              <a:ext uri="{FF2B5EF4-FFF2-40B4-BE49-F238E27FC236}">
                <a16:creationId xmlns:a16="http://schemas.microsoft.com/office/drawing/2014/main" id="{0B61D52E-BCFF-34FA-C620-715A3994097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3033677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500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{10093CBA-E78B-974C-8675-96A744C728CB}tf10001120</Template>
  <TotalTime>394</TotalTime>
  <Words>676</Words>
  <Application>Microsoft Macintosh PowerPoint</Application>
  <PresentationFormat>Widescreen</PresentationFormat>
  <Paragraphs>49</Paragraphs>
  <Slides>9</Slides>
  <Notes>1</Notes>
  <HiddenSlides>0</HiddenSlides>
  <MMClips>9</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vt:lpstr>
      <vt:lpstr>Calibri</vt:lpstr>
      <vt:lpstr>Gill Sans MT</vt:lpstr>
      <vt:lpstr>Times New Roman</vt:lpstr>
      <vt:lpstr>Parcel</vt:lpstr>
      <vt:lpstr>PREDICTING SLEEP DISORDERS</vt:lpstr>
      <vt:lpstr>Problem statement &amp; Data description</vt:lpstr>
      <vt:lpstr>EDA</vt:lpstr>
      <vt:lpstr>Data Pre-processing</vt:lpstr>
      <vt:lpstr>Data Pre-processing</vt:lpstr>
      <vt:lpstr>Data splitting</vt:lpstr>
      <vt:lpstr>Model Building Strategies</vt:lpstr>
      <vt:lpstr>Model Performance and Hyperparameter Tuning</vt:lpstr>
      <vt:lpstr>Discussion &amp;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Who’s Sleeping</dc:title>
  <dc:creator>Joel Day</dc:creator>
  <cp:lastModifiedBy>Vannesa Salazar</cp:lastModifiedBy>
  <cp:revision>17</cp:revision>
  <dcterms:created xsi:type="dcterms:W3CDTF">2023-06-22T21:06:01Z</dcterms:created>
  <dcterms:modified xsi:type="dcterms:W3CDTF">2023-06-27T01:15:42Z</dcterms:modified>
</cp:coreProperties>
</file>