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3" r:id="rId4"/>
    <p:sldId id="262" r:id="rId5"/>
    <p:sldId id="265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FC8BB7-9B2F-49B5-84FC-262D4C9B27D3}">
  <a:tblStyle styleId="{53FC8BB7-9B2F-49B5-84FC-262D4C9B2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4"/>
    <p:restoredTop sz="94667"/>
  </p:normalViewPr>
  <p:slideViewPr>
    <p:cSldViewPr snapToGrid="0">
      <p:cViewPr varScale="1">
        <p:scale>
          <a:sx n="110" d="100"/>
          <a:sy n="110" d="100"/>
        </p:scale>
        <p:origin x="184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cba6660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cba6660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Predicting Sleep Disorders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ADS 503</a:t>
            </a:r>
            <a:endParaRPr dirty="0">
              <a:solidFill>
                <a:schemeClr val="tx1"/>
              </a:solidFill>
            </a:endParaRPr>
          </a:p>
          <a:p>
            <a:pPr marL="0" indent="0"/>
            <a:r>
              <a:rPr lang="en" dirty="0" err="1">
                <a:solidFill>
                  <a:schemeClr val="tx1"/>
                </a:solidFill>
              </a:rPr>
              <a:t>Vannesa</a:t>
            </a:r>
            <a:r>
              <a:rPr lang="en" dirty="0">
                <a:solidFill>
                  <a:schemeClr val="tx1"/>
                </a:solidFill>
              </a:rPr>
              <a:t> Salazar, </a:t>
            </a:r>
            <a:r>
              <a:rPr lang="en-US" dirty="0">
                <a:solidFill>
                  <a:schemeClr val="tx1"/>
                </a:solidFill>
              </a:rPr>
              <a:t>Diana Fay </a:t>
            </a:r>
            <a:r>
              <a:rPr lang="en-US" dirty="0" err="1">
                <a:solidFill>
                  <a:schemeClr val="tx1"/>
                </a:solidFill>
              </a:rPr>
              <a:t>Arbas</a:t>
            </a:r>
            <a:r>
              <a:rPr lang="en-US" dirty="0">
                <a:solidFill>
                  <a:schemeClr val="tx1"/>
                </a:solidFill>
              </a:rPr>
              <a:t>, Joel Day</a:t>
            </a:r>
            <a:r>
              <a:rPr lang="en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 </a:t>
            </a:r>
            <a:endParaRPr dirty="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283792" y="1304200"/>
            <a:ext cx="2002978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16218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435729" y="1938700"/>
            <a:ext cx="1692496" cy="246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Sleep Health and Lifestyle Dataset: </a:t>
            </a:r>
          </a:p>
          <a:p>
            <a:pPr marL="0" indent="0" algn="ctr">
              <a:buNone/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Unlock sleep insights with the Sleep Health Dataset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2613780" y="1304875"/>
            <a:ext cx="1855386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2613925" y="1304875"/>
            <a:ext cx="2580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2730571" y="1938700"/>
            <a:ext cx="1621800" cy="24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Lack of sleep can hurt our cognitive functions, mood, and physical performance. </a:t>
            </a:r>
            <a:endParaRPr sz="1600" dirty="0">
              <a:solidFill>
                <a:srgbClr val="000000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4796172" y="1303525"/>
            <a:ext cx="2003069" cy="3417750"/>
            <a:chOff x="6213601" y="1303525"/>
            <a:chExt cx="2632500" cy="341775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3601" y="130352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5059750" y="1304875"/>
            <a:ext cx="1284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4955458" y="1938700"/>
            <a:ext cx="1710814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Use predictive modeling to identify who has a sleeping disorder.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7126255" y="1304200"/>
            <a:ext cx="1855386" cy="3416400"/>
            <a:chOff x="3320450" y="1304875"/>
            <a:chExt cx="2632500" cy="3416400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4"/>
          <p:cNvSpPr txBox="1">
            <a:spLocks noGrp="1"/>
          </p:cNvSpPr>
          <p:nvPr>
            <p:ph type="body" idx="4294967295"/>
          </p:nvPr>
        </p:nvSpPr>
        <p:spPr>
          <a:xfrm>
            <a:off x="7232050" y="1304875"/>
            <a:ext cx="17496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4294967295"/>
          </p:nvPr>
        </p:nvSpPr>
        <p:spPr>
          <a:xfrm>
            <a:off x="7123709" y="1938700"/>
            <a:ext cx="1852848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model will allow for early detection, appropriate intervention, and improved management of sleep disorders.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49CA-0F3B-D8D6-6D75-B3BAE66F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Exploration</a:t>
            </a:r>
          </a:p>
        </p:txBody>
      </p:sp>
      <p:pic>
        <p:nvPicPr>
          <p:cNvPr id="4" name="Picture 3" descr="A picture containing text, screenshot, diagram, red&#10;&#10;Description automatically generated">
            <a:extLst>
              <a:ext uri="{FF2B5EF4-FFF2-40B4-BE49-F238E27FC236}">
                <a16:creationId xmlns:a16="http://schemas.microsoft.com/office/drawing/2014/main" id="{AEF25D31-609D-F4F9-3F74-C31A0494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11542"/>
            <a:ext cx="4199157" cy="3421958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2B9D9B96-8BA0-3FED-FB7D-97D10E88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145" y="1313347"/>
            <a:ext cx="4199157" cy="34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3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 descr="Background pointer shape in timeline graphic"/>
          <p:cNvSpPr/>
          <p:nvPr/>
        </p:nvSpPr>
        <p:spPr>
          <a:xfrm>
            <a:off x="340934" y="2580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9"/>
          <p:cNvGrpSpPr/>
          <p:nvPr/>
        </p:nvGrpSpPr>
        <p:grpSpPr>
          <a:xfrm>
            <a:off x="969270" y="1991215"/>
            <a:ext cx="198900" cy="593656"/>
            <a:chOff x="777447" y="1610215"/>
            <a:chExt cx="198900" cy="593656"/>
          </a:xfrm>
        </p:grpSpPr>
        <p:cxnSp>
          <p:nvCxnSpPr>
            <p:cNvPr id="151" name="Google Shape;151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9"/>
          <p:cNvSpPr txBox="1">
            <a:spLocks noGrp="1"/>
          </p:cNvSpPr>
          <p:nvPr>
            <p:ph type="body" idx="4294967295"/>
          </p:nvPr>
        </p:nvSpPr>
        <p:spPr>
          <a:xfrm>
            <a:off x="0" y="1123871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/>
              <a:t>Data obtained from </a:t>
            </a:r>
            <a:r>
              <a:rPr lang="en" sz="1700" dirty="0" err="1"/>
              <a:t>Kaggle.com</a:t>
            </a:r>
            <a:endParaRPr sz="1700" dirty="0"/>
          </a:p>
        </p:txBody>
      </p:sp>
      <p:sp>
        <p:nvSpPr>
          <p:cNvPr id="154" name="Google Shape;154;p19" descr="Background pointer shape in timeline graphic"/>
          <p:cNvSpPr/>
          <p:nvPr/>
        </p:nvSpPr>
        <p:spPr>
          <a:xfrm>
            <a:off x="1817054" y="2580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684632" y="3319958"/>
            <a:ext cx="198900" cy="593656"/>
            <a:chOff x="2223534" y="2938958"/>
            <a:chExt cx="198900" cy="593656"/>
          </a:xfrm>
        </p:grpSpPr>
        <p:cxnSp>
          <p:nvCxnSpPr>
            <p:cNvPr id="156" name="Google Shape;156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9"/>
          <p:cNvSpPr txBox="1">
            <a:spLocks noGrp="1"/>
          </p:cNvSpPr>
          <p:nvPr>
            <p:ph type="body" idx="4294967295"/>
          </p:nvPr>
        </p:nvSpPr>
        <p:spPr>
          <a:xfrm>
            <a:off x="1662687" y="40456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Data Exploration </a:t>
            </a:r>
            <a:endParaRPr sz="1600" dirty="0"/>
          </a:p>
        </p:txBody>
      </p:sp>
      <p:sp>
        <p:nvSpPr>
          <p:cNvPr id="159" name="Google Shape;159;p19" descr="Background pointer shape in timeline graphic"/>
          <p:cNvSpPr/>
          <p:nvPr/>
        </p:nvSpPr>
        <p:spPr>
          <a:xfrm>
            <a:off x="3471973" y="2580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319545" y="199121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9"/>
          <p:cNvSpPr txBox="1">
            <a:spLocks noGrp="1"/>
          </p:cNvSpPr>
          <p:nvPr>
            <p:ph type="body" idx="4294967295"/>
          </p:nvPr>
        </p:nvSpPr>
        <p:spPr>
          <a:xfrm>
            <a:off x="3297594" y="918808"/>
            <a:ext cx="2242800" cy="1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/>
              <a:t>Model Creation: Nine total models were built</a:t>
            </a:r>
            <a:endParaRPr sz="1600" u="sng" dirty="0"/>
          </a:p>
        </p:txBody>
      </p:sp>
      <p:sp>
        <p:nvSpPr>
          <p:cNvPr id="164" name="Google Shape;164;p19" descr="Background pointer shape in timeline graphic"/>
          <p:cNvSpPr/>
          <p:nvPr/>
        </p:nvSpPr>
        <p:spPr>
          <a:xfrm>
            <a:off x="5126893" y="2580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5973070" y="3319958"/>
            <a:ext cx="198900" cy="593656"/>
            <a:chOff x="5958946" y="2938958"/>
            <a:chExt cx="198900" cy="593656"/>
          </a:xfrm>
        </p:grpSpPr>
        <p:cxnSp>
          <p:nvCxnSpPr>
            <p:cNvPr id="166" name="Google Shape;166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7" name="Google Shape;167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9"/>
          <p:cNvSpPr txBox="1">
            <a:spLocks noGrp="1"/>
          </p:cNvSpPr>
          <p:nvPr>
            <p:ph type="body" idx="4294967295"/>
          </p:nvPr>
        </p:nvSpPr>
        <p:spPr>
          <a:xfrm>
            <a:off x="4951127" y="41460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Model Performance Evaluation</a:t>
            </a:r>
            <a:endParaRPr sz="1600" dirty="0"/>
          </a:p>
        </p:txBody>
      </p:sp>
      <p:sp>
        <p:nvSpPr>
          <p:cNvPr id="169" name="Google Shape;169;p19" descr="Background pointer shape in timeline graphic"/>
          <p:cNvSpPr/>
          <p:nvPr/>
        </p:nvSpPr>
        <p:spPr>
          <a:xfrm>
            <a:off x="6781813" y="2580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7669807" y="1991215"/>
            <a:ext cx="198900" cy="593656"/>
            <a:chOff x="3918084" y="1610215"/>
            <a:chExt cx="198900" cy="593656"/>
          </a:xfrm>
        </p:grpSpPr>
        <p:cxnSp>
          <p:nvCxnSpPr>
            <p:cNvPr id="171" name="Google Shape;171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9"/>
          <p:cNvSpPr txBox="1">
            <a:spLocks noGrp="1"/>
          </p:cNvSpPr>
          <p:nvPr>
            <p:ph type="body" idx="4294967295"/>
          </p:nvPr>
        </p:nvSpPr>
        <p:spPr>
          <a:xfrm>
            <a:off x="6647857" y="96070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Select Final Model:  used for Sleeping Disorder predictions</a:t>
            </a:r>
            <a:endParaRPr sz="1600"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 idx="4294967295"/>
          </p:nvPr>
        </p:nvSpPr>
        <p:spPr>
          <a:xfrm>
            <a:off x="154949" y="137800"/>
            <a:ext cx="8773829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Timeline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411B-2250-8F6C-EDDD-027CEDCD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odel Performance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6BF51E-4F42-16C2-FBB5-3F989FA6BE22}"/>
              </a:ext>
            </a:extLst>
          </p:cNvPr>
          <p:cNvSpPr txBox="1">
            <a:spLocks/>
          </p:cNvSpPr>
          <p:nvPr/>
        </p:nvSpPr>
        <p:spPr>
          <a:xfrm>
            <a:off x="311700" y="3224577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36F16-6CE6-8FAC-AFA1-21B8D9DABDF6}"/>
              </a:ext>
            </a:extLst>
          </p:cNvPr>
          <p:cNvSpPr txBox="1">
            <a:spLocks/>
          </p:cNvSpPr>
          <p:nvPr/>
        </p:nvSpPr>
        <p:spPr>
          <a:xfrm>
            <a:off x="394652" y="1017800"/>
            <a:ext cx="3453013" cy="37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700" dirty="0">
              <a:solidFill>
                <a:srgbClr val="1D1C1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700" dirty="0">
                <a:solidFill>
                  <a:srgbClr val="1D1C1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 Model: Random Forest</a:t>
            </a:r>
          </a:p>
          <a:p>
            <a:endParaRPr lang="en-US" sz="1700" dirty="0">
              <a:solidFill>
                <a:srgbClr val="1D1C1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700" dirty="0">
                <a:solidFill>
                  <a:srgbClr val="1D1C1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three most I</a:t>
            </a:r>
            <a:r>
              <a:rPr lang="en-US" sz="1700" b="0" i="0" dirty="0">
                <a:solidFill>
                  <a:srgbClr val="1D1C1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mportant predictors in the Random Forest Model: age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daily </a:t>
            </a:r>
            <a:r>
              <a:rPr lang="en-US" sz="1800" dirty="0">
                <a:solidFill>
                  <a:srgbClr val="1D1C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teps, and physical </a:t>
            </a:r>
            <a:r>
              <a:rPr lang="en-US" sz="1800" dirty="0">
                <a:solidFill>
                  <a:srgbClr val="1D1C1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ctivity level.</a:t>
            </a:r>
          </a:p>
          <a:p>
            <a:endParaRPr lang="en-US" sz="1700" dirty="0">
              <a:solidFill>
                <a:srgbClr val="1D1C1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700" dirty="0">
                <a:solidFill>
                  <a:srgbClr val="1D1C1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Except for</a:t>
            </a:r>
            <a:r>
              <a:rPr lang="en-US" sz="1700" dirty="0">
                <a:solidFill>
                  <a:srgbClr val="1D1C1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gender, all point to as you stay more active you have sleep better.</a:t>
            </a:r>
            <a:r>
              <a:rPr lang="en-US" sz="17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endParaRPr lang="en-US"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 descr="A picture containing text, number, screenshot, parallel&#10;&#10;Description automatically generated">
            <a:extLst>
              <a:ext uri="{FF2B5EF4-FFF2-40B4-BE49-F238E27FC236}">
                <a16:creationId xmlns:a16="http://schemas.microsoft.com/office/drawing/2014/main" id="{8414D38F-ED87-D522-F2D8-F0C861F37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252" y="1017800"/>
            <a:ext cx="4589461" cy="38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208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155</Words>
  <Application>Microsoft Macintosh PowerPoint</Application>
  <PresentationFormat>On-screen Show (16:9)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zeitung</vt:lpstr>
      <vt:lpstr>Arial</vt:lpstr>
      <vt:lpstr>Times New Roman</vt:lpstr>
      <vt:lpstr>Geometric</vt:lpstr>
      <vt:lpstr>Predicting Sleep Disorders </vt:lpstr>
      <vt:lpstr>Executive Summary </vt:lpstr>
      <vt:lpstr>Exploration</vt:lpstr>
      <vt:lpstr>Project Timeline</vt:lpstr>
      <vt:lpstr>Final 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Sleep Disorders </dc:title>
  <cp:lastModifiedBy>Joel Day</cp:lastModifiedBy>
  <cp:revision>5</cp:revision>
  <dcterms:modified xsi:type="dcterms:W3CDTF">2023-06-27T04:22:15Z</dcterms:modified>
</cp:coreProperties>
</file>