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FC8BB7-9B2F-49B5-84FC-262D4C9B27D3}">
  <a:tblStyle styleId="{53FC8BB7-9B2F-49B5-84FC-262D4C9B27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ffa222c7f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ffa222c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exploration for profitability we saw that people were buying </a:t>
            </a:r>
            <a:r>
              <a:rPr lang="en"/>
              <a:t>office</a:t>
            </a:r>
            <a:r>
              <a:rPr lang="en"/>
              <a:t> </a:t>
            </a:r>
            <a:r>
              <a:rPr lang="en"/>
              <a:t>supplies</a:t>
            </a:r>
            <a:r>
              <a:rPr lang="en"/>
              <a:t> and furniture with most of them using the standard class </a:t>
            </a:r>
            <a:r>
              <a:rPr lang="en"/>
              <a:t>shipment</a:t>
            </a:r>
            <a:r>
              <a:rPr lang="en"/>
              <a:t> to second class. This gave an idea on how we could increase profit by lowering cost of  inventory and only having product that give a profit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ab39571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ab39571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able to be more cleared when looking at the sub categories of </a:t>
            </a:r>
            <a:r>
              <a:rPr lang="en"/>
              <a:t>product</a:t>
            </a:r>
            <a:r>
              <a:rPr lang="en"/>
              <a:t> and there </a:t>
            </a:r>
            <a:r>
              <a:rPr lang="en"/>
              <a:t>profitable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fa222c7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ffa222c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logistic regression we </a:t>
            </a:r>
            <a:r>
              <a:rPr lang="en"/>
              <a:t>plot a gain chart to</a:t>
            </a:r>
            <a:r>
              <a:rPr lang="en"/>
              <a:t> see which </a:t>
            </a:r>
            <a:r>
              <a:rPr lang="en"/>
              <a:t>product</a:t>
            </a:r>
            <a:r>
              <a:rPr lang="en"/>
              <a:t> are profitable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kbest we </a:t>
            </a:r>
            <a:r>
              <a:rPr lang="en"/>
              <a:t>were</a:t>
            </a:r>
            <a:r>
              <a:rPr lang="en"/>
              <a:t> able to see what are the product name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cba6660b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cba666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Maximizing Profit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E-Commerce Sales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505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Garcia, Summer Purschke, Vannesa Salazar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 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283792" y="1304200"/>
            <a:ext cx="2002978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16218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283788" y="1905150"/>
            <a:ext cx="18555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Superstore: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Shipping, Customer, Product, Location and Sales information 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2613780" y="1304875"/>
            <a:ext cx="1855386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2613925" y="1304875"/>
            <a:ext cx="2580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2730575" y="2053350"/>
            <a:ext cx="16218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-$247,843.40 </a:t>
            </a:r>
            <a:r>
              <a:rPr lang="en">
                <a:solidFill>
                  <a:srgbClr val="000000"/>
                </a:solidFill>
              </a:rPr>
              <a:t>in losses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from poorly chosen products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4796172" y="1303525"/>
            <a:ext cx="2003069" cy="3417750"/>
            <a:chOff x="6213601" y="1303525"/>
            <a:chExt cx="2632500" cy="341775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3601" y="130352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5059750" y="1304875"/>
            <a:ext cx="1284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4869950" y="1905150"/>
            <a:ext cx="1855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Use predictive modeling to increase overall profit by selective re-sale of high profit products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7126255" y="1304200"/>
            <a:ext cx="1855386" cy="3416400"/>
            <a:chOff x="3320450" y="1304875"/>
            <a:chExt cx="2632500" cy="3416400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 txBox="1"/>
          <p:nvPr>
            <p:ph idx="4294967295" type="body"/>
          </p:nvPr>
        </p:nvSpPr>
        <p:spPr>
          <a:xfrm>
            <a:off x="7232050" y="1304875"/>
            <a:ext cx="1749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 txBox="1"/>
          <p:nvPr>
            <p:ph idx="4294967295" type="body"/>
          </p:nvPr>
        </p:nvSpPr>
        <p:spPr>
          <a:xfrm>
            <a:off x="7126250" y="2201550"/>
            <a:ext cx="16218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replacement can recover </a:t>
            </a:r>
            <a:r>
              <a:rPr lang="en">
                <a:solidFill>
                  <a:srgbClr val="38761D"/>
                </a:solidFill>
              </a:rPr>
              <a:t>$374,680</a:t>
            </a:r>
            <a:r>
              <a:rPr lang="en"/>
              <a:t> of lost profits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54950" y="137800"/>
            <a:ext cx="40452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Exploration</a:t>
            </a:r>
            <a:endParaRPr sz="3600"/>
          </a:p>
        </p:txBody>
      </p:sp>
      <p:sp>
        <p:nvSpPr>
          <p:cNvPr id="117" name="Google Shape;117;p15"/>
          <p:cNvSpPr/>
          <p:nvPr/>
        </p:nvSpPr>
        <p:spPr>
          <a:xfrm>
            <a:off x="4572000" y="-72600"/>
            <a:ext cx="4636800" cy="52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Logistic Regression</a:t>
            </a:r>
            <a:endParaRPr b="1" sz="1350">
              <a:highlight>
                <a:srgbClr val="FFFFFF"/>
              </a:highlight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520550" y="721500"/>
            <a:ext cx="20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50" y="1314650"/>
            <a:ext cx="4045199" cy="2642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50" y="765750"/>
            <a:ext cx="2458425" cy="43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25" y="748750"/>
            <a:ext cx="4746401" cy="39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628550" y="150500"/>
            <a:ext cx="70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Purchase Category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Predicting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Profitability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4391000" y="25"/>
            <a:ext cx="4822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Products with low or negative profit margins have caused </a:t>
            </a:r>
            <a:r>
              <a:rPr lang="en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-$247,843.40 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total loss 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 replacement can recover </a:t>
            </a:r>
            <a:r>
              <a:rPr lang="en" sz="21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$374,680</a:t>
            </a:r>
            <a:r>
              <a:rPr lang="en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lost profits </a:t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154950" y="137800"/>
            <a:ext cx="3882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Least Profitable Products</a:t>
            </a:r>
            <a:endParaRPr sz="2200"/>
          </a:p>
        </p:txBody>
      </p:sp>
      <p:graphicFrame>
        <p:nvGraphicFramePr>
          <p:cNvPr id="133" name="Google Shape;133;p17"/>
          <p:cNvGraphicFramePr/>
          <p:nvPr/>
        </p:nvGraphicFramePr>
        <p:xfrm>
          <a:off x="154950" y="52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{53FC8BB7-9B2F-49B5-84FC-262D4C9B27D3}</a:tableStyleId>
              </a:tblPr>
              <a:tblGrid>
                <a:gridCol w="3208550"/>
                <a:gridCol w="971150"/>
              </a:tblGrid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</a:t>
                      </a:r>
                      <a:endParaRPr b="1" i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Profit</a:t>
                      </a:r>
                      <a:endParaRPr b="1" i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Cubify CubeX 3D Printer Double Head Print</a:t>
                      </a:r>
                      <a:endParaRPr i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R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-$8879.97</a:t>
                      </a:r>
                      <a:endParaRPr sz="17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Lexmark MX611dhe Monochrome Laser Printer</a:t>
                      </a:r>
                      <a:endParaRPr i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R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-$4589.97</a:t>
                      </a:r>
                      <a:endParaRPr sz="17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Motorola Smart Phone, Cordless</a:t>
                      </a:r>
                      <a:endParaRPr i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R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-$4447.04</a:t>
                      </a:r>
                      <a:endParaRPr sz="17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Cubify CubeX 3D Printer Triple Head Print</a:t>
                      </a:r>
                      <a:endParaRPr i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R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-$3839.99</a:t>
                      </a:r>
                      <a:endParaRPr sz="17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Bevis Round Table, Adjustable Height</a:t>
                      </a:r>
                      <a:endParaRPr i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R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-$3649.89</a:t>
                      </a:r>
                      <a:endParaRPr sz="17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7"/>
          <p:cNvSpPr txBox="1"/>
          <p:nvPr/>
        </p:nvSpPr>
        <p:spPr>
          <a:xfrm>
            <a:off x="4497250" y="137800"/>
            <a:ext cx="414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Selling Unpopular Products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54950" y="137800"/>
            <a:ext cx="40452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Deriving Insight</a:t>
            </a:r>
            <a:endParaRPr sz="3600"/>
          </a:p>
        </p:txBody>
      </p:sp>
      <p:sp>
        <p:nvSpPr>
          <p:cNvPr id="140" name="Google Shape;140;p18"/>
          <p:cNvSpPr/>
          <p:nvPr/>
        </p:nvSpPr>
        <p:spPr>
          <a:xfrm>
            <a:off x="4406250" y="-41700"/>
            <a:ext cx="4815900" cy="52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00" y="1078075"/>
            <a:ext cx="4681374" cy="2519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18"/>
          <p:cNvGraphicFramePr/>
          <p:nvPr/>
        </p:nvGraphicFramePr>
        <p:xfrm>
          <a:off x="4054325" y="135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{53FC8BB7-9B2F-49B5-84FC-262D4C9B27D3}</a:tableStyleId>
              </a:tblPr>
              <a:tblGrid>
                <a:gridCol w="838200"/>
              </a:tblGrid>
              <a:tr h="3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Top Product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Binder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Connectors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Pens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Ruler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Trimflex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8"/>
          <p:cNvSpPr txBox="1"/>
          <p:nvPr/>
        </p:nvSpPr>
        <p:spPr>
          <a:xfrm>
            <a:off x="364400" y="932200"/>
            <a:ext cx="3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2700" y="976475"/>
            <a:ext cx="32541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Establishing a baseline of the most appropriate products and inventory to have on hand will improve profitability without sacrificing sales.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 order to implement these top profit producing items the following steps should be taken.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Immediately evaluate stock of all top products, and ensure there are no issues regarding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inventory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/supply chain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Review buying practices for products that are not producing the same level of profit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Evaluate reduction of on hand stocked products.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9" name="Google Shape;149;p19"/>
          <p:cNvSpPr/>
          <p:nvPr/>
        </p:nvSpPr>
        <p:spPr>
          <a:xfrm>
            <a:off x="340934" y="2580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969270" y="1991215"/>
            <a:ext cx="198900" cy="593656"/>
            <a:chOff x="777447" y="1610215"/>
            <a:chExt cx="198900" cy="593656"/>
          </a:xfrm>
        </p:grpSpPr>
        <p:cxnSp>
          <p:nvCxnSpPr>
            <p:cNvPr id="151" name="Google Shape;151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0" y="12247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Data obtained from Kaggle.com</a:t>
            </a:r>
            <a:endParaRPr sz="1700"/>
          </a:p>
        </p:txBody>
      </p:sp>
      <p:sp>
        <p:nvSpPr>
          <p:cNvPr descr="Background pointer shape in timeline graphic" id="154" name="Google Shape;154;p19"/>
          <p:cNvSpPr/>
          <p:nvPr/>
        </p:nvSpPr>
        <p:spPr>
          <a:xfrm>
            <a:off x="1817054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684632" y="3319958"/>
            <a:ext cx="198900" cy="593656"/>
            <a:chOff x="2223534" y="2938958"/>
            <a:chExt cx="198900" cy="593656"/>
          </a:xfrm>
        </p:grpSpPr>
        <p:cxnSp>
          <p:nvCxnSpPr>
            <p:cNvPr id="156" name="Google Shape;156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1662687" y="4045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</a:t>
            </a:r>
            <a:r>
              <a:rPr lang="en" sz="1600"/>
              <a:t>interpretation</a:t>
            </a:r>
            <a:r>
              <a:rPr lang="en" sz="1600"/>
              <a:t> </a:t>
            </a:r>
            <a:endParaRPr sz="1600"/>
          </a:p>
        </p:txBody>
      </p:sp>
      <p:sp>
        <p:nvSpPr>
          <p:cNvPr descr="Background pointer shape in timeline graphic" id="159" name="Google Shape;159;p19"/>
          <p:cNvSpPr/>
          <p:nvPr/>
        </p:nvSpPr>
        <p:spPr>
          <a:xfrm>
            <a:off x="3471973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319545" y="19912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9"/>
          <p:cNvSpPr txBox="1"/>
          <p:nvPr>
            <p:ph idx="4294967295" type="body"/>
          </p:nvPr>
        </p:nvSpPr>
        <p:spPr>
          <a:xfrm>
            <a:off x="3297600" y="699377"/>
            <a:ext cx="22428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AHA-Moment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Desirable Insight Uncovered</a:t>
            </a:r>
            <a:endParaRPr sz="1600"/>
          </a:p>
        </p:txBody>
      </p:sp>
      <p:sp>
        <p:nvSpPr>
          <p:cNvPr descr="Background pointer shape in timeline graphic" id="164" name="Google Shape;164;p19"/>
          <p:cNvSpPr/>
          <p:nvPr/>
        </p:nvSpPr>
        <p:spPr>
          <a:xfrm>
            <a:off x="5126893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5973070" y="3319958"/>
            <a:ext cx="198900" cy="593656"/>
            <a:chOff x="5958946" y="2938958"/>
            <a:chExt cx="198900" cy="593656"/>
          </a:xfrm>
        </p:grpSpPr>
        <p:cxnSp>
          <p:nvCxnSpPr>
            <p:cNvPr id="166" name="Google Shape;166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4951127" y="41460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Modeling of insights</a:t>
            </a:r>
            <a:endParaRPr sz="1600"/>
          </a:p>
        </p:txBody>
      </p:sp>
      <p:sp>
        <p:nvSpPr>
          <p:cNvPr descr="Background pointer shape in timeline graphic" id="169" name="Google Shape;169;p19"/>
          <p:cNvSpPr/>
          <p:nvPr/>
        </p:nvSpPr>
        <p:spPr>
          <a:xfrm>
            <a:off x="6781813" y="2580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7669807" y="1991215"/>
            <a:ext cx="198900" cy="593656"/>
            <a:chOff x="3918084" y="1610215"/>
            <a:chExt cx="198900" cy="593656"/>
          </a:xfrm>
        </p:grpSpPr>
        <p:cxnSp>
          <p:nvCxnSpPr>
            <p:cNvPr id="171" name="Google Shape;171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9"/>
          <p:cNvSpPr txBox="1"/>
          <p:nvPr>
            <p:ph idx="4294967295" type="body"/>
          </p:nvPr>
        </p:nvSpPr>
        <p:spPr>
          <a:xfrm>
            <a:off x="6685979" y="766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Future</a:t>
            </a:r>
            <a:r>
              <a:rPr lang="en" sz="1600"/>
              <a:t> steps: </a:t>
            </a:r>
            <a:r>
              <a:rPr lang="en" sz="1600"/>
              <a:t>Implement recommendations for product selection</a:t>
            </a:r>
            <a:endParaRPr sz="1600"/>
          </a:p>
        </p:txBody>
      </p:sp>
      <p:sp>
        <p:nvSpPr>
          <p:cNvPr id="174" name="Google Shape;174;p19"/>
          <p:cNvSpPr txBox="1"/>
          <p:nvPr>
            <p:ph idx="4294967295" type="title"/>
          </p:nvPr>
        </p:nvSpPr>
        <p:spPr>
          <a:xfrm>
            <a:off x="154950" y="137800"/>
            <a:ext cx="4045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Process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