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mentalfloss.com/article/52726/history-trapper-keep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mentalfloss.com/article/52726/history-trapper-keep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vscacchitti.github.io/HomeworkHelp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VScacchitti/HomeworkHel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1">
            <a:extLst>
              <a:ext uri="{FF2B5EF4-FFF2-40B4-BE49-F238E27FC236}">
                <a16:creationId xmlns:a16="http://schemas.microsoft.com/office/drawing/2014/main" id="{832E9671-A577-439F-8381-5781775E1D28}"/>
              </a:ext>
            </a:extLst>
          </p:cNvPr>
          <p:cNvPicPr>
            <a:picLocks noChangeAspect="1"/>
          </p:cNvPicPr>
          <p:nvPr/>
        </p:nvPicPr>
        <p:blipFill>
          <a:blip r:embed="rId3"/>
          <a:stretch>
            <a:fillRect/>
          </a:stretch>
        </p:blipFill>
        <p:spPr>
          <a:xfrm>
            <a:off x="0" y="0"/>
            <a:ext cx="5713279" cy="3322557"/>
          </a:xfrm>
          <a:prstGeom prst="rect">
            <a:avLst/>
          </a:prstGeom>
        </p:spPr>
      </p:pic>
      <p:sp>
        <p:nvSpPr>
          <p:cNvPr id="54" name="Google Shape;54;p13"/>
          <p:cNvSpPr txBox="1">
            <a:spLocks noGrp="1"/>
          </p:cNvSpPr>
          <p:nvPr>
            <p:ph type="ctrTitle"/>
          </p:nvPr>
        </p:nvSpPr>
        <p:spPr>
          <a:xfrm>
            <a:off x="3316165" y="3322557"/>
            <a:ext cx="5827835" cy="9161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lumMod val="75000"/>
                  </a:schemeClr>
                </a:solidFill>
              </a:rPr>
              <a:t>Homework Helper</a:t>
            </a:r>
            <a:endParaRPr b="1" dirty="0">
              <a:solidFill>
                <a:schemeClr val="accent5">
                  <a:lumMod val="75000"/>
                </a:schemeClr>
              </a:solidFill>
            </a:endParaRPr>
          </a:p>
        </p:txBody>
      </p:sp>
      <p:sp>
        <p:nvSpPr>
          <p:cNvPr id="55" name="Google Shape;55;p13"/>
          <p:cNvSpPr txBox="1">
            <a:spLocks noGrp="1"/>
          </p:cNvSpPr>
          <p:nvPr>
            <p:ph type="subTitle" idx="1"/>
          </p:nvPr>
        </p:nvSpPr>
        <p:spPr>
          <a:xfrm>
            <a:off x="4700820" y="4088674"/>
            <a:ext cx="4260300" cy="713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i="1" dirty="0"/>
              <a:t>The Modern </a:t>
            </a:r>
            <a:r>
              <a:rPr lang="en-US" sz="2000" i="1" dirty="0">
                <a:hlinkClick r:id="rId4"/>
              </a:rPr>
              <a:t>Trapper Keeper</a:t>
            </a:r>
            <a:endParaRPr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921324" y="589202"/>
            <a:ext cx="6237121" cy="3965096"/>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3600" i="1" dirty="0">
                <a:solidFill>
                  <a:schemeClr val="accent5">
                    <a:lumMod val="75000"/>
                  </a:schemeClr>
                </a:solidFill>
              </a:rPr>
              <a:t>This “new norm” remote learning environment can be challenging and… </a:t>
            </a:r>
            <a:r>
              <a:rPr lang="en-US" sz="3600" b="1" i="1" dirty="0">
                <a:solidFill>
                  <a:schemeClr val="accent5">
                    <a:lumMod val="75000"/>
                  </a:schemeClr>
                </a:solidFill>
              </a:rPr>
              <a:t>boring</a:t>
            </a:r>
            <a:r>
              <a:rPr lang="en-US" sz="3600" i="1" dirty="0">
                <a:solidFill>
                  <a:schemeClr val="accent5">
                    <a:lumMod val="75000"/>
                  </a:schemeClr>
                </a:solidFill>
              </a:rPr>
              <a:t>. We’ve created an app to help your kids stay on track with homework </a:t>
            </a:r>
            <a:r>
              <a:rPr lang="en-US" sz="3600" b="1" i="1" dirty="0">
                <a:solidFill>
                  <a:schemeClr val="accent5">
                    <a:lumMod val="75000"/>
                  </a:schemeClr>
                </a:solidFill>
              </a:rPr>
              <a:t>and enjoy it</a:t>
            </a:r>
            <a:r>
              <a:rPr lang="en-US" sz="3600" i="1" dirty="0">
                <a:solidFill>
                  <a:schemeClr val="accent5">
                    <a:lumMod val="75000"/>
                  </a:schemeClr>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solidFill>
                  <a:schemeClr val="accent5">
                    <a:lumMod val="75000"/>
                  </a:schemeClr>
                </a:solidFill>
              </a:rPr>
              <a:t>Concept</a:t>
            </a:r>
            <a:endParaRPr i="1" dirty="0">
              <a:solidFill>
                <a:schemeClr val="accent5">
                  <a:lumMod val="75000"/>
                </a:schemeClr>
              </a:solidFill>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 </a:t>
            </a:r>
            <a:r>
              <a:rPr lang="en" sz="1400" dirty="0"/>
              <a:t>Created for grades K-12. Homework Helper is an online platform to keep track of assignments. This application also assists students with their homework in the form of a calculator, grammar bot, and spell checker. We’ve added a place for artwork as well! </a:t>
            </a:r>
          </a:p>
          <a:p>
            <a:pPr marL="457200" lvl="0" indent="-342900" algn="l" rtl="0">
              <a:spcBef>
                <a:spcPts val="0"/>
              </a:spcBef>
              <a:spcAft>
                <a:spcPts val="0"/>
              </a:spcAft>
              <a:buSzPts val="1800"/>
              <a:buChar char="●"/>
            </a:pPr>
            <a:endParaRPr sz="1400" dirty="0"/>
          </a:p>
          <a:p>
            <a:pPr marL="457200" lvl="0" indent="-342900" algn="l" rtl="0">
              <a:spcBef>
                <a:spcPts val="0"/>
              </a:spcBef>
              <a:spcAft>
                <a:spcPts val="0"/>
              </a:spcAft>
              <a:buSzPts val="1800"/>
              <a:buChar char="●"/>
            </a:pPr>
            <a:r>
              <a:rPr lang="en" dirty="0"/>
              <a:t>Motivation: </a:t>
            </a:r>
            <a:r>
              <a:rPr lang="en" sz="1400" dirty="0"/>
              <a:t>Due to Covid-19, students have had to move to remote online learning. We’ve heard from friends and family that this switch to online learning has been difficult for some kids and we wanted to help. Inspired by the old school </a:t>
            </a:r>
            <a:r>
              <a:rPr lang="en" sz="1400" dirty="0">
                <a:hlinkClick r:id="rId3"/>
              </a:rPr>
              <a:t>Trapper Keepers</a:t>
            </a:r>
            <a:r>
              <a:rPr lang="en" sz="1400" dirty="0"/>
              <a:t>, we’ve created an electronic version that is visually appealing and user friendly.</a:t>
            </a:r>
          </a:p>
          <a:p>
            <a:pPr marL="114300" lvl="0" indent="0" algn="l" rtl="0">
              <a:spcBef>
                <a:spcPts val="0"/>
              </a:spcBef>
              <a:spcAft>
                <a:spcPts val="0"/>
              </a:spcAft>
              <a:buSzPts val="1800"/>
              <a:buNone/>
            </a:pPr>
            <a:r>
              <a:rPr lang="en" sz="1400" dirty="0"/>
              <a:t> </a:t>
            </a:r>
            <a:endParaRPr sz="1400" dirty="0"/>
          </a:p>
          <a:p>
            <a:pPr marL="457200" lvl="0" indent="-342900" algn="l" rtl="0">
              <a:spcBef>
                <a:spcPts val="0"/>
              </a:spcBef>
              <a:spcAft>
                <a:spcPts val="0"/>
              </a:spcAft>
              <a:buSzPts val="1800"/>
              <a:buChar char="●"/>
            </a:pPr>
            <a:r>
              <a:rPr lang="en" dirty="0"/>
              <a:t>User story:</a:t>
            </a:r>
          </a:p>
          <a:p>
            <a:pPr marL="571500" lvl="1" indent="0">
              <a:spcBef>
                <a:spcPts val="0"/>
              </a:spcBef>
              <a:buSzPts val="1800"/>
              <a:buNone/>
            </a:pPr>
            <a:r>
              <a:rPr lang="en" sz="1600" i="1" dirty="0">
                <a:solidFill>
                  <a:schemeClr val="accent5">
                    <a:lumMod val="75000"/>
                  </a:schemeClr>
                </a:solidFill>
              </a:rPr>
              <a:t>AS A student</a:t>
            </a:r>
          </a:p>
          <a:p>
            <a:pPr marL="571500" lvl="1" indent="0">
              <a:spcBef>
                <a:spcPts val="0"/>
              </a:spcBef>
              <a:buSzPts val="1800"/>
              <a:buNone/>
            </a:pPr>
            <a:r>
              <a:rPr lang="en" sz="1600" i="1" dirty="0">
                <a:solidFill>
                  <a:schemeClr val="accent5">
                    <a:lumMod val="75000"/>
                  </a:schemeClr>
                </a:solidFill>
              </a:rPr>
              <a:t>I WANT an application to help me with and keep track of my homework</a:t>
            </a:r>
          </a:p>
          <a:p>
            <a:pPr marL="571500" lvl="1" indent="0">
              <a:spcBef>
                <a:spcPts val="0"/>
              </a:spcBef>
              <a:buSzPts val="1800"/>
              <a:buNone/>
            </a:pPr>
            <a:r>
              <a:rPr lang="en" sz="1600" i="1" dirty="0">
                <a:solidFill>
                  <a:schemeClr val="accent5">
                    <a:lumMod val="75000"/>
                  </a:schemeClr>
                </a:solidFill>
              </a:rPr>
              <a:t>SO THAT I can complete my homework assignments more easily from home.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solidFill>
                  <a:schemeClr val="accent5">
                    <a:lumMod val="75000"/>
                  </a:schemeClr>
                </a:solidFill>
              </a:rPr>
              <a:t>Process</a:t>
            </a:r>
            <a:endParaRPr i="1" dirty="0">
              <a:solidFill>
                <a:schemeClr val="accent5">
                  <a:lumMod val="75000"/>
                </a:schemeClr>
              </a:solidFill>
            </a:endParaRPr>
          </a:p>
        </p:txBody>
      </p:sp>
      <p:sp>
        <p:nvSpPr>
          <p:cNvPr id="72" name="Google Shape;72;p16"/>
          <p:cNvSpPr txBox="1">
            <a:spLocks noGrp="1"/>
          </p:cNvSpPr>
          <p:nvPr>
            <p:ph type="body" idx="1"/>
          </p:nvPr>
        </p:nvSpPr>
        <p:spPr>
          <a:xfrm>
            <a:off x="311700" y="935914"/>
            <a:ext cx="8520600" cy="393729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a:t>
            </a:r>
            <a:endParaRPr lang="en-US" sz="1400" dirty="0"/>
          </a:p>
          <a:p>
            <a:pPr marL="457200" lvl="0" indent="-342900" algn="l" rtl="0">
              <a:spcBef>
                <a:spcPts val="0"/>
              </a:spcBef>
              <a:spcAft>
                <a:spcPts val="0"/>
              </a:spcAft>
              <a:buSzPts val="1800"/>
              <a:buChar char="●"/>
            </a:pPr>
            <a:endParaRPr lang="en-US" sz="1400"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r>
              <a:rPr lang="en-US" dirty="0"/>
              <a:t>Primary Roles:</a:t>
            </a:r>
            <a:br>
              <a:rPr lang="en-US" dirty="0"/>
            </a:br>
            <a:r>
              <a:rPr lang="en-US" dirty="0"/>
              <a:t>	</a:t>
            </a:r>
            <a:r>
              <a:rPr lang="en-US" sz="1600" b="1" dirty="0">
                <a:solidFill>
                  <a:schemeClr val="accent5">
                    <a:lumMod val="75000"/>
                  </a:schemeClr>
                </a:solidFill>
              </a:rPr>
              <a:t>Vince: </a:t>
            </a:r>
            <a:r>
              <a:rPr lang="en-US" sz="1600" dirty="0"/>
              <a:t>back-end </a:t>
            </a:r>
            <a:br>
              <a:rPr lang="en-US" sz="1600" dirty="0"/>
            </a:br>
            <a:r>
              <a:rPr lang="en-US" sz="1600" dirty="0"/>
              <a:t>	</a:t>
            </a:r>
            <a:r>
              <a:rPr lang="en-US" sz="1600" b="1" dirty="0">
                <a:solidFill>
                  <a:schemeClr val="accent5">
                    <a:lumMod val="75000"/>
                  </a:schemeClr>
                </a:solidFill>
              </a:rPr>
              <a:t>Rebecca: </a:t>
            </a:r>
            <a:r>
              <a:rPr lang="en-US" sz="1600" dirty="0"/>
              <a:t>overlap between both</a:t>
            </a:r>
            <a:br>
              <a:rPr lang="en-US" sz="1600" dirty="0"/>
            </a:br>
            <a:r>
              <a:rPr lang="en-US" sz="1600" dirty="0"/>
              <a:t>	</a:t>
            </a:r>
            <a:r>
              <a:rPr lang="en-US" sz="1600" b="1" dirty="0">
                <a:solidFill>
                  <a:schemeClr val="accent5">
                    <a:lumMod val="75000"/>
                  </a:schemeClr>
                </a:solidFill>
              </a:rPr>
              <a:t>Joy:</a:t>
            </a:r>
            <a:r>
              <a:rPr lang="en-US" sz="1600" dirty="0">
                <a:solidFill>
                  <a:schemeClr val="accent5">
                    <a:lumMod val="75000"/>
                  </a:schemeClr>
                </a:solidFill>
              </a:rPr>
              <a:t> </a:t>
            </a:r>
            <a:r>
              <a:rPr lang="en-US" sz="1600" dirty="0"/>
              <a:t>front-end</a:t>
            </a:r>
          </a:p>
          <a:p>
            <a:pPr marL="114300" indent="0">
              <a:buNone/>
            </a:pPr>
            <a:r>
              <a:rPr lang="en-US" sz="1600" dirty="0"/>
              <a:t>	**all team members contributed to pieces of both front and back-end development</a:t>
            </a:r>
          </a:p>
          <a:p>
            <a:pPr marL="457200" lvl="0" indent="-342900" algn="l" rtl="0">
              <a:spcBef>
                <a:spcPts val="0"/>
              </a:spcBef>
              <a:spcAft>
                <a:spcPts val="0"/>
              </a:spcAft>
              <a:buSzPts val="1800"/>
              <a:buChar char="●"/>
            </a:pPr>
            <a:r>
              <a:rPr lang="en-US" dirty="0"/>
              <a:t>Challenges: </a:t>
            </a:r>
            <a:r>
              <a:rPr lang="en-US" sz="1400" dirty="0"/>
              <a:t>Getting acquainted with </a:t>
            </a:r>
            <a:r>
              <a:rPr lang="en-US" sz="1400" dirty="0" err="1"/>
              <a:t>Github</a:t>
            </a:r>
            <a:r>
              <a:rPr lang="en-US" sz="1400" dirty="0"/>
              <a:t>. Researching and learning new APIs.</a:t>
            </a:r>
            <a:endParaRPr lang="en-US" dirty="0"/>
          </a:p>
          <a:p>
            <a:pPr marL="457200" lvl="0" indent="-342900" algn="l" rtl="0">
              <a:spcBef>
                <a:spcPts val="0"/>
              </a:spcBef>
              <a:spcAft>
                <a:spcPts val="0"/>
              </a:spcAft>
              <a:buSzPts val="1800"/>
              <a:buChar char="●"/>
            </a:pPr>
            <a:r>
              <a:rPr lang="en" dirty="0"/>
              <a:t>Successes: </a:t>
            </a:r>
            <a:r>
              <a:rPr lang="en" sz="1400" dirty="0"/>
              <a:t>Team collaboration. Additional experience with APIs, CSS frameworks.</a:t>
            </a:r>
            <a:endParaRPr sz="1400" dirty="0"/>
          </a:p>
        </p:txBody>
      </p:sp>
      <p:graphicFrame>
        <p:nvGraphicFramePr>
          <p:cNvPr id="2" name="Table 2">
            <a:extLst>
              <a:ext uri="{FF2B5EF4-FFF2-40B4-BE49-F238E27FC236}">
                <a16:creationId xmlns:a16="http://schemas.microsoft.com/office/drawing/2014/main" id="{445AA59F-A362-4854-AB92-142EBA9DEE1D}"/>
              </a:ext>
            </a:extLst>
          </p:cNvPr>
          <p:cNvGraphicFramePr>
            <a:graphicFrameLocks noGrp="1"/>
          </p:cNvGraphicFramePr>
          <p:nvPr>
            <p:extLst>
              <p:ext uri="{D42A27DB-BD31-4B8C-83A1-F6EECF244321}">
                <p14:modId xmlns:p14="http://schemas.microsoft.com/office/powerpoint/2010/main" val="4270146098"/>
              </p:ext>
            </p:extLst>
          </p:nvPr>
        </p:nvGraphicFramePr>
        <p:xfrm>
          <a:off x="1222786" y="1372870"/>
          <a:ext cx="6096000" cy="1198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431812968"/>
                    </a:ext>
                  </a:extLst>
                </a:gridCol>
                <a:gridCol w="1219200">
                  <a:extLst>
                    <a:ext uri="{9D8B030D-6E8A-4147-A177-3AD203B41FA5}">
                      <a16:colId xmlns:a16="http://schemas.microsoft.com/office/drawing/2014/main" val="1826876667"/>
                    </a:ext>
                  </a:extLst>
                </a:gridCol>
                <a:gridCol w="1219200">
                  <a:extLst>
                    <a:ext uri="{9D8B030D-6E8A-4147-A177-3AD203B41FA5}">
                      <a16:colId xmlns:a16="http://schemas.microsoft.com/office/drawing/2014/main" val="1803561419"/>
                    </a:ext>
                  </a:extLst>
                </a:gridCol>
                <a:gridCol w="1219200">
                  <a:extLst>
                    <a:ext uri="{9D8B030D-6E8A-4147-A177-3AD203B41FA5}">
                      <a16:colId xmlns:a16="http://schemas.microsoft.com/office/drawing/2014/main" val="2756415902"/>
                    </a:ext>
                  </a:extLst>
                </a:gridCol>
                <a:gridCol w="1219200">
                  <a:extLst>
                    <a:ext uri="{9D8B030D-6E8A-4147-A177-3AD203B41FA5}">
                      <a16:colId xmlns:a16="http://schemas.microsoft.com/office/drawing/2014/main" val="2209670349"/>
                    </a:ext>
                  </a:extLst>
                </a:gridCol>
              </a:tblGrid>
              <a:tr h="370840">
                <a:tc>
                  <a:txBody>
                    <a:bodyPr/>
                    <a:lstStyle/>
                    <a:p>
                      <a:r>
                        <a:rPr lang="en-US" sz="1200" b="0" dirty="0">
                          <a:solidFill>
                            <a:schemeClr val="tx1"/>
                          </a:solidFill>
                        </a:rPr>
                        <a:t>Visual Studio Code</a:t>
                      </a:r>
                    </a:p>
                  </a:txBody>
                  <a:tcPr>
                    <a:solidFill>
                      <a:schemeClr val="bg1"/>
                    </a:solidFill>
                  </a:tcPr>
                </a:tc>
                <a:tc>
                  <a:txBody>
                    <a:bodyPr/>
                    <a:lstStyle/>
                    <a:p>
                      <a:r>
                        <a:rPr lang="en-US" sz="1200" b="0" i="0" u="none" strike="noStrike" cap="none" dirty="0">
                          <a:solidFill>
                            <a:schemeClr val="tx1"/>
                          </a:solidFill>
                          <a:latin typeface="+mn-lt"/>
                          <a:ea typeface="+mn-ea"/>
                          <a:cs typeface="+mn-cs"/>
                          <a:sym typeface="Arial"/>
                        </a:rPr>
                        <a:t>HTML</a:t>
                      </a:r>
                    </a:p>
                  </a:txBody>
                  <a:tcPr>
                    <a:solidFill>
                      <a:schemeClr val="bg1"/>
                    </a:solidFill>
                  </a:tcPr>
                </a:tc>
                <a:tc>
                  <a:txBody>
                    <a:bodyPr/>
                    <a:lstStyle/>
                    <a:p>
                      <a:r>
                        <a:rPr lang="en-US" sz="1200" b="0" dirty="0">
                          <a:solidFill>
                            <a:schemeClr val="tx1"/>
                          </a:solidFill>
                        </a:rPr>
                        <a:t>CSS</a:t>
                      </a:r>
                    </a:p>
                  </a:txBody>
                  <a:tcPr>
                    <a:solidFill>
                      <a:schemeClr val="bg1"/>
                    </a:solidFill>
                  </a:tcPr>
                </a:tc>
                <a:tc>
                  <a:txBody>
                    <a:bodyPr/>
                    <a:lstStyle/>
                    <a:p>
                      <a:r>
                        <a:rPr lang="en-US" sz="1200" b="0" dirty="0">
                          <a:solidFill>
                            <a:schemeClr val="tx1"/>
                          </a:solidFill>
                        </a:rPr>
                        <a:t>Materialize.css</a:t>
                      </a:r>
                    </a:p>
                  </a:txBody>
                  <a:tcPr>
                    <a:solidFill>
                      <a:schemeClr val="bg1"/>
                    </a:solidFill>
                  </a:tcPr>
                </a:tc>
                <a:tc>
                  <a:txBody>
                    <a:bodyPr/>
                    <a:lstStyle/>
                    <a:p>
                      <a:r>
                        <a:rPr lang="en-US" sz="1200" b="0" dirty="0">
                          <a:solidFill>
                            <a:schemeClr val="tx1"/>
                          </a:solidFill>
                        </a:rPr>
                        <a:t>NES.css</a:t>
                      </a:r>
                    </a:p>
                  </a:txBody>
                  <a:tcPr>
                    <a:solidFill>
                      <a:schemeClr val="bg1"/>
                    </a:solidFill>
                  </a:tcPr>
                </a:tc>
                <a:extLst>
                  <a:ext uri="{0D108BD9-81ED-4DB2-BD59-A6C34878D82A}">
                    <a16:rowId xmlns:a16="http://schemas.microsoft.com/office/drawing/2014/main" val="86586588"/>
                  </a:ext>
                </a:extLst>
              </a:tr>
              <a:tr h="370840">
                <a:tc>
                  <a:txBody>
                    <a:bodyPr/>
                    <a:lstStyle/>
                    <a:p>
                      <a:r>
                        <a:rPr lang="en-US" sz="1200" b="0" dirty="0">
                          <a:solidFill>
                            <a:schemeClr val="tx1"/>
                          </a:solidFill>
                        </a:rPr>
                        <a:t>Git</a:t>
                      </a:r>
                    </a:p>
                  </a:txBody>
                  <a:tcPr>
                    <a:solidFill>
                      <a:schemeClr val="bg1"/>
                    </a:solidFill>
                  </a:tcPr>
                </a:tc>
                <a:tc>
                  <a:txBody>
                    <a:bodyPr/>
                    <a:lstStyle/>
                    <a:p>
                      <a:r>
                        <a:rPr lang="en-US" sz="1200" b="0" dirty="0">
                          <a:solidFill>
                            <a:schemeClr val="tx1"/>
                          </a:solidFill>
                        </a:rPr>
                        <a:t>JavaScript</a:t>
                      </a:r>
                    </a:p>
                  </a:txBody>
                  <a:tcPr>
                    <a:solidFill>
                      <a:schemeClr val="bg1"/>
                    </a:solidFill>
                  </a:tcPr>
                </a:tc>
                <a:tc>
                  <a:txBody>
                    <a:bodyPr/>
                    <a:lstStyle/>
                    <a:p>
                      <a:r>
                        <a:rPr lang="en-US" sz="1200" b="0" dirty="0">
                          <a:solidFill>
                            <a:schemeClr val="tx1"/>
                          </a:solidFill>
                        </a:rPr>
                        <a:t>jQuery</a:t>
                      </a:r>
                    </a:p>
                  </a:txBody>
                  <a:tcPr>
                    <a:solidFill>
                      <a:schemeClr val="bg1"/>
                    </a:solidFill>
                  </a:tcPr>
                </a:tc>
                <a:tc>
                  <a:txBody>
                    <a:bodyPr/>
                    <a:lstStyle/>
                    <a:p>
                      <a:r>
                        <a:rPr lang="en-US" sz="1200" b="0" dirty="0">
                          <a:solidFill>
                            <a:schemeClr val="tx1"/>
                          </a:solidFill>
                        </a:rPr>
                        <a:t>Twin Word</a:t>
                      </a:r>
                    </a:p>
                  </a:txBody>
                  <a:tcPr>
                    <a:solidFill>
                      <a:schemeClr val="bg1"/>
                    </a:solidFill>
                  </a:tcPr>
                </a:tc>
                <a:tc>
                  <a:txBody>
                    <a:bodyPr/>
                    <a:lstStyle/>
                    <a:p>
                      <a:r>
                        <a:rPr lang="en-US" sz="1200" b="0" dirty="0" err="1">
                          <a:solidFill>
                            <a:schemeClr val="tx1"/>
                          </a:solidFill>
                        </a:rPr>
                        <a:t>GrammarBot</a:t>
                      </a:r>
                      <a:endParaRPr lang="en-US" sz="1200" b="0" dirty="0">
                        <a:solidFill>
                          <a:schemeClr val="tx1"/>
                        </a:solidFill>
                      </a:endParaRPr>
                    </a:p>
                  </a:txBody>
                  <a:tcPr>
                    <a:solidFill>
                      <a:schemeClr val="bg1"/>
                    </a:solidFill>
                  </a:tcPr>
                </a:tc>
                <a:extLst>
                  <a:ext uri="{0D108BD9-81ED-4DB2-BD59-A6C34878D82A}">
                    <a16:rowId xmlns:a16="http://schemas.microsoft.com/office/drawing/2014/main" val="3433119402"/>
                  </a:ext>
                </a:extLst>
              </a:tr>
              <a:tr h="370840">
                <a:tc>
                  <a:txBody>
                    <a:bodyPr/>
                    <a:lstStyle/>
                    <a:p>
                      <a:r>
                        <a:rPr lang="en-US" sz="1200" b="0" dirty="0">
                          <a:solidFill>
                            <a:schemeClr val="tx1"/>
                          </a:solidFill>
                        </a:rPr>
                        <a:t>GitHub</a:t>
                      </a:r>
                    </a:p>
                  </a:txBody>
                  <a:tcPr>
                    <a:solidFill>
                      <a:schemeClr val="bg1"/>
                    </a:solidFill>
                  </a:tcPr>
                </a:tc>
                <a:tc>
                  <a:txBody>
                    <a:bodyPr/>
                    <a:lstStyle/>
                    <a:p>
                      <a:endParaRPr lang="en-US" sz="1200" b="0" dirty="0">
                        <a:solidFill>
                          <a:schemeClr val="tx1"/>
                        </a:solidFill>
                      </a:endParaRPr>
                    </a:p>
                  </a:txBody>
                  <a:tcPr>
                    <a:solidFill>
                      <a:schemeClr val="bg1"/>
                    </a:solidFill>
                  </a:tcPr>
                </a:tc>
                <a:tc>
                  <a:txBody>
                    <a:bodyPr/>
                    <a:lstStyle/>
                    <a:p>
                      <a:r>
                        <a:rPr lang="en-US" sz="1200" b="0" dirty="0">
                          <a:solidFill>
                            <a:schemeClr val="tx1"/>
                          </a:solidFill>
                        </a:rPr>
                        <a:t>AJAX</a:t>
                      </a:r>
                    </a:p>
                  </a:txBody>
                  <a:tcPr>
                    <a:solidFill>
                      <a:schemeClr val="bg1"/>
                    </a:solidFill>
                  </a:tcPr>
                </a:tc>
                <a:tc>
                  <a:txBody>
                    <a:bodyPr/>
                    <a:lstStyle/>
                    <a:p>
                      <a:r>
                        <a:rPr lang="en-US" sz="1200" b="0" dirty="0">
                          <a:solidFill>
                            <a:schemeClr val="tx1"/>
                          </a:solidFill>
                        </a:rPr>
                        <a:t>Slider.js</a:t>
                      </a:r>
                    </a:p>
                  </a:txBody>
                  <a:tcPr>
                    <a:solidFill>
                      <a:schemeClr val="bg1"/>
                    </a:solidFill>
                  </a:tcPr>
                </a:tc>
                <a:tc>
                  <a:txBody>
                    <a:bodyPr/>
                    <a:lstStyle/>
                    <a:p>
                      <a:endParaRPr lang="en-US" sz="1200" b="0" dirty="0">
                        <a:solidFill>
                          <a:schemeClr val="tx1"/>
                        </a:solidFill>
                      </a:endParaRPr>
                    </a:p>
                  </a:txBody>
                  <a:tcPr>
                    <a:solidFill>
                      <a:schemeClr val="bg1"/>
                    </a:solidFill>
                  </a:tcPr>
                </a:tc>
                <a:extLst>
                  <a:ext uri="{0D108BD9-81ED-4DB2-BD59-A6C34878D82A}">
                    <a16:rowId xmlns:a16="http://schemas.microsoft.com/office/drawing/2014/main" val="360420984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i="1" dirty="0"/>
              <a:t>What you’ve all been waiting for…</a:t>
            </a:r>
            <a:endParaRPr sz="32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solidFill>
                  <a:schemeClr val="accent5">
                    <a:lumMod val="75000"/>
                  </a:schemeClr>
                </a:solidFill>
              </a:rPr>
              <a:t>Directions for Future Development</a:t>
            </a:r>
            <a:endParaRPr i="1" dirty="0">
              <a:solidFill>
                <a:schemeClr val="accent5">
                  <a:lumMod val="75000"/>
                </a:schemeClr>
              </a:solidFill>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Integrate with school syllabi and automatically display assignments and due dates.</a:t>
            </a:r>
          </a:p>
          <a:p>
            <a:pPr marL="285750" indent="-285750">
              <a:spcAft>
                <a:spcPts val="1600"/>
              </a:spcAft>
            </a:pPr>
            <a:r>
              <a:rPr lang="en-US" dirty="0"/>
              <a:t>Saving and submitting work through the app.</a:t>
            </a:r>
          </a:p>
          <a:p>
            <a:pPr marL="285750" indent="-285750">
              <a:spcAft>
                <a:spcPts val="1600"/>
              </a:spcAft>
            </a:pPr>
            <a:r>
              <a:rPr lang="en-US" dirty="0"/>
              <a:t>Full 12-month calendar access.</a:t>
            </a:r>
          </a:p>
          <a:p>
            <a:pPr marL="285750" indent="-285750">
              <a:spcAft>
                <a:spcPts val="1600"/>
              </a:spcAft>
            </a:pPr>
            <a:r>
              <a:rPr lang="en-US" dirty="0"/>
              <a:t>Enhancements to learning for high school students.</a:t>
            </a:r>
            <a:br>
              <a:rPr lang="en-US" dirty="0"/>
            </a:br>
            <a:r>
              <a:rPr lang="en-US" dirty="0"/>
              <a:t>(i.e. enhanced calculator functions, science app)</a:t>
            </a:r>
          </a:p>
          <a:p>
            <a:pPr marL="285750" indent="-285750">
              <a:spcAft>
                <a:spcPts val="1600"/>
              </a:spcAft>
            </a:pPr>
            <a:r>
              <a:rPr lang="en-US" dirty="0"/>
              <a:t>Score keeper – the more you use the app, the higher your score. Create an API to tie in your actual grade. Teachers can use this to help track which students are staying engaged and on track with assignments.</a:t>
            </a:r>
          </a:p>
          <a:p>
            <a:pPr marL="285750" indent="-285750">
              <a:spcAft>
                <a:spcPts val="1600"/>
              </a:spcAft>
            </a:pPr>
            <a:endParaRPr lang="en-US" dirty="0"/>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solidFill>
                  <a:schemeClr val="accent5">
                    <a:lumMod val="75000"/>
                  </a:schemeClr>
                </a:solidFill>
              </a:rPr>
              <a:t>Links</a:t>
            </a:r>
            <a:endParaRPr i="1" dirty="0">
              <a:solidFill>
                <a:schemeClr val="accent5">
                  <a:lumMod val="75000"/>
                </a:schemeClr>
              </a:solidFill>
            </a:endParaRPr>
          </a:p>
        </p:txBody>
      </p:sp>
      <p:sp>
        <p:nvSpPr>
          <p:cNvPr id="89" name="Google Shape;89;p19"/>
          <p:cNvSpPr txBox="1">
            <a:spLocks noGrp="1"/>
          </p:cNvSpPr>
          <p:nvPr>
            <p:ph type="body" idx="1"/>
          </p:nvPr>
        </p:nvSpPr>
        <p:spPr>
          <a:xfrm>
            <a:off x="311700" y="1965799"/>
            <a:ext cx="8520600" cy="121190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hlinkClick r:id="rId3"/>
              </a:rPr>
              <a:t>https://vscacchitti.github.io/HomeworkHelper/</a:t>
            </a:r>
            <a:endParaRPr lang="en-US" dirty="0"/>
          </a:p>
          <a:p>
            <a:pPr marL="114300" lvl="0" indent="0" algn="l" rtl="0">
              <a:spcBef>
                <a:spcPts val="0"/>
              </a:spcBef>
              <a:spcAft>
                <a:spcPts val="0"/>
              </a:spcAft>
              <a:buSzPts val="1800"/>
              <a:buNone/>
            </a:pPr>
            <a:endParaRPr lang="en-US" dirty="0"/>
          </a:p>
          <a:p>
            <a:pPr marL="457200" lvl="0" indent="-342900" algn="l" rtl="0">
              <a:spcBef>
                <a:spcPts val="0"/>
              </a:spcBef>
              <a:spcAft>
                <a:spcPts val="0"/>
              </a:spcAft>
              <a:buSzPts val="1800"/>
              <a:buChar char="●"/>
            </a:pPr>
            <a:r>
              <a:rPr lang="en-US" dirty="0">
                <a:hlinkClick r:id="rId4"/>
              </a:rPr>
              <a:t>https://github.com/VScacchitti/HomeworkHelper</a:t>
            </a:r>
            <a:endParaRPr lang="en-US"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571</TotalTime>
  <Words>390</Words>
  <Application>Microsoft Office PowerPoint</Application>
  <PresentationFormat>On-screen Show (16:9)</PresentationFormat>
  <Paragraphs>46</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Homework Helper</vt:lpstr>
      <vt:lpstr>This “new norm” remote learning environment can be challenging and… boring. We’ve created an app to help your kids stay on track with homework and enjoy it!</vt:lpstr>
      <vt:lpstr>Concept</vt:lpstr>
      <vt:lpstr>Process</vt:lpstr>
      <vt:lpstr>What you’ve all been waiting for…</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Helper</dc:title>
  <dc:creator>Joy Leilani</dc:creator>
  <cp:lastModifiedBy>Joy Leilani</cp:lastModifiedBy>
  <cp:revision>26</cp:revision>
  <dcterms:created xsi:type="dcterms:W3CDTF">2020-09-22T00:02:55Z</dcterms:created>
  <dcterms:modified xsi:type="dcterms:W3CDTF">2020-09-23T22:51:36Z</dcterms:modified>
</cp:coreProperties>
</file>