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3.wmf" ContentType="image/x-wmf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AD8CF6-C0F0-47B5-ADC7-DA17B211CC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47760" y="744480"/>
            <a:ext cx="4977720" cy="27997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133640" y="3697200"/>
            <a:ext cx="5414400" cy="4784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SPARQL (pronounced “sparkle”) is an RDF query language for the Semantic Web and first appeared in 2008.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SPARQL is developed by the World Wide Web Consortium (W3C) and along with RDF and OWL, it is one of the three core technologies of the Semantic Web.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The syntax here is relatively easy to learn, similar to SQL, and is reminiscent of English sentence structure. Like this example: "Return me all items that contain house cats.“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SPARQL is </a:t>
            </a:r>
            <a:r>
              <a:rPr b="0" lang="en-GB" sz="1200" spc="-1" strike="noStrike">
                <a:latin typeface="Arial"/>
              </a:rPr>
              <a:t>used to represent information from data stored as RDF format. </a:t>
            </a:r>
            <a:r>
              <a:rPr b="0" lang="en-US" sz="1200" spc="-1" strike="noStrike">
                <a:latin typeface="Arial"/>
              </a:rPr>
              <a:t>The results from the queries can then in turn be visualized in different ways. For example, as in the Wikidata Query Service as a table, timeline or map.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7" descr="Logo_17pt.wmf"/>
          <p:cNvPicPr/>
          <p:nvPr/>
        </p:nvPicPr>
        <p:blipFill>
          <a:blip r:embed="rId2"/>
          <a:stretch/>
        </p:blipFill>
        <p:spPr>
          <a:xfrm>
            <a:off x="10715760" y="6000840"/>
            <a:ext cx="1222920" cy="710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2590920" y="6012000"/>
            <a:ext cx="53798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Linked Open Data and Knowledge Graphs WS223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Rabea Müller, Vanessa Scharf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Digital Sciences Master | F03 | Köln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204920" y="0"/>
            <a:ext cx="10991160" cy="70560"/>
            <a:chOff x="1204920" y="0"/>
            <a:chExt cx="10991160" cy="70560"/>
          </a:xfrm>
        </p:grpSpPr>
        <p:sp>
          <p:nvSpPr>
            <p:cNvPr id="3" name="CustomShape 3"/>
            <p:cNvSpPr/>
            <p:nvPr/>
          </p:nvSpPr>
          <p:spPr>
            <a:xfrm>
              <a:off x="1204920" y="0"/>
              <a:ext cx="3647520" cy="7056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4853160" y="0"/>
              <a:ext cx="3647520" cy="7056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5"/>
            <p:cNvSpPr/>
            <p:nvPr/>
          </p:nvSpPr>
          <p:spPr>
            <a:xfrm>
              <a:off x="8501040" y="0"/>
              <a:ext cx="3695040" cy="7056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" name="Line 6"/>
          <p:cNvSpPr/>
          <p:nvPr/>
        </p:nvSpPr>
        <p:spPr>
          <a:xfrm>
            <a:off x="1206360" y="5951520"/>
            <a:ext cx="10987200" cy="0"/>
          </a:xfrm>
          <a:prstGeom prst="line">
            <a:avLst/>
          </a:prstGeom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 7" descr="Logo_17pt.wmf"/>
          <p:cNvPicPr/>
          <p:nvPr/>
        </p:nvPicPr>
        <p:blipFill>
          <a:blip r:embed="rId2"/>
          <a:stretch/>
        </p:blipFill>
        <p:spPr>
          <a:xfrm>
            <a:off x="10715760" y="6000840"/>
            <a:ext cx="1222920" cy="710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2590920" y="6012000"/>
            <a:ext cx="53798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Linked Open Data and Knowledge Graphs WS223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Rabea Müller, Vanessa Scharf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Digital Sciences Master | F03 | Köln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47" name="Group 2"/>
          <p:cNvGrpSpPr/>
          <p:nvPr/>
        </p:nvGrpSpPr>
        <p:grpSpPr>
          <a:xfrm>
            <a:off x="1204920" y="0"/>
            <a:ext cx="10991160" cy="70560"/>
            <a:chOff x="1204920" y="0"/>
            <a:chExt cx="10991160" cy="70560"/>
          </a:xfrm>
        </p:grpSpPr>
        <p:sp>
          <p:nvSpPr>
            <p:cNvPr id="48" name="CustomShape 3"/>
            <p:cNvSpPr/>
            <p:nvPr/>
          </p:nvSpPr>
          <p:spPr>
            <a:xfrm>
              <a:off x="1204920" y="0"/>
              <a:ext cx="3647520" cy="7056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4853160" y="0"/>
              <a:ext cx="3647520" cy="7056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8501040" y="0"/>
              <a:ext cx="3695040" cy="7056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1" name="Line 6"/>
          <p:cNvSpPr/>
          <p:nvPr/>
        </p:nvSpPr>
        <p:spPr>
          <a:xfrm>
            <a:off x="1206360" y="5951520"/>
            <a:ext cx="10987200" cy="0"/>
          </a:xfrm>
          <a:prstGeom prst="line">
            <a:avLst/>
          </a:prstGeom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Bild 7" descr="Logo_17pt.wmf"/>
          <p:cNvPicPr/>
          <p:nvPr/>
        </p:nvPicPr>
        <p:blipFill>
          <a:blip r:embed="rId2"/>
          <a:stretch/>
        </p:blipFill>
        <p:spPr>
          <a:xfrm>
            <a:off x="10715760" y="6000840"/>
            <a:ext cx="1222920" cy="7106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590920" y="6012000"/>
            <a:ext cx="5379840" cy="548640"/>
          </a:xfrm>
          <a:prstGeom prst="rect">
            <a:avLst/>
          </a:prstGeom>
          <a:noFill/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141313"/>
                </a:solidFill>
                <a:latin typeface="Arial"/>
                <a:ea typeface="ＭＳ Ｐゴシック"/>
              </a:rPr>
              <a:t>Linked Open Data and Knowledge Graphs WS223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Rabea Müller, Vanessa Scharf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Digital Sciences Master | F03 | Köln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1204920" y="0"/>
            <a:ext cx="10991160" cy="70560"/>
            <a:chOff x="1204920" y="0"/>
            <a:chExt cx="10991160" cy="70560"/>
          </a:xfrm>
        </p:grpSpPr>
        <p:sp>
          <p:nvSpPr>
            <p:cNvPr id="93" name="CustomShape 3"/>
            <p:cNvSpPr/>
            <p:nvPr/>
          </p:nvSpPr>
          <p:spPr>
            <a:xfrm>
              <a:off x="1204920" y="0"/>
              <a:ext cx="3647520" cy="7056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" name="CustomShape 4"/>
            <p:cNvSpPr/>
            <p:nvPr/>
          </p:nvSpPr>
          <p:spPr>
            <a:xfrm>
              <a:off x="4853160" y="0"/>
              <a:ext cx="3647520" cy="7056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8501040" y="0"/>
              <a:ext cx="3695040" cy="7056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96" name="Line 6"/>
          <p:cNvSpPr/>
          <p:nvPr/>
        </p:nvSpPr>
        <p:spPr>
          <a:xfrm>
            <a:off x="1206360" y="5951520"/>
            <a:ext cx="10987200" cy="0"/>
          </a:xfrm>
          <a:prstGeom prst="line">
            <a:avLst/>
          </a:prstGeom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06360" y="4535640"/>
            <a:ext cx="1079928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Bacterial sRNA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06000" y="5455800"/>
            <a:ext cx="1079928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200"/>
              </a:lnSpc>
              <a:spcAft>
                <a:spcPts val="601"/>
              </a:spcAf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Presentation in Linked Open Data and Knowledge Graphs WS 22/23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CCD58964-78D5-4025-A5A9-176B16CD0E2A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Arial"/>
              </a:rPr>
              <a:t>Page </a:t>
            </a:r>
            <a:fld id="{F3617A4D-4A6A-4619-9609-B15B0FCFE816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45" name="Grafik 3" descr=""/>
          <p:cNvPicPr/>
          <p:nvPr/>
        </p:nvPicPr>
        <p:blipFill>
          <a:blip r:embed="rId1"/>
          <a:stretch/>
        </p:blipFill>
        <p:spPr>
          <a:xfrm>
            <a:off x="1038960" y="1280160"/>
            <a:ext cx="4447440" cy="23187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126480" y="914400"/>
            <a:ext cx="3566160" cy="369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Query Problems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097280" y="100584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C3A684C-30D8-4A36-9364-E4029E38086F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76C508B3-F2B3-4582-947D-8C848C3C32E8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467360" y="1097280"/>
            <a:ext cx="5756400" cy="42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25880" y="123120"/>
            <a:ext cx="3027600" cy="57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ts val="2999"/>
              </a:lnSpc>
            </a:pPr>
            <a:br/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7F08D6F-B7A9-4422-855D-4917E4BE67F8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4EDB0A83-6D06-48B3-89CC-E3F714BEA3F5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04920" y="154800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12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Motivation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12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Bacterial small non-encoding RNA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12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Datasource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12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Creating of Knowledge Graph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12000"/>
              </a:lnSpc>
              <a:spcBef>
                <a:spcPts val="11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Queries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2BFB297F-CC04-4E03-A102-EA87694BDE00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420BB707-2407-4911-BFF0-A8F67488ACB5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Bacterial sRNA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79720" y="107568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What are small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non coding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RNAs in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bacteria?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Sequences that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control the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activity of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genes.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Genregulation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determines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wether a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mRNA 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The targeted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protein is built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or not.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This is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important to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keep the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organism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resilient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During stress.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(heat,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osmolarity,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carbon)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9F152346-63B7-4022-BFDC-A145D6BF0CD5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3CC59CCA-0653-4816-ADC9-086DF604E02D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046720" y="3383280"/>
            <a:ext cx="3931920" cy="25761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6949440" y="360720"/>
            <a:ext cx="2743200" cy="2839680"/>
          </a:xfrm>
          <a:prstGeom prst="rect">
            <a:avLst/>
          </a:prstGeom>
          <a:ln>
            <a:noFill/>
          </a:ln>
        </p:spPr>
      </p:pic>
      <p:sp>
        <p:nvSpPr>
          <p:cNvPr id="159" name="TextShape 6"/>
          <p:cNvSpPr txBox="1"/>
          <p:nvPr/>
        </p:nvSpPr>
        <p:spPr>
          <a:xfrm>
            <a:off x="6583680" y="2982600"/>
            <a:ext cx="512064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100" spc="-1" strike="noStrike">
                <a:latin typeface="Arial"/>
              </a:rPr>
              <a:t>DrsA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http://ccb1.bmi.ac.cn:81/srnatarbase/index.php?r=srnaTarget/view&amp;id=1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Data Source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sRNATarBase 3.0 – Wang et al. - Published 2015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02ABAC12-2CC9-481D-AE14-4CA9D7D113DB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DEA7BD88-AD4B-4DFD-BEAF-CA2BE54FFD9F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6099840" y="416160"/>
            <a:ext cx="4323960" cy="55299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37480" y="1645920"/>
            <a:ext cx="5314320" cy="3474360"/>
          </a:xfrm>
          <a:prstGeom prst="rect">
            <a:avLst/>
          </a:prstGeom>
          <a:ln>
            <a:noFill/>
          </a:ln>
        </p:spPr>
      </p:pic>
      <p:sp>
        <p:nvSpPr>
          <p:cNvPr id="166" name="CustomShape 5"/>
          <p:cNvSpPr/>
          <p:nvPr/>
        </p:nvSpPr>
        <p:spPr>
          <a:xfrm>
            <a:off x="1097280" y="5303520"/>
            <a:ext cx="438876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http://ccb1.bmi.ac.cn:81/srnatarbase/index.php?r=site/index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Data Structure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7280" y="100584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ID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SRNA_NAME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Name der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TARGET_NAME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Name des von der sRNA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TAXID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Taxonomische 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ORG_CODE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Organismus Code des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Bakteriums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STRAIN_NAME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Erregerstamm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SRNA_TYPE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0:NA,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1:trans-encoded asRNA,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2:cis-encoded asRNA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SRNA_LENGTH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Länge der sRNA (Menge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der Nukleotide)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SRNA_START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Startpunkt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47007D9-B6BF-4E96-9F6A-306A72083AC9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AF845C92-19BC-4161-B31A-35CDD82973F0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2" name="TextShape 6"/>
          <p:cNvSpPr txBox="1"/>
          <p:nvPr/>
        </p:nvSpPr>
        <p:spPr>
          <a:xfrm>
            <a:off x="6309360" y="1371600"/>
            <a:ext cx="5669280" cy="254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SRNA_END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Endpunkt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SRNA_STRAND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forward -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reverse (sRNA-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Strang vor-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rückwärts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TARGET_TYPE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Art des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Targets (mRNA oder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Protein)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TARGET_LENGTH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Länge des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TARGET_START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Startpunkt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TARGET_END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Endpunkt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TARGET_STRAND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forward -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reverse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REGULATION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induktiv - repressiv &gt;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Wie RNA das Target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reguliert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Nodes and Edges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DA946C5A-5A47-4CE8-8C26-533828D65A77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8889E0F9-7B4A-47A1-B95A-256A5FA3B669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274320" y="1792080"/>
            <a:ext cx="9235440" cy="78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LOAD CSV WITH HEADERS FROM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'https://raw.githubusercontent.com/VScharf7/DS_Linked_Open_Data_and_Knowledge_Graphs_2022_Mueller_S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charf/main/Data/sRNATarBase3_w_target_from_1_to_terminal.csv' AS row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(a:sRNA {Name: row.SRNA_NAME, sRNA_start: row.SRNA_START, sRNA_end: row.SRNA_END,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Alias: row.SRNA_ALIAS, sRNA_Strand: row.SRNA_STRAND})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(b:Target {Name: row.TARGET_NAME, Target_start: row.TARGET_START, Target_end: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row.TARGET_END, Alias: row.TARGET_ALIAS, Target_Strand: row.TARGET_STRAND, Region: 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row.TARGET_REGION})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(c:Strain {Name: row.STRAIN_NAME, Code: row.ORG_CODE, TaxID: row.TAXID})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(d:sRNA_Position {Start: row.SRNA_START, Stop: row.SRNA_END})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(f:sRNA_Length {sRNA_Lenght: row.SRNA_LENGHT})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(g:sRNA_Type {sRNA_Type: row.SRNA_TYPE})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(e:Target_Position {Target_start: row.TARGET_START, Target_end: row.TARGET_END})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(j:Target_Length {Target_Lenght: row.TARGET_LENGTH})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(k:Regulation {Regulation: row.REGULATION})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(c)-[:host_of]-&gt;(a)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(a)-[:hosted_by]-&gt;(c)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(a)-[:located_at]-&gt;(d)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(a)-[:length]-&gt;(f)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(a)-[:is_of_type]-&gt;(g)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(b)-[:located_at]-&gt;(e)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(b)-[:length]-&gt;(j)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(a)-[:affects]-&gt;(b)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(b)-[:is_affected]-&gt;(a)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CREATE (a)-[:regulates_Target]-&gt;(k)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2000"/>
              </a:lnSpc>
              <a:spcBef>
                <a:spcPts val="1199"/>
              </a:spcBef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return *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536480" y="1005840"/>
            <a:ext cx="4955760" cy="69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  <a:scene3d>
            <a:camera prst="orthographicFront"/>
            <a:lightRig dir="t" rig="flat"/>
          </a:scene3d>
          <a:sp3d prstMaterial="dkEdge">
            <a:bevelT w="8200" h="38100"/>
          </a:sp3d>
        </p:spPr>
        <p:style>
          <a:lnRef idx="0"/>
          <a:fillRef idx="0"/>
          <a:effectRef idx="1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(node) – [:RELATIONSHIP] -&gt; (node)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4293720" y="397800"/>
            <a:ext cx="7044840" cy="69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onsolas"/>
                <a:ea typeface="DejaVu Sans"/>
              </a:rPr>
              <a:t>(node {key: value})–[:RELATIONSHIP*..2] -&gt; (node)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Buildin</a:t>
            </a: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g of </a:t>
            </a: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Knowle</a:t>
            </a: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dge </a:t>
            </a: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Graph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97280" y="100584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B7C544C-AB31-4629-BA05-318813A50307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2DB1289B-BC5C-4E4E-85FC-019F9A82D4B8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212080" y="1463040"/>
            <a:ext cx="5875560" cy="39319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280160" y="1707120"/>
            <a:ext cx="2697120" cy="313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Queries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97280" y="1005840"/>
            <a:ext cx="1079892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56182D9-1A63-4F0E-B55D-EAEE92263955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9FCA279F-5D81-4E22-BBB1-7E58282EE7D9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74320" y="1188720"/>
            <a:ext cx="6126120" cy="36039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rcRect l="21988" t="22664" r="39001" b="48001"/>
          <a:stretch/>
        </p:blipFill>
        <p:spPr>
          <a:xfrm>
            <a:off x="4937760" y="2743200"/>
            <a:ext cx="691884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204920" y="520560"/>
            <a:ext cx="1079892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999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</a:rPr>
              <a:t>Queries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3474720"/>
            <a:ext cx="4846320" cy="18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1206000" y="150120"/>
            <a:ext cx="107848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1206360" y="6012000"/>
            <a:ext cx="1294560" cy="1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3B5ACE7-080C-4556-82CD-8035363E3E74}" type="datetime1">
              <a:rPr b="0" lang="de-DE" sz="900" spc="-1" strike="noStrike">
                <a:solidFill>
                  <a:srgbClr val="000000"/>
                </a:solidFill>
                <a:latin typeface="Arial"/>
              </a:rPr>
              <a:t>07.01.2023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206360" y="6361200"/>
            <a:ext cx="12945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8CBEBD9B-E92A-4167-AD37-925147772161}" type="slidenum">
              <a:rPr b="0" lang="de-DE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rcRect l="21686" t="14663" r="27308" b="31999"/>
          <a:stretch/>
        </p:blipFill>
        <p:spPr>
          <a:xfrm>
            <a:off x="4653360" y="881640"/>
            <a:ext cx="7050960" cy="41475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rcRect l="21686" t="14663" r="7810" b="31999"/>
          <a:stretch/>
        </p:blipFill>
        <p:spPr>
          <a:xfrm>
            <a:off x="347400" y="2743200"/>
            <a:ext cx="651060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F36A399A7969F499763BB932EA33B22" ma:contentTypeVersion="14" ma:contentTypeDescription="Ein neues Dokument erstellen." ma:contentTypeScope="" ma:versionID="36ff219954840a6be16846a8de3f01c8">
  <xsd:schema xmlns:xsd="http://www.w3.org/2001/XMLSchema" xmlns:xs="http://www.w3.org/2001/XMLSchema" xmlns:p="http://schemas.microsoft.com/office/2006/metadata/properties" xmlns:ns2="c3bb6a7a-0b4f-4596-b28f-d9f7c6984abc" xmlns:ns3="0f5ee688-2b66-4390-84a6-13368c4e66be" targetNamespace="http://schemas.microsoft.com/office/2006/metadata/properties" ma:root="true" ma:fieldsID="4ad3415bd4a765645236815c42af3cf5" ns2:_="" ns3:_="">
    <xsd:import namespace="c3bb6a7a-0b4f-4596-b28f-d9f7c6984abc"/>
    <xsd:import namespace="0f5ee688-2b66-4390-84a6-13368c4e66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b6a7a-0b4f-4596-b28f-d9f7c6984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e688-2b66-4390-84a6-13368c4e66b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f64db5e-4e8f-4d65-8a4f-2def97949663}" ma:internalName="TaxCatchAll" ma:showField="CatchAllData" ma:web="0f5ee688-2b66-4390-84a6-13368c4e66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5ee688-2b66-4390-84a6-13368c4e66be" xsi:nil="true"/>
    <lcf76f155ced4ddcb4097134ff3c332f xmlns="c3bb6a7a-0b4f-4596-b28f-d9f7c6984a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43C625-BBA7-4784-B291-482BCC86E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54EEA8-8CF3-4C58-9735-1E8AD1064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b6a7a-0b4f-4596-b28f-d9f7c6984abc"/>
    <ds:schemaRef ds:uri="0f5ee688-2b66-4390-84a6-13368c4e66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929176-39E7-49D5-BB52-07A98E00C523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f5ee688-2b66-4390-84a6-13368c4e66be"/>
    <ds:schemaRef ds:uri="c3bb6a7a-0b4f-4596-b28f-d9f7c6984a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LibreOffice/6.4.7.2$Linux_X86_64 LibreOffice_project/40$Build-2</Application>
  <Words>1345</Words>
  <Paragraphs>204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2022-03-17T17:22:42Z</dcterms:created>
  <dc:creator>EBPS_2021_Inga.Niepenberg</dc:creator>
  <dc:description/>
  <dc:language>en-US</dc:language>
  <cp:lastModifiedBy/>
  <cp:lastPrinted>2016-02-26T07:58:29Z</cp:lastPrinted>
  <dcterms:modified xsi:type="dcterms:W3CDTF">2023-01-07T19:53:55Z</dcterms:modified>
  <cp:revision>482</cp:revision>
  <dc:subject/>
  <dc:title>Masterfolie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0x0101003F36A399A7969F499763BB932EA33B22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14</vt:i4>
  </property>
  <property fmtid="{D5CDD505-2E9C-101B-9397-08002B2CF9AE}" pid="10" name="PresentationFormat">
    <vt:lpwstr>Breitbild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16</vt:i4>
  </property>
</Properties>
</file>