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9928225" cy="67976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3a4yAR9fAMIRuFpK7nT7YUwCR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865438" y="509588"/>
            <a:ext cx="2555875" cy="191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655478" y="2531466"/>
            <a:ext cx="7908729" cy="3276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1667071" y="103259"/>
            <a:ext cx="4964112" cy="330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" name="Google Shape;6;n"/>
          <p:cNvGrpSpPr/>
          <p:nvPr/>
        </p:nvGrpSpPr>
        <p:grpSpPr>
          <a:xfrm>
            <a:off x="1655477" y="0"/>
            <a:ext cx="8272748" cy="53260"/>
            <a:chOff x="1143000" y="-2"/>
            <a:chExt cx="5714999" cy="108000"/>
          </a:xfrm>
        </p:grpSpPr>
        <p:sp>
          <p:nvSpPr>
            <p:cNvPr id="7" name="Google Shape;7;n"/>
            <p:cNvSpPr/>
            <p:nvPr/>
          </p:nvSpPr>
          <p:spPr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n"/>
            <p:cNvSpPr/>
            <p:nvPr/>
          </p:nvSpPr>
          <p:spPr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n"/>
            <p:cNvSpPr/>
            <p:nvPr/>
          </p:nvSpPr>
          <p:spPr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n"/>
          <p:cNvSpPr/>
          <p:nvPr/>
        </p:nvSpPr>
        <p:spPr>
          <a:xfrm>
            <a:off x="6865362" y="281516"/>
            <a:ext cx="1395794" cy="268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5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Chart</a:t>
            </a:r>
            <a:r>
              <a:rPr b="0" i="0" lang="de-DE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fld id="{00000000-1234-1234-1234-123412341234}" type="slidenum">
              <a:rPr b="0" i="0" lang="de-DE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17pt.wmf" id="11" name="Google Shape;11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9455" y="6060735"/>
            <a:ext cx="1520999" cy="4543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n"/>
          <p:cNvSpPr txBox="1"/>
          <p:nvPr/>
        </p:nvSpPr>
        <p:spPr>
          <a:xfrm>
            <a:off x="6865362" y="110867"/>
            <a:ext cx="1523316" cy="170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08.12.2022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 txBox="1"/>
          <p:nvPr/>
        </p:nvSpPr>
        <p:spPr>
          <a:xfrm>
            <a:off x="1655477" y="6067256"/>
            <a:ext cx="5731568" cy="613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de-DE" sz="9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Prof. Dr. Elisabeth Exempel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Ggf. Funktionsbezeichnung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Instituts- und/oder Fakultäts-, Referats-, Teambezeichnung</a:t>
            </a:r>
            <a:br>
              <a:rPr b="0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maximal drei Zeilen möglich (editierbar im Foliemaster)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1655478" y="2531466"/>
            <a:ext cx="79086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de-DE"/>
              <a:t>Start with Javier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de-DE"/>
              <a:t>Next Javier</a:t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2865438" y="509588"/>
            <a:ext cx="2555875" cy="191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548466bb9_4_38:notes"/>
          <p:cNvSpPr/>
          <p:nvPr>
            <p:ph idx="2" type="sldImg"/>
          </p:nvPr>
        </p:nvSpPr>
        <p:spPr>
          <a:xfrm>
            <a:off x="2865438" y="509588"/>
            <a:ext cx="2556000" cy="191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a548466bb9_4_38:notes"/>
          <p:cNvSpPr txBox="1"/>
          <p:nvPr>
            <p:ph idx="1" type="body"/>
          </p:nvPr>
        </p:nvSpPr>
        <p:spPr>
          <a:xfrm>
            <a:off x="1655478" y="2531466"/>
            <a:ext cx="79086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548466bb9_4_45:notes"/>
          <p:cNvSpPr/>
          <p:nvPr>
            <p:ph idx="2" type="sldImg"/>
          </p:nvPr>
        </p:nvSpPr>
        <p:spPr>
          <a:xfrm>
            <a:off x="2865438" y="509588"/>
            <a:ext cx="2556000" cy="191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a548466bb9_4_45:notes"/>
          <p:cNvSpPr txBox="1"/>
          <p:nvPr>
            <p:ph idx="1" type="body"/>
          </p:nvPr>
        </p:nvSpPr>
        <p:spPr>
          <a:xfrm>
            <a:off x="1655478" y="2531466"/>
            <a:ext cx="79086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1ca550100_0_4:notes"/>
          <p:cNvSpPr/>
          <p:nvPr>
            <p:ph idx="2" type="sldImg"/>
          </p:nvPr>
        </p:nvSpPr>
        <p:spPr>
          <a:xfrm>
            <a:off x="2865438" y="509588"/>
            <a:ext cx="2555875" cy="191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91ca550100_0_4:notes"/>
          <p:cNvSpPr txBox="1"/>
          <p:nvPr>
            <p:ph idx="1" type="body"/>
          </p:nvPr>
        </p:nvSpPr>
        <p:spPr>
          <a:xfrm>
            <a:off x="1655478" y="2531466"/>
            <a:ext cx="79086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b="0" i="0" lang="de-DE" sz="1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of the paper/study you chose (topic, research question, method, data, code, result)</a:t>
            </a:r>
            <a:endParaRPr sz="1000"/>
          </a:p>
          <a:p>
            <a:pPr indent="-203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b="0" i="0" lang="de-DE" sz="1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what you have done so far (communication with the authors, coding or data usage, problems - no matter if you have solutions right now or not, etc.) </a:t>
            </a:r>
            <a:endParaRPr sz="1000"/>
          </a:p>
          <a:p>
            <a:pPr indent="-203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b="0" i="0" lang="de-DE" sz="1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your next steps (what, why, when, who, etc.)</a:t>
            </a:r>
            <a:endParaRPr sz="1000"/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lang="de-DE" sz="1000"/>
            </a:b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2865438" y="509588"/>
            <a:ext cx="2555875" cy="191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1655478" y="2531466"/>
            <a:ext cx="79086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548466bb9_3_0:notes"/>
          <p:cNvSpPr/>
          <p:nvPr>
            <p:ph idx="2" type="sldImg"/>
          </p:nvPr>
        </p:nvSpPr>
        <p:spPr>
          <a:xfrm>
            <a:off x="2865438" y="509588"/>
            <a:ext cx="2556000" cy="191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a548466bb9_3_0:notes"/>
          <p:cNvSpPr txBox="1"/>
          <p:nvPr>
            <p:ph idx="1" type="body"/>
          </p:nvPr>
        </p:nvSpPr>
        <p:spPr>
          <a:xfrm>
            <a:off x="1655478" y="2531466"/>
            <a:ext cx="79086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548466bb9_4_64:notes"/>
          <p:cNvSpPr/>
          <p:nvPr>
            <p:ph idx="2" type="sldImg"/>
          </p:nvPr>
        </p:nvSpPr>
        <p:spPr>
          <a:xfrm>
            <a:off x="2865438" y="509588"/>
            <a:ext cx="2556000" cy="191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a548466bb9_4_64:notes"/>
          <p:cNvSpPr txBox="1"/>
          <p:nvPr>
            <p:ph idx="1" type="body"/>
          </p:nvPr>
        </p:nvSpPr>
        <p:spPr>
          <a:xfrm>
            <a:off x="1655478" y="2531466"/>
            <a:ext cx="79086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548466bb9_4_0:notes"/>
          <p:cNvSpPr/>
          <p:nvPr>
            <p:ph idx="2" type="sldImg"/>
          </p:nvPr>
        </p:nvSpPr>
        <p:spPr>
          <a:xfrm>
            <a:off x="2865438" y="509588"/>
            <a:ext cx="2556000" cy="191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a548466bb9_4_0:notes"/>
          <p:cNvSpPr txBox="1"/>
          <p:nvPr>
            <p:ph idx="1" type="body"/>
          </p:nvPr>
        </p:nvSpPr>
        <p:spPr>
          <a:xfrm>
            <a:off x="1655478" y="2531466"/>
            <a:ext cx="79086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548466bb9_4_7:notes"/>
          <p:cNvSpPr/>
          <p:nvPr>
            <p:ph idx="2" type="sldImg"/>
          </p:nvPr>
        </p:nvSpPr>
        <p:spPr>
          <a:xfrm>
            <a:off x="2865438" y="509588"/>
            <a:ext cx="2556000" cy="191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a548466bb9_4_7:notes"/>
          <p:cNvSpPr txBox="1"/>
          <p:nvPr>
            <p:ph idx="1" type="body"/>
          </p:nvPr>
        </p:nvSpPr>
        <p:spPr>
          <a:xfrm>
            <a:off x="1655478" y="2531466"/>
            <a:ext cx="79086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548466bb9_4_74:notes"/>
          <p:cNvSpPr/>
          <p:nvPr>
            <p:ph idx="2" type="sldImg"/>
          </p:nvPr>
        </p:nvSpPr>
        <p:spPr>
          <a:xfrm>
            <a:off x="2865438" y="509588"/>
            <a:ext cx="2556000" cy="191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a548466bb9_4_74:notes"/>
          <p:cNvSpPr txBox="1"/>
          <p:nvPr>
            <p:ph idx="1" type="body"/>
          </p:nvPr>
        </p:nvSpPr>
        <p:spPr>
          <a:xfrm>
            <a:off x="1655478" y="2531466"/>
            <a:ext cx="79086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548466bb9_4_14:notes"/>
          <p:cNvSpPr/>
          <p:nvPr>
            <p:ph idx="2" type="sldImg"/>
          </p:nvPr>
        </p:nvSpPr>
        <p:spPr>
          <a:xfrm>
            <a:off x="2865438" y="509588"/>
            <a:ext cx="2556000" cy="191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a548466bb9_4_14:notes"/>
          <p:cNvSpPr txBox="1"/>
          <p:nvPr>
            <p:ph idx="1" type="body"/>
          </p:nvPr>
        </p:nvSpPr>
        <p:spPr>
          <a:xfrm>
            <a:off x="1655478" y="2531466"/>
            <a:ext cx="79086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seite mit großem Bild">
  <p:cSld name="1_Titelseite mit großem Bild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903825" y="82175"/>
            <a:ext cx="8240100" cy="4482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04875" y="5366723"/>
            <a:ext cx="8100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8888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83475" y="6066626"/>
            <a:ext cx="9717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nhalt">
  <p:cSld name="2_Inhal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903291" y="520701"/>
            <a:ext cx="8101012" cy="712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904878" y="1357313"/>
            <a:ext cx="80997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1pPr>
            <a:lvl2pPr indent="-355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  <a:defRPr/>
            </a:lvl2pPr>
            <a:lvl3pPr indent="-355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LcPeriod"/>
              <a:defRPr/>
            </a:lvl3pPr>
            <a:lvl4pPr indent="-355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  <a:defRPr/>
            </a:lvl4pPr>
            <a:lvl5pPr indent="-342900" lvl="4" marL="2286000" algn="l">
              <a:lnSpc>
                <a:spcPct val="8888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183475" y="6066626"/>
            <a:ext cx="9717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904501" y="150130"/>
            <a:ext cx="80892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sz="9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4285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Zwei Inhalte">
  <p:cSld name="3_Zwei Inhalt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903291" y="520701"/>
            <a:ext cx="8101012" cy="7208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904875" y="1357314"/>
            <a:ext cx="39150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LcPeriod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lnSpc>
                <a:spcPct val="8888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5112321" y="1361436"/>
            <a:ext cx="3891499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8888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904505" y="150130"/>
            <a:ext cx="8117263" cy="215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sz="9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4285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183475" y="6066626"/>
            <a:ext cx="9717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Vergleich">
  <p:cSld name="4_Vergleic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903289" y="520701"/>
            <a:ext cx="8099235" cy="7208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904501" y="150130"/>
            <a:ext cx="8089107" cy="215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sz="9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4285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96263" y="2029137"/>
            <a:ext cx="3915000" cy="3665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55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2pPr>
            <a:lvl3pPr indent="-355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8888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5087523" y="2029137"/>
            <a:ext cx="3915000" cy="3665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8888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899592" y="1340768"/>
            <a:ext cx="3915000" cy="688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5" type="body"/>
          </p:nvPr>
        </p:nvSpPr>
        <p:spPr>
          <a:xfrm>
            <a:off x="5087523" y="1340768"/>
            <a:ext cx="3915000" cy="688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83475" y="6066626"/>
            <a:ext cx="9717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nur Überschrift">
  <p:cSld name="5_nur Überschrif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/>
        </p:nvSpPr>
        <p:spPr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de-DE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Titelmasterformat durch Klicken bearbeiten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914401" y="150130"/>
            <a:ext cx="8089107" cy="215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sz="9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4285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183475" y="6066626"/>
            <a:ext cx="9717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Leer mit Logo">
  <p:cSld name="6_Leer mit Log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183475" y="6066626"/>
            <a:ext cx="9717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leer">
  <p:cSld name="6_le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Drei Bilder mit Beschriftung">
  <p:cSld name="7_Drei Bilder mit Beschriftung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>
            <p:ph idx="2" type="pic"/>
          </p:nvPr>
        </p:nvSpPr>
        <p:spPr>
          <a:xfrm>
            <a:off x="904500" y="1520826"/>
            <a:ext cx="2592000" cy="27473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904500" y="4341767"/>
            <a:ext cx="25920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4285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11"/>
          <p:cNvSpPr/>
          <p:nvPr>
            <p:ph idx="3" type="pic"/>
          </p:nvPr>
        </p:nvSpPr>
        <p:spPr>
          <a:xfrm>
            <a:off x="3669909" y="1520826"/>
            <a:ext cx="2592000" cy="27473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11"/>
          <p:cNvSpPr txBox="1"/>
          <p:nvPr>
            <p:ph idx="4" type="body"/>
          </p:nvPr>
        </p:nvSpPr>
        <p:spPr>
          <a:xfrm>
            <a:off x="3669909" y="4341767"/>
            <a:ext cx="25920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4285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p11"/>
          <p:cNvSpPr/>
          <p:nvPr>
            <p:ph idx="5" type="pic"/>
          </p:nvPr>
        </p:nvSpPr>
        <p:spPr>
          <a:xfrm>
            <a:off x="6419135" y="1520826"/>
            <a:ext cx="2592000" cy="27473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1" name="Google Shape;71;p11"/>
          <p:cNvSpPr txBox="1"/>
          <p:nvPr>
            <p:ph idx="6" type="body"/>
          </p:nvPr>
        </p:nvSpPr>
        <p:spPr>
          <a:xfrm>
            <a:off x="6419135" y="4341767"/>
            <a:ext cx="25920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4285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type="title"/>
          </p:nvPr>
        </p:nvSpPr>
        <p:spPr>
          <a:xfrm>
            <a:off x="903819" y="521252"/>
            <a:ext cx="810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7" type="body"/>
          </p:nvPr>
        </p:nvSpPr>
        <p:spPr>
          <a:xfrm>
            <a:off x="904501" y="150130"/>
            <a:ext cx="8089107" cy="215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sz="9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4285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183475" y="6066626"/>
            <a:ext cx="9717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hs Bilder mit Beschriftung">
  <p:cSld name="8_Sechs Bilder mit Beschriftung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904501" y="150130"/>
            <a:ext cx="8089107" cy="215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sz="9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4285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12"/>
          <p:cNvSpPr/>
          <p:nvPr>
            <p:ph idx="2" type="pic"/>
          </p:nvPr>
        </p:nvSpPr>
        <p:spPr>
          <a:xfrm>
            <a:off x="904500" y="539920"/>
            <a:ext cx="2592000" cy="2196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9" name="Google Shape;79;p12"/>
          <p:cNvSpPr txBox="1"/>
          <p:nvPr>
            <p:ph idx="3" type="body"/>
          </p:nvPr>
        </p:nvSpPr>
        <p:spPr>
          <a:xfrm>
            <a:off x="904500" y="2812230"/>
            <a:ext cx="259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4285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2"/>
          <p:cNvSpPr/>
          <p:nvPr>
            <p:ph idx="4" type="pic"/>
          </p:nvPr>
        </p:nvSpPr>
        <p:spPr>
          <a:xfrm>
            <a:off x="3661819" y="539920"/>
            <a:ext cx="2592000" cy="2196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" name="Google Shape;81;p12"/>
          <p:cNvSpPr txBox="1"/>
          <p:nvPr>
            <p:ph idx="5" type="body"/>
          </p:nvPr>
        </p:nvSpPr>
        <p:spPr>
          <a:xfrm>
            <a:off x="3661819" y="2812230"/>
            <a:ext cx="259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4285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" name="Google Shape;82;p12"/>
          <p:cNvSpPr/>
          <p:nvPr>
            <p:ph idx="6" type="pic"/>
          </p:nvPr>
        </p:nvSpPr>
        <p:spPr>
          <a:xfrm>
            <a:off x="6402951" y="539920"/>
            <a:ext cx="2592000" cy="2196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12"/>
          <p:cNvSpPr txBox="1"/>
          <p:nvPr>
            <p:ph idx="7" type="body"/>
          </p:nvPr>
        </p:nvSpPr>
        <p:spPr>
          <a:xfrm>
            <a:off x="6402951" y="2812230"/>
            <a:ext cx="259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4285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2"/>
          <p:cNvSpPr/>
          <p:nvPr>
            <p:ph idx="8" type="pic"/>
          </p:nvPr>
        </p:nvSpPr>
        <p:spPr>
          <a:xfrm>
            <a:off x="904500" y="3201820"/>
            <a:ext cx="2592000" cy="2196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5" name="Google Shape;85;p12"/>
          <p:cNvSpPr txBox="1"/>
          <p:nvPr>
            <p:ph idx="9" type="body"/>
          </p:nvPr>
        </p:nvSpPr>
        <p:spPr>
          <a:xfrm>
            <a:off x="904500" y="5474129"/>
            <a:ext cx="259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4285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6" name="Google Shape;86;p12"/>
          <p:cNvSpPr/>
          <p:nvPr>
            <p:ph idx="13" type="pic"/>
          </p:nvPr>
        </p:nvSpPr>
        <p:spPr>
          <a:xfrm>
            <a:off x="3667884" y="3201820"/>
            <a:ext cx="2592000" cy="2196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7" name="Google Shape;87;p12"/>
          <p:cNvSpPr txBox="1"/>
          <p:nvPr>
            <p:ph idx="14" type="body"/>
          </p:nvPr>
        </p:nvSpPr>
        <p:spPr>
          <a:xfrm>
            <a:off x="3667884" y="5474129"/>
            <a:ext cx="259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4285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12"/>
          <p:cNvSpPr/>
          <p:nvPr>
            <p:ph idx="15" type="pic"/>
          </p:nvPr>
        </p:nvSpPr>
        <p:spPr>
          <a:xfrm>
            <a:off x="6404432" y="3201820"/>
            <a:ext cx="2592000" cy="2196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9" name="Google Shape;89;p12"/>
          <p:cNvSpPr txBox="1"/>
          <p:nvPr>
            <p:ph idx="16" type="body"/>
          </p:nvPr>
        </p:nvSpPr>
        <p:spPr>
          <a:xfrm>
            <a:off x="6404432" y="5474129"/>
            <a:ext cx="2592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4285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183475" y="6066626"/>
            <a:ext cx="9717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904075" y="454025"/>
            <a:ext cx="81009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904875" y="1547813"/>
            <a:ext cx="80994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D167A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/>
        </p:nvSpPr>
        <p:spPr>
          <a:xfrm>
            <a:off x="1255625" y="6061063"/>
            <a:ext cx="39417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de-DE" sz="9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Psychological Aspects of Digital Transformation WS23/24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Skills and attitudes driving digital transformation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de-DE" sz="9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TH Köln - Campus Gummersbach</a:t>
            </a:r>
            <a:endParaRPr b="0" i="0" sz="9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3"/>
          <p:cNvGrpSpPr/>
          <p:nvPr/>
        </p:nvGrpSpPr>
        <p:grpSpPr>
          <a:xfrm>
            <a:off x="904113" y="0"/>
            <a:ext cx="8243176" cy="91325"/>
            <a:chOff x="903819" y="0"/>
            <a:chExt cx="8244000" cy="108000"/>
          </a:xfrm>
        </p:grpSpPr>
        <p:sp>
          <p:nvSpPr>
            <p:cNvPr id="19" name="Google Shape;19;p3"/>
            <p:cNvSpPr/>
            <p:nvPr/>
          </p:nvSpPr>
          <p:spPr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" name="Google Shape;22;p3"/>
          <p:cNvCxnSpPr/>
          <p:nvPr/>
        </p:nvCxnSpPr>
        <p:spPr>
          <a:xfrm>
            <a:off x="-9125" y="5951550"/>
            <a:ext cx="91548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83475" y="6066626"/>
            <a:ext cx="9717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Logo_17pt.wmf" id="25" name="Google Shape;25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28825" y="6061075"/>
            <a:ext cx="1052513" cy="6111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title"/>
          </p:nvPr>
        </p:nvSpPr>
        <p:spPr>
          <a:xfrm>
            <a:off x="903819" y="4706098"/>
            <a:ext cx="8100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Presentation of The Interim Results</a:t>
            </a:r>
            <a:endParaRPr/>
          </a:p>
        </p:txBody>
      </p:sp>
      <p:sp>
        <p:nvSpPr>
          <p:cNvPr id="97" name="Google Shape;97;p1"/>
          <p:cNvSpPr txBox="1"/>
          <p:nvPr>
            <p:ph idx="1" type="body"/>
          </p:nvPr>
        </p:nvSpPr>
        <p:spPr>
          <a:xfrm>
            <a:off x="904875" y="5214323"/>
            <a:ext cx="8100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1800"/>
              <a:t>Open Science Course - WS 23/24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1800"/>
              <a:t>Einaas Kharsah - Vanessa Scharf</a:t>
            </a:r>
            <a:endParaRPr sz="1800"/>
          </a:p>
        </p:txBody>
      </p:sp>
      <p:sp>
        <p:nvSpPr>
          <p:cNvPr id="98" name="Google Shape;98;p1"/>
          <p:cNvSpPr txBox="1"/>
          <p:nvPr>
            <p:ph idx="10" type="dt"/>
          </p:nvPr>
        </p:nvSpPr>
        <p:spPr>
          <a:xfrm>
            <a:off x="183475" y="6066626"/>
            <a:ext cx="9717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12.12. 2023</a:t>
            </a:r>
            <a:endParaRPr/>
          </a:p>
        </p:txBody>
      </p:sp>
      <p:sp>
        <p:nvSpPr>
          <p:cNvPr id="99" name="Google Shape;99;p1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00" y="152400"/>
            <a:ext cx="9144000" cy="4870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1064148" y="5994267"/>
            <a:ext cx="6113576" cy="8081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Science Course - WS 23/24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Of The Interim Results of The Study 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“Human-animal relationships and interactions during the Covid-19 lockdown phase in the UK”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 Köln Campus Südstadt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548466bb9_4_38"/>
          <p:cNvSpPr txBox="1"/>
          <p:nvPr>
            <p:ph type="title"/>
          </p:nvPr>
        </p:nvSpPr>
        <p:spPr>
          <a:xfrm>
            <a:off x="903291" y="520701"/>
            <a:ext cx="8100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Issues and Problems</a:t>
            </a:r>
            <a:endParaRPr/>
          </a:p>
        </p:txBody>
      </p:sp>
      <p:sp>
        <p:nvSpPr>
          <p:cNvPr id="171" name="Google Shape;171;g2a548466bb9_4_38"/>
          <p:cNvSpPr txBox="1"/>
          <p:nvPr>
            <p:ph idx="1" type="body"/>
          </p:nvPr>
        </p:nvSpPr>
        <p:spPr>
          <a:xfrm>
            <a:off x="904878" y="1357313"/>
            <a:ext cx="80997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Picking a Study (with an available dataset)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Author Communication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Data Analysis </a:t>
            </a:r>
            <a:r>
              <a:rPr lang="de-DE"/>
              <a:t>Tool</a:t>
            </a:r>
            <a:r>
              <a:rPr lang="de-DE"/>
              <a:t>/ Language</a:t>
            </a:r>
            <a:endParaRPr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-DE" sz="1700"/>
              <a:t>SPSS Statistical Software Suite Developed by IBM.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a548466bb9_4_38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3" name="Google Shape;173;g2a548466bb9_4_38"/>
          <p:cNvSpPr txBox="1"/>
          <p:nvPr/>
        </p:nvSpPr>
        <p:spPr>
          <a:xfrm>
            <a:off x="1064148" y="5994267"/>
            <a:ext cx="6113700" cy="76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Science Course - WS 23/24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Of The Interim Results of The Study 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“Human-animal relationships and interactions during the Covid-19 lockdown phase in the UK”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 Köln Campus Südstadt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548466bb9_4_45"/>
          <p:cNvSpPr txBox="1"/>
          <p:nvPr>
            <p:ph type="title"/>
          </p:nvPr>
        </p:nvSpPr>
        <p:spPr>
          <a:xfrm>
            <a:off x="903291" y="520701"/>
            <a:ext cx="8100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The Next Step</a:t>
            </a:r>
            <a:endParaRPr/>
          </a:p>
        </p:txBody>
      </p:sp>
      <p:sp>
        <p:nvSpPr>
          <p:cNvPr id="179" name="Google Shape;179;g2a548466bb9_4_45"/>
          <p:cNvSpPr txBox="1"/>
          <p:nvPr>
            <p:ph idx="1" type="body"/>
          </p:nvPr>
        </p:nvSpPr>
        <p:spPr>
          <a:xfrm>
            <a:off x="904878" y="1357313"/>
            <a:ext cx="80997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your suggestions :)</a:t>
            </a:r>
            <a:endParaRPr/>
          </a:p>
        </p:txBody>
      </p:sp>
      <p:sp>
        <p:nvSpPr>
          <p:cNvPr id="180" name="Google Shape;180;g2a548466bb9_4_45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1" name="Google Shape;181;g2a548466bb9_4_45"/>
          <p:cNvSpPr txBox="1"/>
          <p:nvPr/>
        </p:nvSpPr>
        <p:spPr>
          <a:xfrm>
            <a:off x="1064148" y="5994267"/>
            <a:ext cx="6113700" cy="76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Science Course - WS 23/24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Of The Interim Results of The Study 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“Human-animal relationships and interactions during the Covid-19 lockdown phase in the UK”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 Köln Campus Südstadt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1ca550100_0_4"/>
          <p:cNvSpPr txBox="1"/>
          <p:nvPr>
            <p:ph type="title"/>
          </p:nvPr>
        </p:nvSpPr>
        <p:spPr>
          <a:xfrm>
            <a:off x="903291" y="520701"/>
            <a:ext cx="8100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Outline(suggested): </a:t>
            </a:r>
            <a:endParaRPr/>
          </a:p>
        </p:txBody>
      </p:sp>
      <p:sp>
        <p:nvSpPr>
          <p:cNvPr id="107" name="Google Shape;107;g291ca550100_0_4"/>
          <p:cNvSpPr txBox="1"/>
          <p:nvPr>
            <p:ph idx="1" type="body"/>
          </p:nvPr>
        </p:nvSpPr>
        <p:spPr>
          <a:xfrm>
            <a:off x="904878" y="1357313"/>
            <a:ext cx="80997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Study Overview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Research Questions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Methods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Analysis &amp; Results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What Has Been Done So Far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Issues and Problems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The Next Steps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g291ca550100_0_4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9" name="Google Shape;109;g291ca550100_0_4"/>
          <p:cNvSpPr txBox="1"/>
          <p:nvPr/>
        </p:nvSpPr>
        <p:spPr>
          <a:xfrm>
            <a:off x="1064148" y="5994267"/>
            <a:ext cx="6113576" cy="8081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Science Course - WS 23/24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Of The Interim Results of The Study 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“Human-animal relationships and interactions during the Covid-19 lockdown phase in the UK”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 Köln Campus Südstadt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903291" y="520701"/>
            <a:ext cx="8100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Study Overview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904878" y="1357313"/>
            <a:ext cx="80997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Objective: </a:t>
            </a:r>
            <a:br>
              <a:rPr lang="de-DE"/>
            </a:br>
            <a:br>
              <a:rPr lang="de-DE"/>
            </a:br>
            <a:r>
              <a:rPr lang="de-DE"/>
              <a:t>The study aims to investigate the relationship between mental health, loneliness, companion animal ownership, the human-animal bond, and human-animal interactions during the COVID-19 lockdown in the UK.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1064148" y="5994267"/>
            <a:ext cx="6113576" cy="8081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Science Course - WS 23/24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Of The Interim Results of The Study 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“Human-animal relationships and interactions during the Covid-19 lockdown phase in the UK”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 Köln Campus Südstadt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548466bb9_3_0"/>
          <p:cNvSpPr txBox="1"/>
          <p:nvPr>
            <p:ph type="title"/>
          </p:nvPr>
        </p:nvSpPr>
        <p:spPr>
          <a:xfrm>
            <a:off x="903291" y="520701"/>
            <a:ext cx="8100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Study Overview</a:t>
            </a:r>
            <a:endParaRPr/>
          </a:p>
        </p:txBody>
      </p:sp>
      <p:sp>
        <p:nvSpPr>
          <p:cNvPr id="123" name="Google Shape;123;g2a548466bb9_3_0"/>
          <p:cNvSpPr txBox="1"/>
          <p:nvPr>
            <p:ph idx="1" type="body"/>
          </p:nvPr>
        </p:nvSpPr>
        <p:spPr>
          <a:xfrm>
            <a:off x="904875" y="1357324"/>
            <a:ext cx="8099700" cy="39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Research Questions: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de-DE" sz="1700"/>
              <a:t>RQ1: Companion Animal Owners' Perceptions during Lockdown</a:t>
            </a:r>
            <a:endParaRPr sz="1700"/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de-DE" sz="1700"/>
              <a:t>What are companion animal owners' perceptions of their animals' roles during the lockdown, and what concerns do they have regarding practical aspects of animal ownership during this time?</a:t>
            </a:r>
            <a:endParaRPr sz="1700"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1700"/>
              <a:t>RQ2: Diversity in Human-Animal Bond</a:t>
            </a:r>
            <a:endParaRPr sz="1700"/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de-DE" sz="1700"/>
              <a:t>Does the strength of the human-animal bond differ based on animal species and special roles (e.g., assistance dog, emotional support animal) among companion animal owners?</a:t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124" name="Google Shape;124;g2a548466bb9_3_0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5" name="Google Shape;125;g2a548466bb9_3_0"/>
          <p:cNvSpPr txBox="1"/>
          <p:nvPr/>
        </p:nvSpPr>
        <p:spPr>
          <a:xfrm>
            <a:off x="1064148" y="5994267"/>
            <a:ext cx="6113700" cy="76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Science Course - WS 23/24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Of The Interim Results of The Study 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“Human-animal relationships and interactions during the Covid-19 lockdown phase in the UK”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 Köln Campus Südstadt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548466bb9_4_64"/>
          <p:cNvSpPr txBox="1"/>
          <p:nvPr>
            <p:ph type="title"/>
          </p:nvPr>
        </p:nvSpPr>
        <p:spPr>
          <a:xfrm>
            <a:off x="903291" y="520701"/>
            <a:ext cx="8100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Study Overview</a:t>
            </a:r>
            <a:endParaRPr/>
          </a:p>
        </p:txBody>
      </p:sp>
      <p:sp>
        <p:nvSpPr>
          <p:cNvPr id="131" name="Google Shape;131;g2a548466bb9_4_64"/>
          <p:cNvSpPr txBox="1"/>
          <p:nvPr>
            <p:ph idx="1" type="body"/>
          </p:nvPr>
        </p:nvSpPr>
        <p:spPr>
          <a:xfrm>
            <a:off x="904875" y="1357324"/>
            <a:ext cx="8099700" cy="39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Research Questions: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3"/>
            </a:pPr>
            <a:r>
              <a:rPr lang="de-DE" sz="1700"/>
              <a:t>RQ3: Association between Mental Health and Human-Animal Bond</a:t>
            </a:r>
            <a:endParaRPr sz="1700"/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de-DE" sz="1700"/>
              <a:t>What is the association between mental health, wellbeing, and the reported strength of the human-animal bond in companion animal owners?</a:t>
            </a:r>
            <a:endParaRPr sz="1700"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3"/>
            </a:pPr>
            <a:r>
              <a:rPr lang="de-DE" sz="1700"/>
              <a:t>RQ4: Factors Influencing Changes in Mental Health and Loneliness</a:t>
            </a:r>
            <a:endParaRPr sz="1700"/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de-DE" sz="1700"/>
              <a:t>Are changes in mental health and loneliness scores since lockdown associated with:</a:t>
            </a:r>
            <a:endParaRPr sz="1700"/>
          </a:p>
          <a:p>
            <a:pPr indent="-3238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de-DE" sz="1700"/>
              <a:t>Animal ownership?</a:t>
            </a:r>
            <a:endParaRPr sz="1700"/>
          </a:p>
          <a:p>
            <a:pPr indent="-3238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de-DE" sz="1700"/>
              <a:t>Strength of the human-animal bond?</a:t>
            </a:r>
            <a:endParaRPr sz="1700"/>
          </a:p>
          <a:p>
            <a:pPr indent="-3238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de-DE" sz="1700"/>
              <a:t>Regular engagement with non-companion animals in non-animal owners?</a:t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132" name="Google Shape;132;g2a548466bb9_4_64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3" name="Google Shape;133;g2a548466bb9_4_64"/>
          <p:cNvSpPr txBox="1"/>
          <p:nvPr/>
        </p:nvSpPr>
        <p:spPr>
          <a:xfrm>
            <a:off x="1064148" y="5994267"/>
            <a:ext cx="6113700" cy="76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Science Course - WS 23/24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Of The Interim Results of The Study 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“Human-animal relationships and interactions during the Covid-19 lockdown phase in the UK”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 Köln Campus Südstadt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548466bb9_4_0"/>
          <p:cNvSpPr txBox="1"/>
          <p:nvPr>
            <p:ph type="title"/>
          </p:nvPr>
        </p:nvSpPr>
        <p:spPr>
          <a:xfrm>
            <a:off x="903291" y="520701"/>
            <a:ext cx="8100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Study Overview</a:t>
            </a:r>
            <a:endParaRPr/>
          </a:p>
        </p:txBody>
      </p:sp>
      <p:sp>
        <p:nvSpPr>
          <p:cNvPr id="139" name="Google Shape;139;g2a548466bb9_4_0"/>
          <p:cNvSpPr txBox="1"/>
          <p:nvPr>
            <p:ph idx="1" type="body"/>
          </p:nvPr>
        </p:nvSpPr>
        <p:spPr>
          <a:xfrm>
            <a:off x="904878" y="1357313"/>
            <a:ext cx="80997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Methodology: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Conducted a cross-sectional online survey of UK residents over 18 years old between April and June 2020.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Questionnaire included validated and bespoke items covering demographics, mental health, well-being, loneliness, the human-animal bond, and human-animal interactions.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0" name="Google Shape;140;g2a548466bb9_4_0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1" name="Google Shape;141;g2a548466bb9_4_0"/>
          <p:cNvSpPr txBox="1"/>
          <p:nvPr/>
        </p:nvSpPr>
        <p:spPr>
          <a:xfrm>
            <a:off x="1064148" y="5994267"/>
            <a:ext cx="6113700" cy="76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Science Course - WS 23/24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Of The Interim Results of The Study 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“Human-animal relationships and interactions during the Covid-19 lockdown phase in the UK”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 Köln Campus Südstadt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548466bb9_4_7"/>
          <p:cNvSpPr txBox="1"/>
          <p:nvPr>
            <p:ph type="title"/>
          </p:nvPr>
        </p:nvSpPr>
        <p:spPr>
          <a:xfrm>
            <a:off x="903291" y="520701"/>
            <a:ext cx="8100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Study Overview</a:t>
            </a:r>
            <a:endParaRPr/>
          </a:p>
        </p:txBody>
      </p:sp>
      <p:sp>
        <p:nvSpPr>
          <p:cNvPr id="147" name="Google Shape;147;g2a548466bb9_4_7"/>
          <p:cNvSpPr txBox="1"/>
          <p:nvPr>
            <p:ph idx="1" type="body"/>
          </p:nvPr>
        </p:nvSpPr>
        <p:spPr>
          <a:xfrm>
            <a:off x="904878" y="1357313"/>
            <a:ext cx="80997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Points for Analysis: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Explore the specific measures used to assess the human-animal bond and mental health.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Investigate the practical concerns reported by animal owners during lockdown and their potential impact.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Consider the implications of the findings for public health and well-being policies.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Reflect on the need for further research and development of instruments for studying human-animal relationships across species.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g2a548466bb9_4_7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9" name="Google Shape;149;g2a548466bb9_4_7"/>
          <p:cNvSpPr txBox="1"/>
          <p:nvPr/>
        </p:nvSpPr>
        <p:spPr>
          <a:xfrm>
            <a:off x="1064148" y="5994267"/>
            <a:ext cx="6113700" cy="76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Science Course - WS 23/24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Of The Interim Results of The Study 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“Human-animal relationships and interactions during the Covid-19 lockdown phase in the UK”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 Köln Campus Südstadt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548466bb9_4_74"/>
          <p:cNvSpPr txBox="1"/>
          <p:nvPr>
            <p:ph type="title"/>
          </p:nvPr>
        </p:nvSpPr>
        <p:spPr>
          <a:xfrm>
            <a:off x="903291" y="520701"/>
            <a:ext cx="8100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Study Overview</a:t>
            </a:r>
            <a:endParaRPr/>
          </a:p>
        </p:txBody>
      </p:sp>
      <p:sp>
        <p:nvSpPr>
          <p:cNvPr id="155" name="Google Shape;155;g2a548466bb9_4_74"/>
          <p:cNvSpPr txBox="1"/>
          <p:nvPr>
            <p:ph idx="1" type="body"/>
          </p:nvPr>
        </p:nvSpPr>
        <p:spPr>
          <a:xfrm>
            <a:off x="904878" y="1357313"/>
            <a:ext cx="80997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Analysis Results: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-DE" sz="1700"/>
              <a:t>89.8% of 5,926 participants had at least one companion animal.</a:t>
            </a:r>
            <a:endParaRPr sz="17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-DE" sz="1700"/>
              <a:t>Most participants perceived their animals as a source of considerable support.</a:t>
            </a:r>
            <a:endParaRPr sz="17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-DE" sz="1700"/>
              <a:t>Concerns reported related to practical aspects of providing care during lockdown.</a:t>
            </a:r>
            <a:endParaRPr sz="17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-DE" sz="1700"/>
              <a:t>The strength of the human-animal bond did not differ significantly between species.</a:t>
            </a:r>
            <a:endParaRPr sz="17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-DE" sz="1700"/>
              <a:t>Poorer mental health pre-lockdown was associated with a stronger reported human-animal bond.</a:t>
            </a:r>
            <a:endParaRPr sz="17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-DE" sz="1700"/>
              <a:t>Animal ownership was associated with smaller decreases in mental health and smaller increases in loneliness since lockdown.</a:t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156" name="Google Shape;156;g2a548466bb9_4_74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7" name="Google Shape;157;g2a548466bb9_4_74"/>
          <p:cNvSpPr txBox="1"/>
          <p:nvPr/>
        </p:nvSpPr>
        <p:spPr>
          <a:xfrm>
            <a:off x="1064148" y="5994267"/>
            <a:ext cx="6113700" cy="76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Science Course - WS 23/24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Of The Interim Results of The Study 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“Human-animal relationships and interactions during the Covid-19 lockdown phase in the UK”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 Köln Campus Südstadt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548466bb9_4_14"/>
          <p:cNvSpPr txBox="1"/>
          <p:nvPr>
            <p:ph type="title"/>
          </p:nvPr>
        </p:nvSpPr>
        <p:spPr>
          <a:xfrm>
            <a:off x="903291" y="520701"/>
            <a:ext cx="8100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What Has Been Done So Far</a:t>
            </a:r>
            <a:endParaRPr/>
          </a:p>
        </p:txBody>
      </p:sp>
      <p:sp>
        <p:nvSpPr>
          <p:cNvPr id="163" name="Google Shape;163;g2a548466bb9_4_14"/>
          <p:cNvSpPr txBox="1"/>
          <p:nvPr>
            <p:ph idx="1" type="body"/>
          </p:nvPr>
        </p:nvSpPr>
        <p:spPr>
          <a:xfrm>
            <a:off x="904878" y="1357313"/>
            <a:ext cx="80997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Investigation of open Science Compatability </a:t>
            </a:r>
            <a:r>
              <a:rPr lang="de-DE"/>
              <a:t>Thorough</a:t>
            </a:r>
            <a:r>
              <a:rPr lang="de-DE"/>
              <a:t> Study Inspection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Data Inspection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a548466bb9_4_14"/>
          <p:cNvSpPr txBox="1"/>
          <p:nvPr>
            <p:ph idx="12" type="sldNum"/>
          </p:nvPr>
        </p:nvSpPr>
        <p:spPr>
          <a:xfrm>
            <a:off x="183475" y="6361113"/>
            <a:ext cx="971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5" name="Google Shape;165;g2a548466bb9_4_14"/>
          <p:cNvSpPr txBox="1"/>
          <p:nvPr/>
        </p:nvSpPr>
        <p:spPr>
          <a:xfrm>
            <a:off x="1064148" y="5994267"/>
            <a:ext cx="6113700" cy="76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Science Course - WS 23/24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Of The Interim Results of The Study 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“Human-animal relationships and interactions during the Covid-19 lockdown phase in the UK”</a:t>
            </a:r>
            <a:endParaRPr/>
          </a:p>
          <a:p>
            <a:pPr indent="0" lvl="0" marL="0" marR="0" rt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 Köln Campus Südstadt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2016-10-18T12:05:04Z</dcterms:created>
  <dc:creator>Nils Stein</dc:creator>
</cp:coreProperties>
</file>