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Lexend SemiBold"/>
      <p:regular r:id="rId16"/>
      <p:bold r:id="rId17"/>
    </p:embeddedFont>
    <p:embeddedFont>
      <p:font typeface="Lexend ExtraBold"/>
      <p:bold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Lexen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Lexend-bold.fntdata"/><Relationship Id="rId12" Type="http://schemas.openxmlformats.org/officeDocument/2006/relationships/slide" Target="slides/slide7.xml"/><Relationship Id="rId23" Type="http://schemas.openxmlformats.org/officeDocument/2006/relationships/font" Target="fonts/Lexen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exendSemiBold-bold.fntdata"/><Relationship Id="rId16" Type="http://schemas.openxmlformats.org/officeDocument/2006/relationships/font" Target="fonts/LexendSemiBol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font" Target="fonts/LexendExtra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dbb21010f_0_3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ddbb21010f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dbb21010f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ddbb21010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4ae30d2d5_9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14ae30d2d5_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ddbb21010f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ddbb21010f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15abe2adaa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15abe2adaa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AB2A"/>
            </a:gs>
            <a:gs pos="100000">
              <a:srgbClr val="203E13"/>
            </a:gs>
          </a:gsLst>
          <a:lin ang="5400012" scaled="0"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31838" y="684950"/>
            <a:ext cx="48696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00">
                <a:solidFill>
                  <a:srgbClr val="00BB2A"/>
                </a:solidFill>
                <a:latin typeface="Lexend"/>
                <a:ea typeface="Lexend"/>
                <a:cs typeface="Lexend"/>
                <a:sym typeface="Lexend"/>
              </a:rPr>
              <a:t>CONTADOR DE CALORÍAS DE FATSECRET</a:t>
            </a:r>
            <a:endParaRPr b="1" sz="2200">
              <a:solidFill>
                <a:srgbClr val="00BB2A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00">
                <a:solidFill>
                  <a:srgbClr val="00BB2A"/>
                </a:solidFill>
                <a:latin typeface="Lexend"/>
                <a:ea typeface="Lexend"/>
                <a:cs typeface="Lexend"/>
                <a:sym typeface="Lexend"/>
              </a:rPr>
              <a:t>EQUIPO 6</a:t>
            </a:r>
            <a:endParaRPr b="1" sz="2200">
              <a:solidFill>
                <a:srgbClr val="00BB2A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9" name="Google Shape;129;p13"/>
          <p:cNvSpPr txBox="1"/>
          <p:nvPr>
            <p:ph type="ctrTitle"/>
          </p:nvPr>
        </p:nvSpPr>
        <p:spPr>
          <a:xfrm>
            <a:off x="5172250" y="1423525"/>
            <a:ext cx="2806800" cy="23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419" sz="1595" u="sng">
                <a:solidFill>
                  <a:srgbClr val="00BB2A"/>
                </a:solidFill>
                <a:latin typeface="Lexend"/>
                <a:ea typeface="Lexend"/>
                <a:cs typeface="Lexend"/>
                <a:sym typeface="Lexend"/>
              </a:rPr>
              <a:t>INTEGRANTES</a:t>
            </a:r>
            <a:endParaRPr b="1" sz="1595" u="sng">
              <a:solidFill>
                <a:srgbClr val="00BB2A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9882" lvl="0" marL="457200" rtl="0" algn="l">
              <a:spcBef>
                <a:spcPts val="0"/>
              </a:spcBef>
              <a:spcAft>
                <a:spcPts val="0"/>
              </a:spcAft>
              <a:buClr>
                <a:srgbClr val="00BB2A"/>
              </a:buClr>
              <a:buSzPts val="1595"/>
              <a:buFont typeface="Lexend"/>
              <a:buChar char="●"/>
            </a:pPr>
            <a:r>
              <a:rPr lang="es-419" sz="1595">
                <a:solidFill>
                  <a:srgbClr val="00BB2A"/>
                </a:solidFill>
                <a:latin typeface="Lexend"/>
                <a:ea typeface="Lexend"/>
                <a:cs typeface="Lexend"/>
                <a:sym typeface="Lexend"/>
              </a:rPr>
              <a:t>Gonzalo Arratia </a:t>
            </a:r>
            <a:endParaRPr sz="1595">
              <a:solidFill>
                <a:srgbClr val="00BB2A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9882" lvl="0" marL="457200" rtl="0" algn="l">
              <a:spcBef>
                <a:spcPts val="0"/>
              </a:spcBef>
              <a:spcAft>
                <a:spcPts val="0"/>
              </a:spcAft>
              <a:buClr>
                <a:srgbClr val="00BB2A"/>
              </a:buClr>
              <a:buSzPts val="1595"/>
              <a:buFont typeface="Lexend"/>
              <a:buChar char="●"/>
            </a:pPr>
            <a:r>
              <a:rPr lang="es-419" sz="1595">
                <a:solidFill>
                  <a:srgbClr val="00BB2A"/>
                </a:solidFill>
                <a:latin typeface="Lexend"/>
                <a:ea typeface="Lexend"/>
                <a:cs typeface="Lexend"/>
                <a:sym typeface="Lexend"/>
              </a:rPr>
              <a:t>Agustina Donalisio</a:t>
            </a:r>
            <a:endParaRPr sz="1595">
              <a:solidFill>
                <a:srgbClr val="00BB2A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9882" lvl="0" marL="457200" rtl="0" algn="l">
              <a:spcBef>
                <a:spcPts val="0"/>
              </a:spcBef>
              <a:spcAft>
                <a:spcPts val="0"/>
              </a:spcAft>
              <a:buClr>
                <a:srgbClr val="00BB2A"/>
              </a:buClr>
              <a:buSzPts val="1595"/>
              <a:buFont typeface="Lexend"/>
              <a:buChar char="●"/>
            </a:pPr>
            <a:r>
              <a:rPr lang="es-419" sz="1595">
                <a:solidFill>
                  <a:srgbClr val="00BB2A"/>
                </a:solidFill>
                <a:latin typeface="Lexend"/>
                <a:ea typeface="Lexend"/>
                <a:cs typeface="Lexend"/>
                <a:sym typeface="Lexend"/>
              </a:rPr>
              <a:t>Virginia Quellet</a:t>
            </a:r>
            <a:endParaRPr sz="1595">
              <a:solidFill>
                <a:srgbClr val="00BB2A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9882" lvl="0" marL="457200" rtl="0" algn="l">
              <a:spcBef>
                <a:spcPts val="0"/>
              </a:spcBef>
              <a:spcAft>
                <a:spcPts val="0"/>
              </a:spcAft>
              <a:buClr>
                <a:srgbClr val="00BB2A"/>
              </a:buClr>
              <a:buSzPts val="1595"/>
              <a:buFont typeface="Lexend"/>
              <a:buChar char="●"/>
            </a:pPr>
            <a:r>
              <a:rPr lang="es-419" sz="1595">
                <a:solidFill>
                  <a:srgbClr val="00BB2A"/>
                </a:solidFill>
                <a:latin typeface="Lexend"/>
                <a:ea typeface="Lexend"/>
                <a:cs typeface="Lexend"/>
                <a:sym typeface="Lexend"/>
              </a:rPr>
              <a:t>Roberto Fernandez</a:t>
            </a:r>
            <a:endParaRPr sz="1595">
              <a:solidFill>
                <a:srgbClr val="00BB2A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9882" lvl="0" marL="457200" rtl="0" algn="l">
              <a:spcBef>
                <a:spcPts val="0"/>
              </a:spcBef>
              <a:spcAft>
                <a:spcPts val="0"/>
              </a:spcAft>
              <a:buClr>
                <a:srgbClr val="00BB2A"/>
              </a:buClr>
              <a:buSzPts val="1595"/>
              <a:buFont typeface="Lexend"/>
              <a:buChar char="●"/>
            </a:pPr>
            <a:r>
              <a:rPr lang="es-419" sz="1595">
                <a:solidFill>
                  <a:srgbClr val="00BB2A"/>
                </a:solidFill>
                <a:latin typeface="Lexend"/>
                <a:ea typeface="Lexend"/>
                <a:cs typeface="Lexend"/>
                <a:sym typeface="Lexend"/>
              </a:rPr>
              <a:t>Matías Miranda</a:t>
            </a:r>
            <a:endParaRPr sz="1595">
              <a:solidFill>
                <a:srgbClr val="00BB2A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9882" lvl="0" marL="457200" rtl="0" algn="l">
              <a:spcBef>
                <a:spcPts val="0"/>
              </a:spcBef>
              <a:spcAft>
                <a:spcPts val="0"/>
              </a:spcAft>
              <a:buClr>
                <a:srgbClr val="00BB2A"/>
              </a:buClr>
              <a:buSzPts val="1595"/>
              <a:buFont typeface="Lexend"/>
              <a:buChar char="●"/>
            </a:pPr>
            <a:r>
              <a:rPr lang="es-419" sz="1595">
                <a:solidFill>
                  <a:srgbClr val="00BB2A"/>
                </a:solidFill>
                <a:latin typeface="Lexend"/>
                <a:ea typeface="Lexend"/>
                <a:cs typeface="Lexend"/>
                <a:sym typeface="Lexend"/>
              </a:rPr>
              <a:t>Belén Argüello </a:t>
            </a:r>
            <a:endParaRPr sz="1595">
              <a:solidFill>
                <a:srgbClr val="00BB2A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9882" lvl="0" marL="457200" rtl="0" algn="l">
              <a:spcBef>
                <a:spcPts val="0"/>
              </a:spcBef>
              <a:spcAft>
                <a:spcPts val="0"/>
              </a:spcAft>
              <a:buClr>
                <a:srgbClr val="00BB2A"/>
              </a:buClr>
              <a:buSzPts val="1595"/>
              <a:buFont typeface="Lexend"/>
              <a:buChar char="●"/>
            </a:pPr>
            <a:r>
              <a:rPr lang="es-419" sz="1595">
                <a:solidFill>
                  <a:srgbClr val="00BB2A"/>
                </a:solidFill>
                <a:latin typeface="Lexend"/>
                <a:ea typeface="Lexend"/>
                <a:cs typeface="Lexend"/>
                <a:sym typeface="Lexend"/>
              </a:rPr>
              <a:t>Pablo Occhiuzzi</a:t>
            </a:r>
            <a:endParaRPr sz="1595">
              <a:solidFill>
                <a:srgbClr val="00BB2A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9882" lvl="0" marL="457200" rtl="0" algn="l">
              <a:spcBef>
                <a:spcPts val="0"/>
              </a:spcBef>
              <a:spcAft>
                <a:spcPts val="0"/>
              </a:spcAft>
              <a:buClr>
                <a:srgbClr val="00BB2A"/>
              </a:buClr>
              <a:buSzPts val="1595"/>
              <a:buFont typeface="Lexend"/>
              <a:buChar char="●"/>
            </a:pPr>
            <a:r>
              <a:rPr lang="es-419" sz="1595">
                <a:solidFill>
                  <a:srgbClr val="00BB2A"/>
                </a:solidFill>
                <a:latin typeface="Lexend"/>
                <a:ea typeface="Lexend"/>
                <a:cs typeface="Lexend"/>
                <a:sym typeface="Lexend"/>
              </a:rPr>
              <a:t>Matias Ambrosi</a:t>
            </a:r>
            <a:endParaRPr sz="3620">
              <a:solidFill>
                <a:srgbClr val="00BB2A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250" y="1815547"/>
            <a:ext cx="2050075" cy="19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2388" y="4251825"/>
            <a:ext cx="1811226" cy="5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3"/>
          <p:cNvSpPr txBox="1"/>
          <p:nvPr>
            <p:ph type="ctrTitle"/>
          </p:nvPr>
        </p:nvSpPr>
        <p:spPr>
          <a:xfrm>
            <a:off x="5677375" y="4324238"/>
            <a:ext cx="1665900" cy="4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00BB2A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T07 - TN</a:t>
            </a:r>
            <a:endParaRPr sz="2200">
              <a:solidFill>
                <a:srgbClr val="00BB2A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cxnSp>
        <p:nvCxnSpPr>
          <p:cNvPr id="133" name="Google Shape;133;p13"/>
          <p:cNvCxnSpPr/>
          <p:nvPr/>
        </p:nvCxnSpPr>
        <p:spPr>
          <a:xfrm>
            <a:off x="3048500" y="4069150"/>
            <a:ext cx="5062800" cy="0"/>
          </a:xfrm>
          <a:prstGeom prst="straightConnector1">
            <a:avLst/>
          </a:prstGeom>
          <a:noFill/>
          <a:ln cap="flat" cmpd="sng" w="76200">
            <a:solidFill>
              <a:srgbClr val="0079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type="title"/>
          </p:nvPr>
        </p:nvSpPr>
        <p:spPr>
          <a:xfrm>
            <a:off x="1094349" y="1746100"/>
            <a:ext cx="61719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MUCHAS GRACIAS</a:t>
            </a:r>
            <a:endParaRPr sz="4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AB2A"/>
            </a:gs>
            <a:gs pos="100000">
              <a:srgbClr val="203E13"/>
            </a:gs>
          </a:gsLst>
          <a:lin ang="5400012" scaled="0"/>
        </a:gra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/>
        </p:nvSpPr>
        <p:spPr>
          <a:xfrm>
            <a:off x="431925" y="1304875"/>
            <a:ext cx="2628900" cy="46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 txBox="1"/>
          <p:nvPr/>
        </p:nvSpPr>
        <p:spPr>
          <a:xfrm>
            <a:off x="2915700" y="335725"/>
            <a:ext cx="5879700" cy="18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highlight>
                  <a:srgbClr val="38761D"/>
                </a:highlight>
                <a:latin typeface="Lexend SemiBold"/>
                <a:ea typeface="Lexend SemiBold"/>
                <a:cs typeface="Lexend SemiBold"/>
                <a:sym typeface="Lexend SemiBold"/>
              </a:rPr>
              <a:t>Es una aplicación móvil, que permite a los usuarios realizar un seguimiento de planes nutricionales, rutinas de ejercicio y peso de acuerdo a sus objetivos planeados.</a:t>
            </a:r>
            <a:endParaRPr sz="2000">
              <a:solidFill>
                <a:schemeClr val="dk1"/>
              </a:solidFill>
              <a:highlight>
                <a:srgbClr val="38761D"/>
              </a:highlight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378" y="1668625"/>
            <a:ext cx="1911800" cy="180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7028" y="2321300"/>
            <a:ext cx="54483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/>
        </p:nvSpPr>
        <p:spPr>
          <a:xfrm>
            <a:off x="1980763" y="125325"/>
            <a:ext cx="5182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300">
                <a:solidFill>
                  <a:schemeClr val="dk1"/>
                </a:solidFill>
                <a:highlight>
                  <a:srgbClr val="38761D"/>
                </a:highlight>
                <a:latin typeface="Lexend"/>
                <a:ea typeface="Lexend"/>
                <a:cs typeface="Lexend"/>
                <a:sym typeface="Lexend"/>
              </a:rPr>
              <a:t>DIAGRAMA DE FLUJO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47" name="Google Shape;147;p15"/>
          <p:cNvPicPr preferRelativeResize="0"/>
          <p:nvPr/>
        </p:nvPicPr>
        <p:blipFill rotWithShape="1">
          <a:blip r:embed="rId3">
            <a:alphaModFix/>
          </a:blip>
          <a:srcRect b="21390" l="22878" r="20125" t="20748"/>
          <a:stretch/>
        </p:blipFill>
        <p:spPr>
          <a:xfrm>
            <a:off x="2074913" y="818025"/>
            <a:ext cx="4994176" cy="391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AB2A"/>
            </a:gs>
            <a:gs pos="100000">
              <a:srgbClr val="203E13"/>
            </a:gs>
          </a:gsLst>
          <a:lin ang="5400012" scaled="0"/>
        </a:gra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3867650" y="483000"/>
            <a:ext cx="16653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300">
                <a:solidFill>
                  <a:schemeClr val="dk1"/>
                </a:solidFill>
                <a:highlight>
                  <a:srgbClr val="38761D"/>
                </a:highlight>
                <a:latin typeface="Lexend"/>
                <a:ea typeface="Lexend"/>
                <a:cs typeface="Lexend"/>
                <a:sym typeface="Lexend"/>
              </a:rPr>
              <a:t>EPICA</a:t>
            </a:r>
            <a:endParaRPr b="1" sz="3300">
              <a:solidFill>
                <a:schemeClr val="dk1"/>
              </a:solidFill>
              <a:highlight>
                <a:srgbClr val="38761D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" name="Google Shape;153;p16"/>
          <p:cNvGrpSpPr/>
          <p:nvPr/>
        </p:nvGrpSpPr>
        <p:grpSpPr>
          <a:xfrm>
            <a:off x="3103813" y="1304875"/>
            <a:ext cx="2628925" cy="3416400"/>
            <a:chOff x="431925" y="1304875"/>
            <a:chExt cx="2628925" cy="3416400"/>
          </a:xfrm>
        </p:grpSpPr>
        <p:sp>
          <p:nvSpPr>
            <p:cNvPr id="154" name="Google Shape;154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16"/>
          <p:cNvSpPr txBox="1"/>
          <p:nvPr/>
        </p:nvSpPr>
        <p:spPr>
          <a:xfrm>
            <a:off x="1208650" y="2914200"/>
            <a:ext cx="77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2880738" y="2463000"/>
            <a:ext cx="3382500" cy="13026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400">
                <a:latin typeface="Lexend"/>
                <a:ea typeface="Lexend"/>
                <a:cs typeface="Lexend"/>
                <a:sym typeface="Lexend"/>
              </a:rPr>
              <a:t>Contador de </a:t>
            </a:r>
            <a:r>
              <a:rPr i="1" lang="es-419" sz="2400">
                <a:latin typeface="Lexend"/>
                <a:ea typeface="Lexend"/>
                <a:cs typeface="Lexend"/>
                <a:sym typeface="Lexend"/>
              </a:rPr>
              <a:t>Calorías</a:t>
            </a:r>
            <a:endParaRPr i="1" sz="24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58" name="Google Shape;158;p16"/>
          <p:cNvCxnSpPr/>
          <p:nvPr/>
        </p:nvCxnSpPr>
        <p:spPr>
          <a:xfrm>
            <a:off x="4411538" y="1115400"/>
            <a:ext cx="13500" cy="1195200"/>
          </a:xfrm>
          <a:prstGeom prst="straightConnector1">
            <a:avLst/>
          </a:prstGeom>
          <a:noFill/>
          <a:ln cap="flat" cmpd="sng" w="28575">
            <a:solidFill>
              <a:srgbClr val="00796B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/>
          <p:nvPr/>
        </p:nvSpPr>
        <p:spPr>
          <a:xfrm>
            <a:off x="1718975" y="1007225"/>
            <a:ext cx="5371800" cy="3370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2699325" y="1853275"/>
            <a:ext cx="3222600" cy="1942800"/>
          </a:xfrm>
          <a:prstGeom prst="ellipse">
            <a:avLst/>
          </a:prstGeom>
          <a:noFill/>
          <a:ln cap="flat" cmpd="sng" w="19050">
            <a:solidFill>
              <a:srgbClr val="00796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3434875" y="519375"/>
            <a:ext cx="1445400" cy="7965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79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latin typeface="Lexend"/>
                <a:ea typeface="Lexend"/>
                <a:cs typeface="Lexend"/>
                <a:sym typeface="Lexend"/>
              </a:rPr>
              <a:t>Login</a:t>
            </a:r>
            <a:endParaRPr b="1"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3372925" y="1177200"/>
            <a:ext cx="1569300" cy="10476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rgbClr val="0079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latin typeface="Lexend"/>
                <a:ea typeface="Lexend"/>
                <a:cs typeface="Lexend"/>
                <a:sym typeface="Lexend"/>
              </a:rPr>
              <a:t>HU1</a:t>
            </a:r>
            <a:endParaRPr b="1"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6330475" y="1967175"/>
            <a:ext cx="1445400" cy="7965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79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latin typeface="Lexend"/>
                <a:ea typeface="Lexend"/>
                <a:cs typeface="Lexend"/>
                <a:sym typeface="Lexend"/>
              </a:rPr>
              <a:t>Monitoreo</a:t>
            </a:r>
            <a:endParaRPr b="1" sz="12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5122725" y="2032525"/>
            <a:ext cx="1445400" cy="891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rgbClr val="0079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latin typeface="Lexend"/>
                <a:ea typeface="Lexend"/>
                <a:cs typeface="Lexend"/>
                <a:sym typeface="Lexend"/>
              </a:rPr>
              <a:t>HU2</a:t>
            </a:r>
            <a:endParaRPr b="1"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4882675" y="3795975"/>
            <a:ext cx="1445400" cy="7965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79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latin typeface="Lexend"/>
                <a:ea typeface="Lexend"/>
                <a:cs typeface="Lexend"/>
                <a:sym typeface="Lexend"/>
              </a:rPr>
              <a:t>Cámara</a:t>
            </a:r>
            <a:endParaRPr b="1" sz="16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2139475" y="3795975"/>
            <a:ext cx="1499400" cy="7965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79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>
                <a:latin typeface="Lexend"/>
                <a:ea typeface="Lexend"/>
                <a:cs typeface="Lexend"/>
                <a:sym typeface="Lexend"/>
              </a:rPr>
              <a:t>Agenda</a:t>
            </a:r>
            <a:endParaRPr b="1" sz="17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767875" y="2195775"/>
            <a:ext cx="1445400" cy="7965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79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Lexend"/>
                <a:ea typeface="Lexend"/>
                <a:cs typeface="Lexend"/>
                <a:sym typeface="Lexend"/>
              </a:rPr>
              <a:t>Gratuito</a:t>
            </a:r>
            <a:endParaRPr b="1" sz="15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1970350" y="2083575"/>
            <a:ext cx="1327800" cy="9291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rgbClr val="0079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latin typeface="Lexend"/>
                <a:ea typeface="Lexend"/>
                <a:cs typeface="Lexend"/>
                <a:sym typeface="Lexend"/>
              </a:rPr>
              <a:t>HU5</a:t>
            </a:r>
            <a:endParaRPr b="1"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2826875" y="3142375"/>
            <a:ext cx="1569300" cy="891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rgbClr val="0079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latin typeface="Lexend"/>
                <a:ea typeface="Lexend"/>
                <a:cs typeface="Lexend"/>
                <a:sym typeface="Lexend"/>
              </a:rPr>
              <a:t>HU4</a:t>
            </a:r>
            <a:endParaRPr b="1"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4" name="Google Shape;174;p17"/>
          <p:cNvSpPr/>
          <p:nvPr/>
        </p:nvSpPr>
        <p:spPr>
          <a:xfrm>
            <a:off x="4594025" y="3012750"/>
            <a:ext cx="1327800" cy="9894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rgbClr val="0079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latin typeface="Lexend"/>
                <a:ea typeface="Lexend"/>
                <a:cs typeface="Lexend"/>
                <a:sym typeface="Lexend"/>
              </a:rPr>
              <a:t>HU3</a:t>
            </a:r>
            <a:endParaRPr b="1"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3144325" y="2072388"/>
            <a:ext cx="2169900" cy="11862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79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latin typeface="Lexend"/>
                <a:ea typeface="Lexend"/>
                <a:cs typeface="Lexend"/>
                <a:sym typeface="Lexend"/>
              </a:rPr>
              <a:t>Historias de usuario</a:t>
            </a:r>
            <a:endParaRPr b="1" sz="18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AB2A"/>
            </a:gs>
            <a:gs pos="100000">
              <a:srgbClr val="203E13"/>
            </a:gs>
          </a:gsLst>
          <a:lin ang="5400012" scaled="0"/>
        </a:gra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>
            <p:ph type="title"/>
          </p:nvPr>
        </p:nvSpPr>
        <p:spPr>
          <a:xfrm>
            <a:off x="819150" y="469575"/>
            <a:ext cx="75057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3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TEST CASES</a:t>
            </a:r>
            <a:endParaRPr b="1" i="1" u="sng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1" name="Google Shape;181;p18"/>
          <p:cNvSpPr txBox="1"/>
          <p:nvPr>
            <p:ph idx="1" type="body"/>
          </p:nvPr>
        </p:nvSpPr>
        <p:spPr>
          <a:xfrm>
            <a:off x="819150" y="3071925"/>
            <a:ext cx="3686100" cy="1366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3500">
                <a:latin typeface="Lexend"/>
                <a:ea typeface="Lexend"/>
                <a:cs typeface="Lexend"/>
                <a:sym typeface="Lexend"/>
              </a:rPr>
              <a:t>12</a:t>
            </a:r>
            <a:endParaRPr sz="35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2" name="Google Shape;182;p18"/>
          <p:cNvSpPr txBox="1"/>
          <p:nvPr>
            <p:ph idx="2" type="body"/>
          </p:nvPr>
        </p:nvSpPr>
        <p:spPr>
          <a:xfrm>
            <a:off x="4638675" y="3072025"/>
            <a:ext cx="3686100" cy="1366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3500">
                <a:latin typeface="Lexend"/>
                <a:ea typeface="Lexend"/>
                <a:cs typeface="Lexend"/>
                <a:sym typeface="Lexend"/>
              </a:rPr>
              <a:t>4</a:t>
            </a:r>
            <a:endParaRPr sz="35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3" name="Google Shape;183;p18"/>
          <p:cNvSpPr txBox="1"/>
          <p:nvPr>
            <p:ph type="title"/>
          </p:nvPr>
        </p:nvSpPr>
        <p:spPr>
          <a:xfrm>
            <a:off x="819150" y="2242500"/>
            <a:ext cx="36861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E0E1E5"/>
                </a:solidFill>
                <a:highlight>
                  <a:srgbClr val="38761D"/>
                </a:highlight>
                <a:latin typeface="Lexend ExtraBold"/>
                <a:ea typeface="Lexend ExtraBold"/>
                <a:cs typeface="Lexend ExtraBold"/>
                <a:sym typeface="Lexend ExtraBold"/>
              </a:rPr>
              <a:t>OK</a:t>
            </a:r>
            <a:endParaRPr>
              <a:solidFill>
                <a:srgbClr val="E0E1E5"/>
              </a:solidFill>
              <a:highlight>
                <a:srgbClr val="38761D"/>
              </a:highlight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184" name="Google Shape;184;p18"/>
          <p:cNvSpPr txBox="1"/>
          <p:nvPr>
            <p:ph type="title"/>
          </p:nvPr>
        </p:nvSpPr>
        <p:spPr>
          <a:xfrm>
            <a:off x="4638675" y="2277600"/>
            <a:ext cx="36861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E0E1E5"/>
                </a:solidFill>
                <a:highlight>
                  <a:srgbClr val="FF0000"/>
                </a:highlight>
                <a:latin typeface="Lexend ExtraBold"/>
                <a:ea typeface="Lexend ExtraBold"/>
                <a:cs typeface="Lexend ExtraBold"/>
                <a:sym typeface="Lexend ExtraBold"/>
              </a:rPr>
              <a:t>BUGS</a:t>
            </a:r>
            <a:endParaRPr>
              <a:solidFill>
                <a:srgbClr val="E0E1E5"/>
              </a:solidFill>
              <a:highlight>
                <a:srgbClr val="FF0000"/>
              </a:highlight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185" name="Google Shape;185;p18"/>
          <p:cNvSpPr txBox="1"/>
          <p:nvPr>
            <p:ph type="title"/>
          </p:nvPr>
        </p:nvSpPr>
        <p:spPr>
          <a:xfrm>
            <a:off x="662800" y="1128075"/>
            <a:ext cx="7505700" cy="658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3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NÚMERO DE CASOS: </a:t>
            </a:r>
            <a:r>
              <a:rPr lang="es-419" sz="35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16</a:t>
            </a:r>
            <a:endParaRPr b="1" i="1" u="sng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AB2A"/>
            </a:gs>
            <a:gs pos="100000">
              <a:srgbClr val="203E13"/>
            </a:gs>
          </a:gsLst>
          <a:lin ang="5400012" scaled="0"/>
        </a:gra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type="title"/>
          </p:nvPr>
        </p:nvSpPr>
        <p:spPr>
          <a:xfrm>
            <a:off x="1141450" y="1423050"/>
            <a:ext cx="13296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E0E1E5"/>
                </a:solidFill>
                <a:highlight>
                  <a:srgbClr val="FF0000"/>
                </a:highlight>
                <a:latin typeface="Lexend"/>
                <a:ea typeface="Lexend"/>
                <a:cs typeface="Lexend"/>
                <a:sym typeface="Lexend"/>
              </a:rPr>
              <a:t>BUGS</a:t>
            </a:r>
            <a:endParaRPr b="1">
              <a:solidFill>
                <a:srgbClr val="38761D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1" name="Google Shape;191;p19"/>
          <p:cNvSpPr txBox="1"/>
          <p:nvPr>
            <p:ph idx="4294967295" type="body"/>
          </p:nvPr>
        </p:nvSpPr>
        <p:spPr>
          <a:xfrm>
            <a:off x="3490950" y="2637534"/>
            <a:ext cx="2162100" cy="19623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3500"/>
              <a:t>0</a:t>
            </a:r>
            <a:endParaRPr sz="3500"/>
          </a:p>
        </p:txBody>
      </p:sp>
      <p:sp>
        <p:nvSpPr>
          <p:cNvPr id="192" name="Google Shape;192;p19"/>
          <p:cNvSpPr txBox="1"/>
          <p:nvPr>
            <p:ph type="title"/>
          </p:nvPr>
        </p:nvSpPr>
        <p:spPr>
          <a:xfrm>
            <a:off x="3541200" y="3411100"/>
            <a:ext cx="20616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BLOQUEANTES</a:t>
            </a:r>
            <a:endParaRPr sz="2000">
              <a:solidFill>
                <a:srgbClr val="FF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3" name="Google Shape;193;p19"/>
          <p:cNvSpPr txBox="1"/>
          <p:nvPr>
            <p:ph idx="4294967295" type="body"/>
          </p:nvPr>
        </p:nvSpPr>
        <p:spPr>
          <a:xfrm>
            <a:off x="3490950" y="515684"/>
            <a:ext cx="2162100" cy="19623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3500"/>
              <a:t>2</a:t>
            </a:r>
            <a:endParaRPr sz="3500"/>
          </a:p>
        </p:txBody>
      </p:sp>
      <p:sp>
        <p:nvSpPr>
          <p:cNvPr id="194" name="Google Shape;194;p19"/>
          <p:cNvSpPr txBox="1"/>
          <p:nvPr>
            <p:ph type="title"/>
          </p:nvPr>
        </p:nvSpPr>
        <p:spPr>
          <a:xfrm>
            <a:off x="3541200" y="1289250"/>
            <a:ext cx="20616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CRÍTICOS</a:t>
            </a:r>
            <a:endParaRPr sz="2000">
              <a:solidFill>
                <a:srgbClr val="FF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5" name="Google Shape;195;p19"/>
          <p:cNvSpPr txBox="1"/>
          <p:nvPr>
            <p:ph idx="4294967295" type="body"/>
          </p:nvPr>
        </p:nvSpPr>
        <p:spPr>
          <a:xfrm>
            <a:off x="5939800" y="515684"/>
            <a:ext cx="2162100" cy="19623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3500"/>
              <a:t>0</a:t>
            </a:r>
            <a:endParaRPr sz="3500"/>
          </a:p>
        </p:txBody>
      </p:sp>
      <p:sp>
        <p:nvSpPr>
          <p:cNvPr id="196" name="Google Shape;196;p19"/>
          <p:cNvSpPr txBox="1"/>
          <p:nvPr>
            <p:ph type="title"/>
          </p:nvPr>
        </p:nvSpPr>
        <p:spPr>
          <a:xfrm>
            <a:off x="5990050" y="1289250"/>
            <a:ext cx="20616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ALTOS</a:t>
            </a:r>
            <a:endParaRPr sz="2000">
              <a:solidFill>
                <a:srgbClr val="FF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7" name="Google Shape;197;p19"/>
          <p:cNvSpPr txBox="1"/>
          <p:nvPr>
            <p:ph idx="4294967295" type="body"/>
          </p:nvPr>
        </p:nvSpPr>
        <p:spPr>
          <a:xfrm>
            <a:off x="5889550" y="2637534"/>
            <a:ext cx="2162100" cy="19623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3500"/>
              <a:t>        2</a:t>
            </a:r>
            <a:endParaRPr sz="3500"/>
          </a:p>
        </p:txBody>
      </p:sp>
      <p:sp>
        <p:nvSpPr>
          <p:cNvPr id="198" name="Google Shape;198;p19"/>
          <p:cNvSpPr txBox="1"/>
          <p:nvPr>
            <p:ph type="title"/>
          </p:nvPr>
        </p:nvSpPr>
        <p:spPr>
          <a:xfrm>
            <a:off x="5939800" y="3411100"/>
            <a:ext cx="20616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BAJOS</a:t>
            </a:r>
            <a:endParaRPr sz="2000">
              <a:solidFill>
                <a:srgbClr val="FF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790075" y="2279250"/>
            <a:ext cx="2408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600" u="sng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SEVERIDAD</a:t>
            </a:r>
            <a:endParaRPr b="1" sz="2600" u="sng">
              <a:solidFill>
                <a:srgbClr val="FF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AB2A"/>
            </a:gs>
            <a:gs pos="100000">
              <a:srgbClr val="203E13"/>
            </a:gs>
          </a:gsLst>
          <a:lin ang="5400012" scaled="0"/>
        </a:gra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>
            <p:ph type="title"/>
          </p:nvPr>
        </p:nvSpPr>
        <p:spPr>
          <a:xfrm>
            <a:off x="1266325" y="401900"/>
            <a:ext cx="61677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300">
                <a:solidFill>
                  <a:schemeClr val="dk1"/>
                </a:solidFill>
                <a:highlight>
                  <a:srgbClr val="38761D"/>
                </a:highlight>
                <a:latin typeface="Lexend"/>
                <a:ea typeface="Lexend"/>
                <a:cs typeface="Lexend"/>
                <a:sym typeface="Lexend"/>
              </a:rPr>
              <a:t>Diagrama de Flujo Acumulado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5" name="Google Shape;205;p20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6847150" y="1577750"/>
            <a:ext cx="1809900" cy="343800"/>
          </a:xfrm>
          <a:prstGeom prst="wedgeRoundRectCallout">
            <a:avLst>
              <a:gd fmla="val -18093" name="adj1"/>
              <a:gd fmla="val 45006" name="adj2"/>
              <a:gd fmla="val 0" name="adj3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37" y="1392000"/>
            <a:ext cx="8448724" cy="25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1710000" y="401900"/>
            <a:ext cx="57240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300">
                <a:solidFill>
                  <a:schemeClr val="dk1"/>
                </a:solidFill>
                <a:highlight>
                  <a:srgbClr val="38761D"/>
                </a:highlight>
                <a:latin typeface="Lexend"/>
                <a:ea typeface="Lexend"/>
                <a:cs typeface="Lexend"/>
                <a:sym typeface="Lexend"/>
              </a:rPr>
              <a:t>Métricas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13" name="Google Shape;2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37" y="1028550"/>
            <a:ext cx="8332324" cy="38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