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80" y="8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un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un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un\Downloads\Account%20Sales%20Data%20for%20Analysis%20for%20Task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0" i="0" u="none" strike="noStrike" cap="none" normalizeH="0" baseline="0">
                <a:effectLst/>
              </a:rPr>
              <a:t>Unit sales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MAIN!$M$4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MAIN!$M$65</c:f>
              <c:numCache>
                <c:formatCode>General</c:formatCode>
                <c:ptCount val="1"/>
                <c:pt idx="0">
                  <c:v>189976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6-4FAF-88BF-D59F0B4C2B44}"/>
            </c:ext>
          </c:extLst>
        </c:ser>
        <c:ser>
          <c:idx val="1"/>
          <c:order val="1"/>
          <c:tx>
            <c:strRef>
              <c:f>MAIN!$N$4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MAIN!$N$65</c:f>
              <c:numCache>
                <c:formatCode>General</c:formatCode>
                <c:ptCount val="1"/>
                <c:pt idx="0">
                  <c:v>242995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6-4FAF-88BF-D59F0B4C2B44}"/>
            </c:ext>
          </c:extLst>
        </c:ser>
        <c:ser>
          <c:idx val="2"/>
          <c:order val="2"/>
          <c:tx>
            <c:strRef>
              <c:f>MAIN!$O$4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MAIN!$O$65</c:f>
              <c:numCache>
                <c:formatCode>General</c:formatCode>
                <c:ptCount val="1"/>
                <c:pt idx="0">
                  <c:v>288449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86-4FAF-88BF-D59F0B4C2B44}"/>
            </c:ext>
          </c:extLst>
        </c:ser>
        <c:ser>
          <c:idx val="3"/>
          <c:order val="3"/>
          <c:tx>
            <c:strRef>
              <c:f>MAIN!$P$4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MAIN!$P$65</c:f>
              <c:numCache>
                <c:formatCode>General</c:formatCode>
                <c:ptCount val="1"/>
                <c:pt idx="0">
                  <c:v>350234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86-4FAF-88BF-D59F0B4C2B44}"/>
            </c:ext>
          </c:extLst>
        </c:ser>
        <c:ser>
          <c:idx val="4"/>
          <c:order val="4"/>
          <c:tx>
            <c:strRef>
              <c:f>MAIN!$Q$4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MAIN!$Q$65</c:f>
              <c:numCache>
                <c:formatCode>General</c:formatCode>
                <c:ptCount val="1"/>
                <c:pt idx="0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86-4FAF-88BF-D59F0B4C2B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91612399"/>
        <c:axId val="19664351"/>
      </c:barChart>
      <c:catAx>
        <c:axId val="291612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4351"/>
        <c:crosses val="autoZero"/>
        <c:auto val="1"/>
        <c:lblAlgn val="ctr"/>
        <c:lblOffset val="100"/>
        <c:noMultiLvlLbl val="0"/>
      </c:catAx>
      <c:valAx>
        <c:axId val="1966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1239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4.xlsx]Sales by Account Type!PivotTable70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2017 by Account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by Account Type'!$B$3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by Account Type'!$A$4:$A$7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'Sales by Account Type'!$B$4:$B$7</c:f>
              <c:numCache>
                <c:formatCode>General</c:formatCode>
                <c:ptCount val="4"/>
                <c:pt idx="0">
                  <c:v>46025</c:v>
                </c:pt>
                <c:pt idx="1">
                  <c:v>47259</c:v>
                </c:pt>
                <c:pt idx="2">
                  <c:v>51804</c:v>
                </c:pt>
                <c:pt idx="3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E-433A-9414-30BFCAE94586}"/>
            </c:ext>
          </c:extLst>
        </c:ser>
        <c:ser>
          <c:idx val="1"/>
          <c:order val="1"/>
          <c:tx>
            <c:strRef>
              <c:f>'Sales by Account Type'!$C$3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'Sales by Account Type'!$A$4:$A$7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'Sales by Account Type'!$C$4:$C$7</c:f>
              <c:numCache>
                <c:formatCode>General</c:formatCode>
                <c:ptCount val="4"/>
                <c:pt idx="0">
                  <c:v>65032</c:v>
                </c:pt>
                <c:pt idx="1">
                  <c:v>67275</c:v>
                </c:pt>
                <c:pt idx="2">
                  <c:v>60121</c:v>
                </c:pt>
                <c:pt idx="3">
                  <c:v>50567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FE-433A-9414-30BFCAE94586}"/>
            </c:ext>
          </c:extLst>
        </c:ser>
        <c:ser>
          <c:idx val="2"/>
          <c:order val="2"/>
          <c:tx>
            <c:strRef>
              <c:f>'Sales by Account Type'!$D$3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'Sales by Account Type'!$A$4:$A$7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'Sales by Account Type'!$D$4:$D$7</c:f>
              <c:numCache>
                <c:formatCode>General</c:formatCode>
                <c:ptCount val="4"/>
                <c:pt idx="0">
                  <c:v>77731</c:v>
                </c:pt>
                <c:pt idx="1">
                  <c:v>79646</c:v>
                </c:pt>
                <c:pt idx="2">
                  <c:v>60760</c:v>
                </c:pt>
                <c:pt idx="3">
                  <c:v>70312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E-433A-9414-30BFCAE94586}"/>
            </c:ext>
          </c:extLst>
        </c:ser>
        <c:ser>
          <c:idx val="3"/>
          <c:order val="3"/>
          <c:tx>
            <c:strRef>
              <c:f>'Sales by Account Type'!$E$3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'Sales by Account Type'!$A$4:$A$7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'Sales by Account Type'!$E$4:$E$7</c:f>
              <c:numCache>
                <c:formatCode>General</c:formatCode>
                <c:ptCount val="4"/>
                <c:pt idx="0">
                  <c:v>89595</c:v>
                </c:pt>
                <c:pt idx="1">
                  <c:v>102065</c:v>
                </c:pt>
                <c:pt idx="2">
                  <c:v>75991</c:v>
                </c:pt>
                <c:pt idx="3">
                  <c:v>82583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FE-433A-9414-30BFCAE94586}"/>
            </c:ext>
          </c:extLst>
        </c:ser>
        <c:ser>
          <c:idx val="4"/>
          <c:order val="4"/>
          <c:tx>
            <c:strRef>
              <c:f>'Sales by Account Type'!$F$3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'Sales by Account Type'!$A$4:$A$7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'Sales by Account Type'!$F$4:$F$7</c:f>
              <c:numCache>
                <c:formatCode>General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FE-433A-9414-30BFCAE94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79727"/>
        <c:axId val="256409791"/>
      </c:barChart>
      <c:catAx>
        <c:axId val="15279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09791"/>
        <c:crosses val="autoZero"/>
        <c:auto val="1"/>
        <c:lblAlgn val="ctr"/>
        <c:lblOffset val="100"/>
        <c:noMultiLvlLbl val="0"/>
      </c:catAx>
      <c:valAx>
        <c:axId val="25640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'[Account Sales Data for Analysis for Task 4.xlsx]MAIN'!$M$4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'[Account Sales Data for Analysis for Task 4.xlsx]MAIN'!$C$5:$C$14,'[Account Sales Data for Analysis for Task 4.xlsx]MAIN'!$E$5:$E$14</c:f>
              <c:strCache>
                <c:ptCount val="20"/>
                <c:pt idx="0">
                  <c:v>Tim Young</c:v>
                </c:pt>
                <c:pt idx="1">
                  <c:v>Bill Callahan</c:v>
                </c:pt>
                <c:pt idx="2">
                  <c:v>Raymond Heywin</c:v>
                </c:pt>
                <c:pt idx="3">
                  <c:v>Carlos Jackson</c:v>
                </c:pt>
                <c:pt idx="4">
                  <c:v>Mel Berkowitz</c:v>
                </c:pt>
                <c:pt idx="5">
                  <c:v>Anthony Brooks</c:v>
                </c:pt>
                <c:pt idx="6">
                  <c:v>Craig Collins</c:v>
                </c:pt>
                <c:pt idx="7">
                  <c:v>Larry Alaimo</c:v>
                </c:pt>
                <c:pt idx="8">
                  <c:v>Darnell Straughter</c:v>
                </c:pt>
                <c:pt idx="9">
                  <c:v>Dominique Johnson</c:v>
                </c:pt>
                <c:pt idx="10">
                  <c:v>Small Business</c:v>
                </c:pt>
                <c:pt idx="11">
                  <c:v>Medium Business</c:v>
                </c:pt>
                <c:pt idx="12">
                  <c:v>Online Retailer</c:v>
                </c:pt>
                <c:pt idx="13">
                  <c:v>Wholesale Distributor</c:v>
                </c:pt>
                <c:pt idx="14">
                  <c:v>Medium Business</c:v>
                </c:pt>
                <c:pt idx="15">
                  <c:v>Medium Business</c:v>
                </c:pt>
                <c:pt idx="16">
                  <c:v>Wholesale Distributor</c:v>
                </c:pt>
                <c:pt idx="17">
                  <c:v>Online Retailer</c:v>
                </c:pt>
                <c:pt idx="18">
                  <c:v>Online Retailer</c:v>
                </c:pt>
                <c:pt idx="19">
                  <c:v>Online Retailer</c:v>
                </c:pt>
              </c:strCache>
            </c:strRef>
          </c:cat>
          <c:val>
            <c:numRef>
              <c:f>'[Account Sales Data for Analysis for Task 4.xlsx]MAIN'!$M$5:$M$14</c:f>
              <c:numCache>
                <c:formatCode>General</c:formatCode>
                <c:ptCount val="10"/>
                <c:pt idx="0">
                  <c:v>24</c:v>
                </c:pt>
                <c:pt idx="1">
                  <c:v>73</c:v>
                </c:pt>
                <c:pt idx="2">
                  <c:v>138</c:v>
                </c:pt>
                <c:pt idx="3">
                  <c:v>128</c:v>
                </c:pt>
                <c:pt idx="4">
                  <c:v>209</c:v>
                </c:pt>
                <c:pt idx="5">
                  <c:v>238</c:v>
                </c:pt>
                <c:pt idx="6">
                  <c:v>299</c:v>
                </c:pt>
                <c:pt idx="7">
                  <c:v>376</c:v>
                </c:pt>
                <c:pt idx="8">
                  <c:v>431</c:v>
                </c:pt>
                <c:pt idx="9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4-43F5-878A-D7711BCC6E51}"/>
            </c:ext>
          </c:extLst>
        </c:ser>
        <c:ser>
          <c:idx val="1"/>
          <c:order val="1"/>
          <c:tx>
            <c:strRef>
              <c:f>'[Account Sales Data for Analysis for Task 4.xlsx]MAIN'!$N$4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'[Account Sales Data for Analysis for Task 4.xlsx]MAIN'!$C$5:$C$14,'[Account Sales Data for Analysis for Task 4.xlsx]MAIN'!$E$5:$E$14</c:f>
              <c:strCache>
                <c:ptCount val="20"/>
                <c:pt idx="0">
                  <c:v>Tim Young</c:v>
                </c:pt>
                <c:pt idx="1">
                  <c:v>Bill Callahan</c:v>
                </c:pt>
                <c:pt idx="2">
                  <c:v>Raymond Heywin</c:v>
                </c:pt>
                <c:pt idx="3">
                  <c:v>Carlos Jackson</c:v>
                </c:pt>
                <c:pt idx="4">
                  <c:v>Mel Berkowitz</c:v>
                </c:pt>
                <c:pt idx="5">
                  <c:v>Anthony Brooks</c:v>
                </c:pt>
                <c:pt idx="6">
                  <c:v>Craig Collins</c:v>
                </c:pt>
                <c:pt idx="7">
                  <c:v>Larry Alaimo</c:v>
                </c:pt>
                <c:pt idx="8">
                  <c:v>Darnell Straughter</c:v>
                </c:pt>
                <c:pt idx="9">
                  <c:v>Dominique Johnson</c:v>
                </c:pt>
                <c:pt idx="10">
                  <c:v>Small Business</c:v>
                </c:pt>
                <c:pt idx="11">
                  <c:v>Medium Business</c:v>
                </c:pt>
                <c:pt idx="12">
                  <c:v>Online Retailer</c:v>
                </c:pt>
                <c:pt idx="13">
                  <c:v>Wholesale Distributor</c:v>
                </c:pt>
                <c:pt idx="14">
                  <c:v>Medium Business</c:v>
                </c:pt>
                <c:pt idx="15">
                  <c:v>Medium Business</c:v>
                </c:pt>
                <c:pt idx="16">
                  <c:v>Wholesale Distributor</c:v>
                </c:pt>
                <c:pt idx="17">
                  <c:v>Online Retailer</c:v>
                </c:pt>
                <c:pt idx="18">
                  <c:v>Online Retailer</c:v>
                </c:pt>
                <c:pt idx="19">
                  <c:v>Online Retailer</c:v>
                </c:pt>
              </c:strCache>
            </c:strRef>
          </c:cat>
          <c:val>
            <c:numRef>
              <c:f>'[Account Sales Data for Analysis for Task 4.xlsx]MAIN'!$N$5:$N$14</c:f>
              <c:numCache>
                <c:formatCode>General</c:formatCode>
                <c:ptCount val="10"/>
                <c:pt idx="0">
                  <c:v>1797</c:v>
                </c:pt>
                <c:pt idx="1">
                  <c:v>3485</c:v>
                </c:pt>
                <c:pt idx="2">
                  <c:v>286</c:v>
                </c:pt>
                <c:pt idx="3">
                  <c:v>416</c:v>
                </c:pt>
                <c:pt idx="4">
                  <c:v>621</c:v>
                </c:pt>
                <c:pt idx="5">
                  <c:v>1235</c:v>
                </c:pt>
                <c:pt idx="6">
                  <c:v>657</c:v>
                </c:pt>
                <c:pt idx="7">
                  <c:v>889</c:v>
                </c:pt>
                <c:pt idx="8">
                  <c:v>6231</c:v>
                </c:pt>
                <c:pt idx="9">
                  <c:v>5535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54-43F5-878A-D7711BCC6E51}"/>
            </c:ext>
          </c:extLst>
        </c:ser>
        <c:ser>
          <c:idx val="2"/>
          <c:order val="2"/>
          <c:tx>
            <c:strRef>
              <c:f>'[Account Sales Data for Analysis for Task 4.xlsx]MAIN'!$O$4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'[Account Sales Data for Analysis for Task 4.xlsx]MAIN'!$C$5:$C$14,'[Account Sales Data for Analysis for Task 4.xlsx]MAIN'!$E$5:$E$14</c:f>
              <c:strCache>
                <c:ptCount val="20"/>
                <c:pt idx="0">
                  <c:v>Tim Young</c:v>
                </c:pt>
                <c:pt idx="1">
                  <c:v>Bill Callahan</c:v>
                </c:pt>
                <c:pt idx="2">
                  <c:v>Raymond Heywin</c:v>
                </c:pt>
                <c:pt idx="3">
                  <c:v>Carlos Jackson</c:v>
                </c:pt>
                <c:pt idx="4">
                  <c:v>Mel Berkowitz</c:v>
                </c:pt>
                <c:pt idx="5">
                  <c:v>Anthony Brooks</c:v>
                </c:pt>
                <c:pt idx="6">
                  <c:v>Craig Collins</c:v>
                </c:pt>
                <c:pt idx="7">
                  <c:v>Larry Alaimo</c:v>
                </c:pt>
                <c:pt idx="8">
                  <c:v>Darnell Straughter</c:v>
                </c:pt>
                <c:pt idx="9">
                  <c:v>Dominique Johnson</c:v>
                </c:pt>
                <c:pt idx="10">
                  <c:v>Small Business</c:v>
                </c:pt>
                <c:pt idx="11">
                  <c:v>Medium Business</c:v>
                </c:pt>
                <c:pt idx="12">
                  <c:v>Online Retailer</c:v>
                </c:pt>
                <c:pt idx="13">
                  <c:v>Wholesale Distributor</c:v>
                </c:pt>
                <c:pt idx="14">
                  <c:v>Medium Business</c:v>
                </c:pt>
                <c:pt idx="15">
                  <c:v>Medium Business</c:v>
                </c:pt>
                <c:pt idx="16">
                  <c:v>Wholesale Distributor</c:v>
                </c:pt>
                <c:pt idx="17">
                  <c:v>Online Retailer</c:v>
                </c:pt>
                <c:pt idx="18">
                  <c:v>Online Retailer</c:v>
                </c:pt>
                <c:pt idx="19">
                  <c:v>Online Retailer</c:v>
                </c:pt>
              </c:strCache>
            </c:strRef>
          </c:cat>
          <c:val>
            <c:numRef>
              <c:f>'[Account Sales Data for Analysis for Task 4.xlsx]MAIN'!$O$5:$O$14</c:f>
              <c:numCache>
                <c:formatCode>General</c:formatCode>
                <c:ptCount val="10"/>
                <c:pt idx="0">
                  <c:v>3548</c:v>
                </c:pt>
                <c:pt idx="1">
                  <c:v>4592</c:v>
                </c:pt>
                <c:pt idx="2">
                  <c:v>6750</c:v>
                </c:pt>
                <c:pt idx="3">
                  <c:v>747</c:v>
                </c:pt>
                <c:pt idx="4">
                  <c:v>3098</c:v>
                </c:pt>
                <c:pt idx="5">
                  <c:v>1822</c:v>
                </c:pt>
                <c:pt idx="6">
                  <c:v>6238</c:v>
                </c:pt>
                <c:pt idx="7">
                  <c:v>4373</c:v>
                </c:pt>
                <c:pt idx="8">
                  <c:v>7478</c:v>
                </c:pt>
                <c:pt idx="9">
                  <c:v>5775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54-43F5-878A-D7711BCC6E51}"/>
            </c:ext>
          </c:extLst>
        </c:ser>
        <c:ser>
          <c:idx val="3"/>
          <c:order val="3"/>
          <c:tx>
            <c:strRef>
              <c:f>'[Account Sales Data for Analysis for Task 4.xlsx]MAIN'!$P$4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'[Account Sales Data for Analysis for Task 4.xlsx]MAIN'!$C$5:$C$14,'[Account Sales Data for Analysis for Task 4.xlsx]MAIN'!$E$5:$E$14</c:f>
              <c:strCache>
                <c:ptCount val="20"/>
                <c:pt idx="0">
                  <c:v>Tim Young</c:v>
                </c:pt>
                <c:pt idx="1">
                  <c:v>Bill Callahan</c:v>
                </c:pt>
                <c:pt idx="2">
                  <c:v>Raymond Heywin</c:v>
                </c:pt>
                <c:pt idx="3">
                  <c:v>Carlos Jackson</c:v>
                </c:pt>
                <c:pt idx="4">
                  <c:v>Mel Berkowitz</c:v>
                </c:pt>
                <c:pt idx="5">
                  <c:v>Anthony Brooks</c:v>
                </c:pt>
                <c:pt idx="6">
                  <c:v>Craig Collins</c:v>
                </c:pt>
                <c:pt idx="7">
                  <c:v>Larry Alaimo</c:v>
                </c:pt>
                <c:pt idx="8">
                  <c:v>Darnell Straughter</c:v>
                </c:pt>
                <c:pt idx="9">
                  <c:v>Dominique Johnson</c:v>
                </c:pt>
                <c:pt idx="10">
                  <c:v>Small Business</c:v>
                </c:pt>
                <c:pt idx="11">
                  <c:v>Medium Business</c:v>
                </c:pt>
                <c:pt idx="12">
                  <c:v>Online Retailer</c:v>
                </c:pt>
                <c:pt idx="13">
                  <c:v>Wholesale Distributor</c:v>
                </c:pt>
                <c:pt idx="14">
                  <c:v>Medium Business</c:v>
                </c:pt>
                <c:pt idx="15">
                  <c:v>Medium Business</c:v>
                </c:pt>
                <c:pt idx="16">
                  <c:v>Wholesale Distributor</c:v>
                </c:pt>
                <c:pt idx="17">
                  <c:v>Online Retailer</c:v>
                </c:pt>
                <c:pt idx="18">
                  <c:v>Online Retailer</c:v>
                </c:pt>
                <c:pt idx="19">
                  <c:v>Online Retailer</c:v>
                </c:pt>
              </c:strCache>
            </c:strRef>
          </c:cat>
          <c:val>
            <c:numRef>
              <c:f>'[Account Sales Data for Analysis for Task 4.xlsx]MAIN'!$P$5:$P$14</c:f>
              <c:numCache>
                <c:formatCode>General</c:formatCode>
                <c:ptCount val="10"/>
                <c:pt idx="0">
                  <c:v>3668</c:v>
                </c:pt>
                <c:pt idx="1">
                  <c:v>5143</c:v>
                </c:pt>
                <c:pt idx="2">
                  <c:v>8254</c:v>
                </c:pt>
                <c:pt idx="3">
                  <c:v>1028</c:v>
                </c:pt>
                <c:pt idx="4">
                  <c:v>7118</c:v>
                </c:pt>
                <c:pt idx="5">
                  <c:v>7074</c:v>
                </c:pt>
                <c:pt idx="6">
                  <c:v>8922</c:v>
                </c:pt>
                <c:pt idx="7">
                  <c:v>6803</c:v>
                </c:pt>
                <c:pt idx="8">
                  <c:v>8039</c:v>
                </c:pt>
                <c:pt idx="9">
                  <c:v>7661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54-43F5-878A-D7711BCC6E51}"/>
            </c:ext>
          </c:extLst>
        </c:ser>
        <c:ser>
          <c:idx val="4"/>
          <c:order val="4"/>
          <c:tx>
            <c:strRef>
              <c:f>'[Account Sales Data for Analysis for Task 4.xlsx]MAIN'!$Q$4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'[Account Sales Data for Analysis for Task 4.xlsx]MAIN'!$C$5:$C$14,'[Account Sales Data for Analysis for Task 4.xlsx]MAIN'!$E$5:$E$14</c:f>
              <c:strCache>
                <c:ptCount val="20"/>
                <c:pt idx="0">
                  <c:v>Tim Young</c:v>
                </c:pt>
                <c:pt idx="1">
                  <c:v>Bill Callahan</c:v>
                </c:pt>
                <c:pt idx="2">
                  <c:v>Raymond Heywin</c:v>
                </c:pt>
                <c:pt idx="3">
                  <c:v>Carlos Jackson</c:v>
                </c:pt>
                <c:pt idx="4">
                  <c:v>Mel Berkowitz</c:v>
                </c:pt>
                <c:pt idx="5">
                  <c:v>Anthony Brooks</c:v>
                </c:pt>
                <c:pt idx="6">
                  <c:v>Craig Collins</c:v>
                </c:pt>
                <c:pt idx="7">
                  <c:v>Larry Alaimo</c:v>
                </c:pt>
                <c:pt idx="8">
                  <c:v>Darnell Straughter</c:v>
                </c:pt>
                <c:pt idx="9">
                  <c:v>Dominique Johnson</c:v>
                </c:pt>
                <c:pt idx="10">
                  <c:v>Small Business</c:v>
                </c:pt>
                <c:pt idx="11">
                  <c:v>Medium Business</c:v>
                </c:pt>
                <c:pt idx="12">
                  <c:v>Online Retailer</c:v>
                </c:pt>
                <c:pt idx="13">
                  <c:v>Wholesale Distributor</c:v>
                </c:pt>
                <c:pt idx="14">
                  <c:v>Medium Business</c:v>
                </c:pt>
                <c:pt idx="15">
                  <c:v>Medium Business</c:v>
                </c:pt>
                <c:pt idx="16">
                  <c:v>Wholesale Distributor</c:v>
                </c:pt>
                <c:pt idx="17">
                  <c:v>Online Retailer</c:v>
                </c:pt>
                <c:pt idx="18">
                  <c:v>Online Retailer</c:v>
                </c:pt>
                <c:pt idx="19">
                  <c:v>Online Retailer</c:v>
                </c:pt>
              </c:strCache>
            </c:strRef>
          </c:cat>
          <c:val>
            <c:numRef>
              <c:f>'[Account Sales Data for Analysis for Task 4.xlsx]MAIN'!$Q$5:$Q$14</c:f>
              <c:numCache>
                <c:formatCode>General</c:formatCode>
                <c:ptCount val="10"/>
                <c:pt idx="0">
                  <c:v>8592</c:v>
                </c:pt>
                <c:pt idx="1">
                  <c:v>8100</c:v>
                </c:pt>
                <c:pt idx="2">
                  <c:v>8656</c:v>
                </c:pt>
                <c:pt idx="3">
                  <c:v>6357</c:v>
                </c:pt>
                <c:pt idx="4">
                  <c:v>8433</c:v>
                </c:pt>
                <c:pt idx="5">
                  <c:v>8207</c:v>
                </c:pt>
                <c:pt idx="6">
                  <c:v>9081</c:v>
                </c:pt>
                <c:pt idx="7">
                  <c:v>7578</c:v>
                </c:pt>
                <c:pt idx="8">
                  <c:v>8271</c:v>
                </c:pt>
                <c:pt idx="9">
                  <c:v>9206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54-43F5-878A-D7711BCC6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595119"/>
        <c:axId val="15165311"/>
      </c:barChart>
      <c:lineChart>
        <c:grouping val="standard"/>
        <c:varyColors val="0"/>
        <c:ser>
          <c:idx val="5"/>
          <c:order val="5"/>
          <c:tx>
            <c:strRef>
              <c:f>'[Account Sales Data for Analysis for Task 4.xlsx]MAIN'!$R$4</c:f>
              <c:strCache>
                <c:ptCount val="1"/>
                <c:pt idx="0">
                  <c:v>5 YR CAGR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'[Account Sales Data for Analysis for Task 4.xlsx]MAIN'!$C$5:$C$14,'[Account Sales Data for Analysis for Task 4.xlsx]MAIN'!$E$5:$E$14</c:f>
              <c:strCache>
                <c:ptCount val="20"/>
                <c:pt idx="0">
                  <c:v>Tim Young</c:v>
                </c:pt>
                <c:pt idx="1">
                  <c:v>Bill Callahan</c:v>
                </c:pt>
                <c:pt idx="2">
                  <c:v>Raymond Heywin</c:v>
                </c:pt>
                <c:pt idx="3">
                  <c:v>Carlos Jackson</c:v>
                </c:pt>
                <c:pt idx="4">
                  <c:v>Mel Berkowitz</c:v>
                </c:pt>
                <c:pt idx="5">
                  <c:v>Anthony Brooks</c:v>
                </c:pt>
                <c:pt idx="6">
                  <c:v>Craig Collins</c:v>
                </c:pt>
                <c:pt idx="7">
                  <c:v>Larry Alaimo</c:v>
                </c:pt>
                <c:pt idx="8">
                  <c:v>Darnell Straughter</c:v>
                </c:pt>
                <c:pt idx="9">
                  <c:v>Dominique Johnson</c:v>
                </c:pt>
                <c:pt idx="10">
                  <c:v>Small Business</c:v>
                </c:pt>
                <c:pt idx="11">
                  <c:v>Medium Business</c:v>
                </c:pt>
                <c:pt idx="12">
                  <c:v>Online Retailer</c:v>
                </c:pt>
                <c:pt idx="13">
                  <c:v>Wholesale Distributor</c:v>
                </c:pt>
                <c:pt idx="14">
                  <c:v>Medium Business</c:v>
                </c:pt>
                <c:pt idx="15">
                  <c:v>Medium Business</c:v>
                </c:pt>
                <c:pt idx="16">
                  <c:v>Wholesale Distributor</c:v>
                </c:pt>
                <c:pt idx="17">
                  <c:v>Online Retailer</c:v>
                </c:pt>
                <c:pt idx="18">
                  <c:v>Online Retailer</c:v>
                </c:pt>
                <c:pt idx="19">
                  <c:v>Online Retailer</c:v>
                </c:pt>
              </c:strCache>
            </c:strRef>
          </c:cat>
          <c:val>
            <c:numRef>
              <c:f>'[Account Sales Data for Analysis for Task 4.xlsx]MAIN'!$R$5:$R$14</c:f>
              <c:numCache>
                <c:formatCode>0%</c:formatCode>
                <c:ptCount val="10"/>
                <c:pt idx="0">
                  <c:v>3.3498147004699526</c:v>
                </c:pt>
                <c:pt idx="1">
                  <c:v>2.2455667067018901</c:v>
                </c:pt>
                <c:pt idx="2">
                  <c:v>1.8142296888697582</c:v>
                </c:pt>
                <c:pt idx="3">
                  <c:v>1.6546701130112136</c:v>
                </c:pt>
                <c:pt idx="4">
                  <c:v>1.5203389637502625</c:v>
                </c:pt>
                <c:pt idx="5">
                  <c:v>1.4232703532020747</c:v>
                </c:pt>
                <c:pt idx="6">
                  <c:v>1.3475541667800686</c:v>
                </c:pt>
                <c:pt idx="7">
                  <c:v>1.1188084145320056</c:v>
                </c:pt>
                <c:pt idx="8">
                  <c:v>1.0930046233022455</c:v>
                </c:pt>
                <c:pt idx="9">
                  <c:v>1.084072328017021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54-43F5-878A-D7711BCC6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611439"/>
        <c:axId val="15162335"/>
      </c:lineChart>
      <c:catAx>
        <c:axId val="291595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5311"/>
        <c:crosses val="autoZero"/>
        <c:auto val="1"/>
        <c:lblAlgn val="ctr"/>
        <c:lblOffset val="100"/>
        <c:noMultiLvlLbl val="0"/>
      </c:catAx>
      <c:valAx>
        <c:axId val="1516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</a:t>
                </a:r>
                <a:r>
                  <a:rPr lang="en-US" baseline="0"/>
                  <a:t> Sales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95119"/>
        <c:crosses val="autoZero"/>
        <c:crossBetween val="between"/>
      </c:valAx>
      <c:valAx>
        <c:axId val="15162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CAGR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11439"/>
        <c:crosses val="max"/>
        <c:crossBetween val="between"/>
      </c:valAx>
      <c:catAx>
        <c:axId val="291611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62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05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61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39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5137"/>
            <a:ext cx="8228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Sales Analysis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sitting in a chair with a computer">
            <a:extLst>
              <a:ext uri="{FF2B5EF4-FFF2-40B4-BE49-F238E27FC236}">
                <a16:creationId xmlns:a16="http://schemas.microsoft.com/office/drawing/2014/main" id="{A032D914-28FB-730F-ED1A-51F68BFB9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76801"/>
            <a:ext cx="8228700" cy="4217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distribution channel">
            <a:extLst>
              <a:ext uri="{FF2B5EF4-FFF2-40B4-BE49-F238E27FC236}">
                <a16:creationId xmlns:a16="http://schemas.microsoft.com/office/drawing/2014/main" id="{2089EA4E-29B8-F381-0B41-6F493C226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23" y="1428094"/>
            <a:ext cx="8720554" cy="47996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CE36AA-E4A6-4911-20A2-3F630414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853" y="5749479"/>
            <a:ext cx="2327424" cy="424732"/>
          </a:xfrm>
        </p:spPr>
        <p:txBody>
          <a:bodyPr/>
          <a:lstStyle/>
          <a:p>
            <a:r>
              <a:rPr lang="en-US" b="1" dirty="0"/>
              <a:t>Small Business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71B433C-F88D-5C5B-E064-875056F226E6}"/>
              </a:ext>
            </a:extLst>
          </p:cNvPr>
          <p:cNvSpPr txBox="1">
            <a:spLocks/>
          </p:cNvSpPr>
          <p:nvPr/>
        </p:nvSpPr>
        <p:spPr>
          <a:xfrm>
            <a:off x="4508074" y="3343083"/>
            <a:ext cx="21750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Online Retail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9B09E2E-349C-0E6A-E83B-91A940191965}"/>
              </a:ext>
            </a:extLst>
          </p:cNvPr>
          <p:cNvSpPr txBox="1">
            <a:spLocks/>
          </p:cNvSpPr>
          <p:nvPr/>
        </p:nvSpPr>
        <p:spPr>
          <a:xfrm>
            <a:off x="5712827" y="2218709"/>
            <a:ext cx="168521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/>
              <a:t>Whole-Sale</a:t>
            </a:r>
            <a:endParaRPr lang="en-US" b="1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579DCDF5-041F-0CC0-2E78-521A131D8EE4}"/>
              </a:ext>
            </a:extLst>
          </p:cNvPr>
          <p:cNvSpPr txBox="1">
            <a:spLocks/>
          </p:cNvSpPr>
          <p:nvPr/>
        </p:nvSpPr>
        <p:spPr>
          <a:xfrm>
            <a:off x="595792" y="5528011"/>
            <a:ext cx="2656771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Medium Business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Key point, observation or data here…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9C02E-B1B5-FA91-0B36-53AA7EB7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262" y="1172150"/>
            <a:ext cx="8279476" cy="4636979"/>
          </a:xfrm>
        </p:spPr>
        <p:txBody>
          <a:bodyPr/>
          <a:lstStyle/>
          <a:p>
            <a:r>
              <a:rPr lang="en-US" sz="1600" dirty="0"/>
              <a:t>The Unit sales of all accounts for years 2017, 2018, 2019, 2020, and 2021. There is progression seen in all the top 10 accounts.</a:t>
            </a:r>
          </a:p>
          <a:p>
            <a:r>
              <a:rPr lang="en-US" sz="1600" dirty="0"/>
              <a:t>All Accounts including the top 10 have all been approached with various marketing techniques or promotion programs e.g. Social Media, Coupons, Catalog Inclusion, and Posters.</a:t>
            </a:r>
          </a:p>
          <a:p>
            <a:r>
              <a:rPr lang="en-US" sz="1600" dirty="0"/>
              <a:t>The 5 year CAGR(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Compound annual growth rate</a:t>
            </a:r>
            <a:r>
              <a:rPr lang="en-US" sz="1600" dirty="0"/>
              <a:t>) has also shown progression.</a:t>
            </a:r>
          </a:p>
          <a:p>
            <a:r>
              <a:rPr lang="en-US" sz="1600" dirty="0"/>
              <a:t>The top 10 Accounts in CAGR Tim Young accounts show the highest progression in CAGR.</a:t>
            </a:r>
          </a:p>
          <a:p>
            <a:r>
              <a:rPr lang="en-US" sz="1600" dirty="0"/>
              <a:t>The sales may be lower but by not neglecting the 5-year CAGR makes the highest progressive accounts in the future.</a:t>
            </a:r>
          </a:p>
          <a:p>
            <a:r>
              <a:rPr lang="en-US" sz="1600" dirty="0"/>
              <a:t>By the Analysis of the accounts there is no imbalance or favoritism on types of accounts.</a:t>
            </a:r>
          </a:p>
          <a:p>
            <a:endParaRPr lang="en-US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Key point, observation or data here…</a:t>
            </a:r>
            <a:endParaRPr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1BF73C-D2B0-4C74-87FB-760B410D3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576908"/>
              </p:ext>
            </p:extLst>
          </p:nvPr>
        </p:nvGraphicFramePr>
        <p:xfrm>
          <a:off x="1313299" y="1106178"/>
          <a:ext cx="6517402" cy="464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3265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Key point, observation or data here…</a:t>
            </a:r>
            <a:endParaRPr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04248A-3A74-A3C9-6139-C186ABF40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448816"/>
              </p:ext>
            </p:extLst>
          </p:nvPr>
        </p:nvGraphicFramePr>
        <p:xfrm>
          <a:off x="1288752" y="851497"/>
          <a:ext cx="6566496" cy="515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01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Key point, observation or data here…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9C02E-B1B5-FA91-0B36-53AA7EB7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262" y="1172150"/>
            <a:ext cx="8279476" cy="4636979"/>
          </a:xfrm>
        </p:spPr>
        <p:txBody>
          <a:bodyPr/>
          <a:lstStyle/>
          <a:p>
            <a:r>
              <a:rPr lang="en-US" sz="1600" dirty="0"/>
              <a:t>The Top 10 accounts by CAGR are Tim Young, Bill Callahan, Raymond </a:t>
            </a:r>
            <a:r>
              <a:rPr lang="en-US" sz="1600" dirty="0" err="1"/>
              <a:t>Heywin</a:t>
            </a:r>
            <a:r>
              <a:rPr lang="en-US" sz="1600" dirty="0"/>
              <a:t>, Carlos Jackson, Mel Berkowitz, Anthony Brooks, Craig Collins, Larry </a:t>
            </a:r>
            <a:r>
              <a:rPr lang="en-US" sz="1600" dirty="0" err="1"/>
              <a:t>Alaimo</a:t>
            </a:r>
            <a:r>
              <a:rPr lang="en-US" sz="1600" dirty="0"/>
              <a:t>, Arnell </a:t>
            </a:r>
            <a:r>
              <a:rPr lang="en-US" sz="1600" dirty="0" err="1"/>
              <a:t>Straughter</a:t>
            </a:r>
            <a:r>
              <a:rPr lang="en-US" sz="1600" dirty="0"/>
              <a:t>, and Dominique Johnson.</a:t>
            </a:r>
          </a:p>
          <a:p>
            <a:r>
              <a:rPr lang="en-US" sz="1600" dirty="0"/>
              <a:t>Over the years the sales have increased and throughout the sales analysis, it also shows that almost all accounts and sales sectors are making progress.</a:t>
            </a:r>
          </a:p>
          <a:p>
            <a:r>
              <a:rPr lang="en-US" sz="1600" dirty="0"/>
              <a:t>In the Marketing / Promotion Programs there are people more attracted to online retail. As day by day use of technology in public hands has been increasing rapidly.</a:t>
            </a:r>
          </a:p>
          <a:p>
            <a:r>
              <a:rPr lang="en-US" sz="1600" dirty="0"/>
              <a:t>Also account approvals and consent as giving a ‘yes’ for posters have shown a big jump and seem to be more favorable for people to have for sales.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1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52482" y="922018"/>
            <a:ext cx="7439036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summary of the Given Data on Account Sales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 who have a linear or rapid progression should keep the same strategies intact.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 Accounts who have a very imbalance or instability in their accounting sales should try online retail and posters.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/>
              <a:t>Finally accounting sales have progressed over the years.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/>
              <a:t>The 5-year CAGR(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Compound annual growth rate</a:t>
            </a:r>
            <a:r>
              <a:rPr lang="en-US" sz="1600" dirty="0"/>
              <a:t>) has also shown progression in the top 10 accounts.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6CCAB5-14D6-455F-B1B9-D4B9B2559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4565"/>
              </p:ext>
            </p:extLst>
          </p:nvPr>
        </p:nvGraphicFramePr>
        <p:xfrm>
          <a:off x="1592529" y="2767748"/>
          <a:ext cx="5958942" cy="356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396</Words>
  <Application>Microsoft Office PowerPoint</Application>
  <PresentationFormat>On-screen Show (4:3)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Office Theme</vt:lpstr>
      <vt:lpstr>PowerPoint Presentation</vt:lpstr>
      <vt:lpstr>Small Business</vt:lpstr>
      <vt:lpstr>Key point, observation or data here…</vt:lpstr>
      <vt:lpstr>Key point, observation or data here…</vt:lpstr>
      <vt:lpstr>Key point, observation or data here…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Shantanu Vidwans</cp:lastModifiedBy>
  <cp:revision>5</cp:revision>
  <dcterms:created xsi:type="dcterms:W3CDTF">2020-03-26T22:50:15Z</dcterms:created>
  <dcterms:modified xsi:type="dcterms:W3CDTF">2023-12-10T21:48:35Z</dcterms:modified>
</cp:coreProperties>
</file>