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72" r:id="rId9"/>
    <p:sldMasterId id="2147483674" r:id="rId10"/>
  </p:sldMasterIdLst>
  <p:sldIdLst>
    <p:sldId id="256" r:id="rId11"/>
    <p:sldId id="257" r:id="rId12"/>
    <p:sldId id="261" r:id="rId13"/>
    <p:sldId id="275" r:id="rId14"/>
    <p:sldId id="279" r:id="rId15"/>
    <p:sldId id="276" r:id="rId16"/>
    <p:sldId id="277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AACD17-CFC5-4E1E-92D7-7798D49AE69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EB060CE9-4125-4807-8A71-44583E01F35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BF6839F-D16E-47EE-B34C-1A2C5406B2B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B749799-D9DB-449D-947A-5C8CCDE0F47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384AAD8-0473-42D1-8065-82B666B9A9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6ADFFBB7-B211-4913-8EEE-BA71986E56E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FDF32194-37AB-4A87-A49C-BB65659A650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AC9A9491-68E2-4616-83ED-33B318BAD73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D072FA10-1E0E-4F19-8060-99C07834F4D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CFE914C4-11D7-4D26-AFFD-C7A6EA0C76A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83CB1B8-7F50-47D4-8CE8-83FC66BA7405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7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F08D7D1-617E-4C9A-81C0-9D2E471F5818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ptos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D88EBC-0E79-4396-803E-9F3970A15285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ptos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71723E-B3CA-47A2-ADC1-DF9D6DA5BAFB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ptos"/>
              </a:rPr>
              <a:t>Fifth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0C2938-90AC-47B3-96F6-B54DD3BADC69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030D246-F0D4-43EA-833F-581BC2E3BDFF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ptos"/>
              </a:rPr>
              <a:t>Fifth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ptos"/>
              </a:rPr>
              <a:t>Fifth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3F12476-568E-474D-907D-75C852340DDC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ptos"/>
              </a:rPr>
              <a:t>Fifth level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ptos"/>
              </a:rPr>
              <a:t>Fifth level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13F1CE-2DFB-49A4-BDAB-B802B96B93DF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05175D-E8AB-4854-9CF4-0A9FE115BCAB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ptos"/>
              </a:rPr>
              <a:t>Fifth level</a:t>
            </a: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</a:p>
        </p:txBody>
      </p:sp>
      <p:sp>
        <p:nvSpPr>
          <p:cNvPr id="6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6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53E5BB4-316D-4BA0-BB21-815C6A1FA9CF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3"/>
          <p:cNvPicPr/>
          <p:nvPr/>
        </p:nvPicPr>
        <p:blipFill>
          <a:blip r:embed="rId2"/>
          <a:stretch/>
        </p:blipFill>
        <p:spPr>
          <a:xfrm>
            <a:off x="4165200" y="164880"/>
            <a:ext cx="3855240" cy="869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TextBox 5"/>
          <p:cNvSpPr/>
          <p:nvPr/>
        </p:nvSpPr>
        <p:spPr>
          <a:xfrm>
            <a:off x="2428560" y="1067400"/>
            <a:ext cx="7324560" cy="50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50000"/>
              </a:lnSpc>
              <a:spcAft>
                <a:spcPts val="799"/>
              </a:spcAft>
            </a:pPr>
            <a:r>
              <a:rPr lang="en-IN" sz="1800" b="1" u="none" strike="noStrike">
                <a:solidFill>
                  <a:schemeClr val="dk1"/>
                </a:solidFill>
                <a:uFillTx/>
                <a:latin typeface="Times New Roman"/>
                <a:ea typeface="Aptos"/>
              </a:rPr>
              <a:t>AMRITA SCHOOL OF ARTIFICIAL INTELLIGENCE, BENGALURU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TextBox 7"/>
          <p:cNvSpPr/>
          <p:nvPr/>
        </p:nvSpPr>
        <p:spPr>
          <a:xfrm>
            <a:off x="2763000" y="1660680"/>
            <a:ext cx="6095520" cy="73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  <a:spcAft>
                <a:spcPts val="799"/>
              </a:spcAft>
            </a:pPr>
            <a:r>
              <a:rPr lang="en-IN" sz="1800" b="0" u="none" strike="noStrike">
                <a:solidFill>
                  <a:schemeClr val="dk1"/>
                </a:solidFill>
                <a:uFillTx/>
                <a:latin typeface="Times New Roman"/>
                <a:ea typeface="Aptos"/>
              </a:rPr>
              <a:t>B. Tech in Artificial Intelligence and Data Science (AID)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spcAft>
                <a:spcPts val="799"/>
              </a:spcAft>
            </a:pPr>
            <a:r>
              <a:rPr lang="en-IN" sz="1800" b="0" u="none" strike="noStrike">
                <a:solidFill>
                  <a:schemeClr val="dk1"/>
                </a:solidFill>
                <a:uFillTx/>
                <a:latin typeface="Times New Roman"/>
                <a:ea typeface="Aptos"/>
              </a:rPr>
              <a:t>Fourth Semester, Section F, Academic Year: 2024-25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TextBox 9"/>
          <p:cNvSpPr/>
          <p:nvPr/>
        </p:nvSpPr>
        <p:spPr>
          <a:xfrm>
            <a:off x="1051920" y="2765520"/>
            <a:ext cx="10569240" cy="14450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  <a:spcAft>
                <a:spcPts val="799"/>
              </a:spcAft>
            </a:pPr>
            <a:r>
              <a:rPr lang="en-IN" u="sng" dirty="0" smtClean="0">
                <a:solidFill>
                  <a:schemeClr val="dk1"/>
                </a:solidFill>
                <a:latin typeface="Times New Roman"/>
                <a:ea typeface="Aptos"/>
              </a:rPr>
              <a:t>INTRODUCTION TO IOT </a:t>
            </a:r>
            <a:r>
              <a:rPr lang="en-IN" sz="1800" b="0" u="sng" strike="noStrike" dirty="0" smtClean="0">
                <a:solidFill>
                  <a:schemeClr val="dk1"/>
                </a:solidFill>
                <a:uFillTx/>
                <a:latin typeface="Times New Roman"/>
                <a:ea typeface="Aptos"/>
              </a:rPr>
              <a:t>(23AID212)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spcAft>
                <a:spcPts val="799"/>
              </a:spcAft>
            </a:pPr>
            <a:r>
              <a:rPr lang="en-IN" sz="1600" b="0" u="none" strike="noStrike" dirty="0">
                <a:solidFill>
                  <a:schemeClr val="dk1"/>
                </a:solidFill>
                <a:uFillTx/>
                <a:latin typeface="Times New Roman"/>
                <a:ea typeface="Aptos"/>
              </a:rPr>
              <a:t>END-TERM PROJECT PRESENTATION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spcAft>
                <a:spcPts val="799"/>
              </a:spcAft>
            </a:pPr>
            <a:r>
              <a:rPr lang="en-IN" sz="1600" b="0" u="none" strike="noStrike" dirty="0">
                <a:solidFill>
                  <a:schemeClr val="dk1"/>
                </a:solidFill>
                <a:uFillTx/>
                <a:latin typeface="Times New Roman"/>
                <a:ea typeface="Aptos"/>
              </a:rPr>
              <a:t>on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spcAft>
                <a:spcPts val="799"/>
              </a:spcAft>
            </a:pPr>
            <a:r>
              <a:rPr lang="en-IN" b="1" dirty="0" smtClean="0">
                <a:solidFill>
                  <a:srgbClr val="C00000"/>
                </a:solidFill>
                <a:latin typeface="Times New Roman"/>
              </a:rPr>
              <a:t>TRAFFIC SIGNAL OPTIMIZATION AND EMERGENCY VEHICLE PRIORITY SYSTEM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TextBox 10"/>
          <p:cNvSpPr/>
          <p:nvPr/>
        </p:nvSpPr>
        <p:spPr>
          <a:xfrm>
            <a:off x="3057840" y="4866840"/>
            <a:ext cx="698040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Times New Roman"/>
              </a:rPr>
              <a:t>Presented by Group No. 05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ctr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Times New Roman"/>
              </a:rPr>
              <a:t>B G Rajath Siddarth (BL.EN.U4AID23006)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ctr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Times New Roman"/>
              </a:rPr>
              <a:t>V. Sidharrth (BL.EN.U4AID23054)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ctr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Times New Roman"/>
              </a:rPr>
              <a:t>Palle Venkata Dharaneswara Reddy (BL.EN.U4AID23065)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/>
          </p:nvPr>
        </p:nvSpPr>
        <p:spPr>
          <a:xfrm>
            <a:off x="676800" y="1861560"/>
            <a:ext cx="10515240" cy="423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10000"/>
          </a:bodyPr>
          <a:lstStyle/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complexity of urban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persistent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-elevated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stress. </a:t>
            </a:r>
            <a:endParaRPr lang="en-US" sz="26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systems: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time-based signal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cycles.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isolation: inefficient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handling.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integration with real-time sensing and decentralized control mechanisms highlights the necessity for an intelligent, IoT-driven traffic management system capable of dynamic signal adaptation based on live traffic data and emergency event detection.</a:t>
            </a:r>
            <a:endParaRPr lang="en-US" sz="2600" b="0" u="none" strike="noStrike" dirty="0">
              <a:solidFill>
                <a:schemeClr val="dk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3"/>
          <p:cNvSpPr/>
          <p:nvPr/>
        </p:nvSpPr>
        <p:spPr>
          <a:xfrm>
            <a:off x="466200" y="544680"/>
            <a:ext cx="1093572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  <a:latin typeface="Times New Roman"/>
              </a:rPr>
              <a:t>Problem Statement</a:t>
            </a:r>
            <a:endParaRPr lang="en-US" sz="5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676800" y="1861560"/>
            <a:ext cx="10515240" cy="423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traffic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management: a need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b="0" u="none" strike="noStrike" dirty="0" smtClean="0">
                <a:solidFill>
                  <a:schemeClr val="dk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Demand of smarter infrastructures by growing cities.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based or camera driven systems expensive.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b="0" u="none" strike="noStrike" dirty="0" smtClean="0">
                <a:solidFill>
                  <a:schemeClr val="dk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IR sensors for vehicle detection and sound sensors for emergency detection.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microcontrollers.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to enhance traffic flow, reduce fuel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wastage, and support emergency services efficiently.</a:t>
            </a:r>
            <a:endParaRPr lang="en-US" sz="2600" b="0" u="none" strike="noStrike" dirty="0">
              <a:solidFill>
                <a:schemeClr val="dk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1"/>
          <p:cNvSpPr/>
          <p:nvPr/>
        </p:nvSpPr>
        <p:spPr>
          <a:xfrm>
            <a:off x="4283452" y="711360"/>
            <a:ext cx="3605772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5400" b="0" u="none" strike="noStrike" dirty="0" smtClean="0">
                <a:solidFill>
                  <a:srgbClr val="FF0000"/>
                </a:solidFill>
                <a:uFillTx/>
                <a:latin typeface="Times New Roman"/>
              </a:rPr>
              <a:t>Introduction</a:t>
            </a:r>
            <a:endParaRPr lang="en-US" sz="5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676800" y="1861560"/>
            <a:ext cx="10515240" cy="423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20000"/>
          </a:bodyPr>
          <a:lstStyle/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Operates autonomously for traffic management using real-time sensor data and inter-node communication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density monitored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IR sensors positioned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 faraway point from the junction. 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count increase by 1, when a vehicle gets detected through the IR sensor.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Sound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Automatically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prioritize the corresponding lane by triggering the green signal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Inter-node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vehicle density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junctions.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Preemptive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adjustment at downstream intersections for smoother traffic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to dynamically update webpage which gets updated every 5 seconds, based on traffic flow.</a:t>
            </a:r>
            <a:endParaRPr lang="en-US" sz="26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1"/>
          <p:cNvSpPr/>
          <p:nvPr/>
        </p:nvSpPr>
        <p:spPr>
          <a:xfrm>
            <a:off x="3937204" y="711360"/>
            <a:ext cx="4298269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  <a:latin typeface="Times New Roman"/>
              </a:rPr>
              <a:t>Fu</a:t>
            </a:r>
            <a:r>
              <a:rPr lang="en-US" sz="5400" b="0" u="none" strike="noStrike" dirty="0" smtClean="0">
                <a:solidFill>
                  <a:srgbClr val="FF0000"/>
                </a:solidFill>
                <a:uFillTx/>
                <a:latin typeface="Times New Roman"/>
              </a:rPr>
              <a:t>nctionalities</a:t>
            </a:r>
            <a:endParaRPr lang="en-US" sz="5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70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"/>
          <p:cNvSpPr/>
          <p:nvPr/>
        </p:nvSpPr>
        <p:spPr>
          <a:xfrm>
            <a:off x="2771533" y="0"/>
            <a:ext cx="6420966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  <a:latin typeface="Times New Roman"/>
              </a:rPr>
              <a:t>CIRCUIT DIAGRAM</a:t>
            </a:r>
            <a:endParaRPr lang="en-US" sz="5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31" y="825489"/>
            <a:ext cx="7379589" cy="5539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8081" y="6488668"/>
            <a:ext cx="413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Circuit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62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768783980"/>
              </p:ext>
            </p:extLst>
          </p:nvPr>
        </p:nvGraphicFramePr>
        <p:xfrm>
          <a:off x="667131" y="2419922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ESP32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 microcontroller for each intersection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 Sensors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detect intensity of traffic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KY-038 (Sound Sensors)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Emergency vehicle siren detection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Green LEDs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Traffic light indicators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Breadboards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Mounting and wiring ESP32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components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Rectangle 1"/>
          <p:cNvSpPr/>
          <p:nvPr/>
        </p:nvSpPr>
        <p:spPr>
          <a:xfrm>
            <a:off x="2792659" y="711360"/>
            <a:ext cx="6587359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  <a:latin typeface="Times New Roman"/>
              </a:rPr>
              <a:t>Hardware Components</a:t>
            </a:r>
            <a:endParaRPr lang="en-US" sz="5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224" y="1837944"/>
            <a:ext cx="1053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Hardware Components and their purpose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8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676800" y="1861560"/>
            <a:ext cx="10515240" cy="423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20000"/>
          </a:bodyPr>
          <a:lstStyle/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offers a cost-effective, autonomous solution to modern traffic congestion challenges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Eliminates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reliance on expensive AI or camera-based systems by using IR and sound sensors for traffic and emergency detection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ESP32-based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work both independently and cooperatively through Wi-Fi intercommunication, ensuring adaptive, decentralized traffic 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control.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sharing and dynamic signal adjustment significantly improve traffic flow and reduce delays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system’s scalable design and use of affordable IoT components make it a practical foundation for next-generation smart city infrastructure</a:t>
            </a: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intelligent integration of sensing and connectivity can transform traditional traffic systems into responsive, efficient networks.</a:t>
            </a:r>
            <a:endParaRPr lang="en-US" sz="26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1"/>
          <p:cNvSpPr/>
          <p:nvPr/>
        </p:nvSpPr>
        <p:spPr>
          <a:xfrm>
            <a:off x="4418103" y="711360"/>
            <a:ext cx="3336469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  <a:latin typeface="Times New Roman"/>
              </a:rPr>
              <a:t>Conclu</a:t>
            </a:r>
            <a:r>
              <a:rPr lang="en-US" sz="5400" b="0" u="none" strike="noStrike" dirty="0" smtClean="0">
                <a:solidFill>
                  <a:srgbClr val="FF0000"/>
                </a:solidFill>
                <a:uFillTx/>
                <a:latin typeface="Times New Roman"/>
              </a:rPr>
              <a:t>sion</a:t>
            </a:r>
            <a:endParaRPr lang="en-US" sz="5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76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463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Aptos</vt:lpstr>
      <vt:lpstr>Aptos Display</vt:lpstr>
      <vt:lpstr>Arial</vt:lpstr>
      <vt:lpstr>OpenSymbol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Sidharrth V</dc:creator>
  <dc:description/>
  <cp:lastModifiedBy>V SIDHARRTH</cp:lastModifiedBy>
  <cp:revision>64</cp:revision>
  <dcterms:created xsi:type="dcterms:W3CDTF">2024-11-15T17:43:54Z</dcterms:created>
  <dcterms:modified xsi:type="dcterms:W3CDTF">2025-05-15T05:26:02Z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