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74" r:id="rId2"/>
    <p:sldId id="271" r:id="rId3"/>
    <p:sldId id="784" r:id="rId4"/>
    <p:sldId id="778" r:id="rId5"/>
    <p:sldId id="779" r:id="rId6"/>
    <p:sldId id="803" r:id="rId7"/>
    <p:sldId id="785" r:id="rId8"/>
    <p:sldId id="780" r:id="rId9"/>
    <p:sldId id="783" r:id="rId10"/>
    <p:sldId id="807" r:id="rId11"/>
    <p:sldId id="808" r:id="rId12"/>
    <p:sldId id="809" r:id="rId13"/>
    <p:sldId id="793" r:id="rId14"/>
    <p:sldId id="796" r:id="rId15"/>
    <p:sldId id="799" r:id="rId16"/>
    <p:sldId id="800" r:id="rId17"/>
    <p:sldId id="812" r:id="rId18"/>
    <p:sldId id="781" r:id="rId19"/>
    <p:sldId id="786" r:id="rId20"/>
    <p:sldId id="813" r:id="rId21"/>
    <p:sldId id="814" r:id="rId22"/>
    <p:sldId id="787" r:id="rId23"/>
    <p:sldId id="816" r:id="rId24"/>
    <p:sldId id="819" r:id="rId25"/>
    <p:sldId id="818" r:id="rId26"/>
    <p:sldId id="817" r:id="rId27"/>
    <p:sldId id="790" r:id="rId28"/>
    <p:sldId id="802" r:id="rId29"/>
    <p:sldId id="798" r:id="rId30"/>
    <p:sldId id="797" r:id="rId31"/>
    <p:sldId id="795" r:id="rId32"/>
    <p:sldId id="804" r:id="rId33"/>
    <p:sldId id="805" r:id="rId34"/>
    <p:sldId id="806" r:id="rId35"/>
    <p:sldId id="791" r:id="rId36"/>
    <p:sldId id="821" r:id="rId37"/>
    <p:sldId id="822" r:id="rId38"/>
    <p:sldId id="823" r:id="rId39"/>
    <p:sldId id="810" r:id="rId40"/>
    <p:sldId id="81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118B8-6C3C-3952-68D9-CD1CB1D378EC}" v="115" dt="2025-04-05T07:41:55.803"/>
    <p1510:client id="{246911F0-E01D-C1BC-A76F-9DA8209A88F7}" v="1149" dt="2025-04-05T09:18:38.089"/>
    <p1510:client id="{27A2902F-B552-178E-58B5-052F1BE509E4}" v="109" dt="2025-04-05T08:38:48.786"/>
    <p1510:client id="{5ABC1444-01F0-5E5E-1A02-09C59A075696}" v="121" dt="2025-04-05T09:19:56.311"/>
    <p1510:client id="{74B83064-1919-0C29-5DAF-B27B12093C83}" v="267" dt="2025-04-05T09:02:03.350"/>
    <p1510:client id="{8BF29932-1703-88BB-EB6E-934F5ADE72EE}" v="536" dt="2025-04-05T09:04:08.768"/>
    <p1510:client id="{91982694-6E27-252F-5B14-694440C2AB82}" v="95" dt="2025-04-05T09:15:40.760"/>
    <p1510:client id="{CDE93861-E5D5-D33A-6747-C2A1A431EABB}" v="690" dt="2025-04-05T08:11:23.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BFB5-459A-AEA3-AE44-199EC1B282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71DC69-9CC9-6060-35B1-DB063C13FB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E098A1-4DA1-2C0D-B3A3-735B60E7660E}"/>
              </a:ext>
            </a:extLst>
          </p:cNvPr>
          <p:cNvSpPr>
            <a:spLocks noGrp="1"/>
          </p:cNvSpPr>
          <p:nvPr>
            <p:ph type="dt" sz="half" idx="10"/>
          </p:nvPr>
        </p:nvSpPr>
        <p:spPr/>
        <p:txBody>
          <a:bodyPr/>
          <a:lstStyle/>
          <a:p>
            <a:fld id="{B9795CDE-818D-4E0D-8978-E2EC59572606}" type="datetimeFigureOut">
              <a:rPr lang="en-IN" smtClean="0"/>
              <a:t>05-04-2025</a:t>
            </a:fld>
            <a:endParaRPr lang="en-IN"/>
          </a:p>
        </p:txBody>
      </p:sp>
      <p:sp>
        <p:nvSpPr>
          <p:cNvPr id="5" name="Footer Placeholder 4">
            <a:extLst>
              <a:ext uri="{FF2B5EF4-FFF2-40B4-BE49-F238E27FC236}">
                <a16:creationId xmlns:a16="http://schemas.microsoft.com/office/drawing/2014/main" id="{E48872C7-CF92-6D6B-8A85-038CBB73FA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F68EFF-CD07-F1EA-9FF7-9D052A2C0FA1}"/>
              </a:ext>
            </a:extLst>
          </p:cNvPr>
          <p:cNvSpPr>
            <a:spLocks noGrp="1"/>
          </p:cNvSpPr>
          <p:nvPr>
            <p:ph type="sldNum" sz="quarter" idx="12"/>
          </p:nvPr>
        </p:nvSpPr>
        <p:spPr/>
        <p:txBody>
          <a:bodyPr/>
          <a:lstStyle/>
          <a:p>
            <a:fld id="{4E7544EC-7B7B-4374-9D2D-532C8A9EB739}" type="slidenum">
              <a:rPr lang="en-IN" smtClean="0"/>
              <a:t>‹#›</a:t>
            </a:fld>
            <a:endParaRPr lang="en-IN"/>
          </a:p>
        </p:txBody>
      </p:sp>
    </p:spTree>
    <p:extLst>
      <p:ext uri="{BB962C8B-B14F-4D97-AF65-F5344CB8AC3E}">
        <p14:creationId xmlns:p14="http://schemas.microsoft.com/office/powerpoint/2010/main" val="352732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56C8-25BF-EF17-8D53-156F8D91E0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8CD94F-47B7-52A7-F5AA-5FAE9E4DE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4C32A6-BD3C-5087-298E-682C510F6FE7}"/>
              </a:ext>
            </a:extLst>
          </p:cNvPr>
          <p:cNvSpPr>
            <a:spLocks noGrp="1"/>
          </p:cNvSpPr>
          <p:nvPr>
            <p:ph type="dt" sz="half" idx="10"/>
          </p:nvPr>
        </p:nvSpPr>
        <p:spPr/>
        <p:txBody>
          <a:bodyPr/>
          <a:lstStyle/>
          <a:p>
            <a:fld id="{B9795CDE-818D-4E0D-8978-E2EC59572606}" type="datetimeFigureOut">
              <a:rPr lang="en-IN" smtClean="0"/>
              <a:t>05-04-2025</a:t>
            </a:fld>
            <a:endParaRPr lang="en-IN"/>
          </a:p>
        </p:txBody>
      </p:sp>
      <p:sp>
        <p:nvSpPr>
          <p:cNvPr id="5" name="Footer Placeholder 4">
            <a:extLst>
              <a:ext uri="{FF2B5EF4-FFF2-40B4-BE49-F238E27FC236}">
                <a16:creationId xmlns:a16="http://schemas.microsoft.com/office/drawing/2014/main" id="{64E6B6E9-C3C2-B9DF-85FC-A22A47B1A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5A196-5509-3263-7B26-F207515F3211}"/>
              </a:ext>
            </a:extLst>
          </p:cNvPr>
          <p:cNvSpPr>
            <a:spLocks noGrp="1"/>
          </p:cNvSpPr>
          <p:nvPr>
            <p:ph type="sldNum" sz="quarter" idx="12"/>
          </p:nvPr>
        </p:nvSpPr>
        <p:spPr/>
        <p:txBody>
          <a:bodyPr/>
          <a:lstStyle/>
          <a:p>
            <a:fld id="{4E7544EC-7B7B-4374-9D2D-532C8A9EB739}" type="slidenum">
              <a:rPr lang="en-IN" smtClean="0"/>
              <a:t>‹#›</a:t>
            </a:fld>
            <a:endParaRPr lang="en-IN"/>
          </a:p>
        </p:txBody>
      </p:sp>
    </p:spTree>
    <p:extLst>
      <p:ext uri="{BB962C8B-B14F-4D97-AF65-F5344CB8AC3E}">
        <p14:creationId xmlns:p14="http://schemas.microsoft.com/office/powerpoint/2010/main" val="381281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9700B-B183-2A41-29E0-21A2587EB6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40C892-FE9E-E106-D7AB-DA685E0A98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24B6B1-D4F1-B38C-79CF-921DF441862A}"/>
              </a:ext>
            </a:extLst>
          </p:cNvPr>
          <p:cNvSpPr>
            <a:spLocks noGrp="1"/>
          </p:cNvSpPr>
          <p:nvPr>
            <p:ph type="dt" sz="half" idx="10"/>
          </p:nvPr>
        </p:nvSpPr>
        <p:spPr/>
        <p:txBody>
          <a:bodyPr/>
          <a:lstStyle/>
          <a:p>
            <a:fld id="{B9795CDE-818D-4E0D-8978-E2EC59572606}" type="datetimeFigureOut">
              <a:rPr lang="en-IN" smtClean="0"/>
              <a:t>05-04-2025</a:t>
            </a:fld>
            <a:endParaRPr lang="en-IN"/>
          </a:p>
        </p:txBody>
      </p:sp>
      <p:sp>
        <p:nvSpPr>
          <p:cNvPr id="5" name="Footer Placeholder 4">
            <a:extLst>
              <a:ext uri="{FF2B5EF4-FFF2-40B4-BE49-F238E27FC236}">
                <a16:creationId xmlns:a16="http://schemas.microsoft.com/office/drawing/2014/main" id="{48274DD3-5FD1-DA00-276D-BA8E40B42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115674-7AB2-33D2-173F-8B3D643DDDE3}"/>
              </a:ext>
            </a:extLst>
          </p:cNvPr>
          <p:cNvSpPr>
            <a:spLocks noGrp="1"/>
          </p:cNvSpPr>
          <p:nvPr>
            <p:ph type="sldNum" sz="quarter" idx="12"/>
          </p:nvPr>
        </p:nvSpPr>
        <p:spPr/>
        <p:txBody>
          <a:bodyPr/>
          <a:lstStyle/>
          <a:p>
            <a:fld id="{4E7544EC-7B7B-4374-9D2D-532C8A9EB739}" type="slidenum">
              <a:rPr lang="en-IN" smtClean="0"/>
              <a:t>‹#›</a:t>
            </a:fld>
            <a:endParaRPr lang="en-IN"/>
          </a:p>
        </p:txBody>
      </p:sp>
    </p:spTree>
    <p:extLst>
      <p:ext uri="{BB962C8B-B14F-4D97-AF65-F5344CB8AC3E}">
        <p14:creationId xmlns:p14="http://schemas.microsoft.com/office/powerpoint/2010/main" val="345326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654A-F21D-35DE-FCCB-20116A85D8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B3FF3E-8E04-C310-3762-07FDBFB36C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C774F4-F6A5-DF8D-72E6-F44C07D6D273}"/>
              </a:ext>
            </a:extLst>
          </p:cNvPr>
          <p:cNvSpPr>
            <a:spLocks noGrp="1"/>
          </p:cNvSpPr>
          <p:nvPr>
            <p:ph type="dt" sz="half" idx="10"/>
          </p:nvPr>
        </p:nvSpPr>
        <p:spPr/>
        <p:txBody>
          <a:bodyPr/>
          <a:lstStyle/>
          <a:p>
            <a:fld id="{B9795CDE-818D-4E0D-8978-E2EC59572606}" type="datetimeFigureOut">
              <a:rPr lang="en-IN" smtClean="0"/>
              <a:t>05-04-2025</a:t>
            </a:fld>
            <a:endParaRPr lang="en-IN"/>
          </a:p>
        </p:txBody>
      </p:sp>
      <p:sp>
        <p:nvSpPr>
          <p:cNvPr id="5" name="Footer Placeholder 4">
            <a:extLst>
              <a:ext uri="{FF2B5EF4-FFF2-40B4-BE49-F238E27FC236}">
                <a16:creationId xmlns:a16="http://schemas.microsoft.com/office/drawing/2014/main" id="{A4F27F70-73D2-A28D-121E-C5E37046FD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1E7678-FDE8-C1BB-2759-6918C9D510CB}"/>
              </a:ext>
            </a:extLst>
          </p:cNvPr>
          <p:cNvSpPr>
            <a:spLocks noGrp="1"/>
          </p:cNvSpPr>
          <p:nvPr>
            <p:ph type="sldNum" sz="quarter" idx="12"/>
          </p:nvPr>
        </p:nvSpPr>
        <p:spPr/>
        <p:txBody>
          <a:bodyPr/>
          <a:lstStyle/>
          <a:p>
            <a:fld id="{4E7544EC-7B7B-4374-9D2D-532C8A9EB739}" type="slidenum">
              <a:rPr lang="en-IN" smtClean="0"/>
              <a:t>‹#›</a:t>
            </a:fld>
            <a:endParaRPr lang="en-IN"/>
          </a:p>
        </p:txBody>
      </p:sp>
    </p:spTree>
    <p:extLst>
      <p:ext uri="{BB962C8B-B14F-4D97-AF65-F5344CB8AC3E}">
        <p14:creationId xmlns:p14="http://schemas.microsoft.com/office/powerpoint/2010/main" val="132354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FBD-3196-9F5E-001A-FED76DCB12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4E3F17-A8B5-DC88-B0FB-099DA76976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2BA1BB-679F-FDDE-D944-36709118435A}"/>
              </a:ext>
            </a:extLst>
          </p:cNvPr>
          <p:cNvSpPr>
            <a:spLocks noGrp="1"/>
          </p:cNvSpPr>
          <p:nvPr>
            <p:ph type="dt" sz="half" idx="10"/>
          </p:nvPr>
        </p:nvSpPr>
        <p:spPr/>
        <p:txBody>
          <a:bodyPr/>
          <a:lstStyle/>
          <a:p>
            <a:fld id="{B9795CDE-818D-4E0D-8978-E2EC59572606}" type="datetimeFigureOut">
              <a:rPr lang="en-IN" smtClean="0"/>
              <a:t>05-04-2025</a:t>
            </a:fld>
            <a:endParaRPr lang="en-IN"/>
          </a:p>
        </p:txBody>
      </p:sp>
      <p:sp>
        <p:nvSpPr>
          <p:cNvPr id="5" name="Footer Placeholder 4">
            <a:extLst>
              <a:ext uri="{FF2B5EF4-FFF2-40B4-BE49-F238E27FC236}">
                <a16:creationId xmlns:a16="http://schemas.microsoft.com/office/drawing/2014/main" id="{DCD8B98B-730A-6865-009C-1C677EBBB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08E504-1B09-E628-DAD6-44DD76C8DCB9}"/>
              </a:ext>
            </a:extLst>
          </p:cNvPr>
          <p:cNvSpPr>
            <a:spLocks noGrp="1"/>
          </p:cNvSpPr>
          <p:nvPr>
            <p:ph type="sldNum" sz="quarter" idx="12"/>
          </p:nvPr>
        </p:nvSpPr>
        <p:spPr/>
        <p:txBody>
          <a:bodyPr/>
          <a:lstStyle/>
          <a:p>
            <a:fld id="{4E7544EC-7B7B-4374-9D2D-532C8A9EB739}" type="slidenum">
              <a:rPr lang="en-IN" smtClean="0"/>
              <a:t>‹#›</a:t>
            </a:fld>
            <a:endParaRPr lang="en-IN"/>
          </a:p>
        </p:txBody>
      </p:sp>
    </p:spTree>
    <p:extLst>
      <p:ext uri="{BB962C8B-B14F-4D97-AF65-F5344CB8AC3E}">
        <p14:creationId xmlns:p14="http://schemas.microsoft.com/office/powerpoint/2010/main" val="63452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DD2F-520C-FCB5-E14D-92A5F98178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9CFE6-0126-8E26-82CC-68C1A040E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384976-1452-3F05-545E-312EF76323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5AD30E-D707-16B9-7237-21913B8474AD}"/>
              </a:ext>
            </a:extLst>
          </p:cNvPr>
          <p:cNvSpPr>
            <a:spLocks noGrp="1"/>
          </p:cNvSpPr>
          <p:nvPr>
            <p:ph type="dt" sz="half" idx="10"/>
          </p:nvPr>
        </p:nvSpPr>
        <p:spPr/>
        <p:txBody>
          <a:bodyPr/>
          <a:lstStyle/>
          <a:p>
            <a:fld id="{B9795CDE-818D-4E0D-8978-E2EC59572606}" type="datetimeFigureOut">
              <a:rPr lang="en-IN" smtClean="0"/>
              <a:t>05-04-2025</a:t>
            </a:fld>
            <a:endParaRPr lang="en-IN"/>
          </a:p>
        </p:txBody>
      </p:sp>
      <p:sp>
        <p:nvSpPr>
          <p:cNvPr id="6" name="Footer Placeholder 5">
            <a:extLst>
              <a:ext uri="{FF2B5EF4-FFF2-40B4-BE49-F238E27FC236}">
                <a16:creationId xmlns:a16="http://schemas.microsoft.com/office/drawing/2014/main" id="{CC449D1C-0648-4EA2-92F4-4DC6C8490A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45621-CE4E-498A-3923-E207D96609B0}"/>
              </a:ext>
            </a:extLst>
          </p:cNvPr>
          <p:cNvSpPr>
            <a:spLocks noGrp="1"/>
          </p:cNvSpPr>
          <p:nvPr>
            <p:ph type="sldNum" sz="quarter" idx="12"/>
          </p:nvPr>
        </p:nvSpPr>
        <p:spPr/>
        <p:txBody>
          <a:bodyPr/>
          <a:lstStyle/>
          <a:p>
            <a:fld id="{4E7544EC-7B7B-4374-9D2D-532C8A9EB739}" type="slidenum">
              <a:rPr lang="en-IN" smtClean="0"/>
              <a:t>‹#›</a:t>
            </a:fld>
            <a:endParaRPr lang="en-IN"/>
          </a:p>
        </p:txBody>
      </p:sp>
    </p:spTree>
    <p:extLst>
      <p:ext uri="{BB962C8B-B14F-4D97-AF65-F5344CB8AC3E}">
        <p14:creationId xmlns:p14="http://schemas.microsoft.com/office/powerpoint/2010/main" val="330698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1499-76AD-B982-524E-E57AA66B58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6F0B1F-710C-A827-2130-64DE2D8404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C564FA-EF30-3005-EEAC-02F46922A4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8C93BA-CD51-690E-368C-58CCE3163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4390C-D16F-9006-CB33-17A586D81B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169C73-964E-CB31-D03D-E3936C615E91}"/>
              </a:ext>
            </a:extLst>
          </p:cNvPr>
          <p:cNvSpPr>
            <a:spLocks noGrp="1"/>
          </p:cNvSpPr>
          <p:nvPr>
            <p:ph type="dt" sz="half" idx="10"/>
          </p:nvPr>
        </p:nvSpPr>
        <p:spPr/>
        <p:txBody>
          <a:bodyPr/>
          <a:lstStyle/>
          <a:p>
            <a:fld id="{B9795CDE-818D-4E0D-8978-E2EC59572606}" type="datetimeFigureOut">
              <a:rPr lang="en-IN" smtClean="0"/>
              <a:t>05-04-2025</a:t>
            </a:fld>
            <a:endParaRPr lang="en-IN"/>
          </a:p>
        </p:txBody>
      </p:sp>
      <p:sp>
        <p:nvSpPr>
          <p:cNvPr id="8" name="Footer Placeholder 7">
            <a:extLst>
              <a:ext uri="{FF2B5EF4-FFF2-40B4-BE49-F238E27FC236}">
                <a16:creationId xmlns:a16="http://schemas.microsoft.com/office/drawing/2014/main" id="{B94BA00F-2515-05C5-AAFA-D553FFFE55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711062-8983-EF68-6E3C-C75301DA4FEB}"/>
              </a:ext>
            </a:extLst>
          </p:cNvPr>
          <p:cNvSpPr>
            <a:spLocks noGrp="1"/>
          </p:cNvSpPr>
          <p:nvPr>
            <p:ph type="sldNum" sz="quarter" idx="12"/>
          </p:nvPr>
        </p:nvSpPr>
        <p:spPr/>
        <p:txBody>
          <a:bodyPr/>
          <a:lstStyle/>
          <a:p>
            <a:fld id="{4E7544EC-7B7B-4374-9D2D-532C8A9EB739}" type="slidenum">
              <a:rPr lang="en-IN" smtClean="0"/>
              <a:t>‹#›</a:t>
            </a:fld>
            <a:endParaRPr lang="en-IN"/>
          </a:p>
        </p:txBody>
      </p:sp>
    </p:spTree>
    <p:extLst>
      <p:ext uri="{BB962C8B-B14F-4D97-AF65-F5344CB8AC3E}">
        <p14:creationId xmlns:p14="http://schemas.microsoft.com/office/powerpoint/2010/main" val="23965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03BB-B4BD-083B-1462-85674A1351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495ACC-93E1-54DB-59F5-259166D1B93B}"/>
              </a:ext>
            </a:extLst>
          </p:cNvPr>
          <p:cNvSpPr>
            <a:spLocks noGrp="1"/>
          </p:cNvSpPr>
          <p:nvPr>
            <p:ph type="dt" sz="half" idx="10"/>
          </p:nvPr>
        </p:nvSpPr>
        <p:spPr/>
        <p:txBody>
          <a:bodyPr/>
          <a:lstStyle/>
          <a:p>
            <a:fld id="{B9795CDE-818D-4E0D-8978-E2EC59572606}" type="datetimeFigureOut">
              <a:rPr lang="en-IN" smtClean="0"/>
              <a:t>05-04-2025</a:t>
            </a:fld>
            <a:endParaRPr lang="en-IN"/>
          </a:p>
        </p:txBody>
      </p:sp>
      <p:sp>
        <p:nvSpPr>
          <p:cNvPr id="4" name="Footer Placeholder 3">
            <a:extLst>
              <a:ext uri="{FF2B5EF4-FFF2-40B4-BE49-F238E27FC236}">
                <a16:creationId xmlns:a16="http://schemas.microsoft.com/office/drawing/2014/main" id="{A694D75B-FF0C-BE39-23B9-8F9F34C308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B43D6E-0D41-66CE-5B94-4E688E7F382C}"/>
              </a:ext>
            </a:extLst>
          </p:cNvPr>
          <p:cNvSpPr>
            <a:spLocks noGrp="1"/>
          </p:cNvSpPr>
          <p:nvPr>
            <p:ph type="sldNum" sz="quarter" idx="12"/>
          </p:nvPr>
        </p:nvSpPr>
        <p:spPr/>
        <p:txBody>
          <a:bodyPr/>
          <a:lstStyle/>
          <a:p>
            <a:fld id="{4E7544EC-7B7B-4374-9D2D-532C8A9EB739}" type="slidenum">
              <a:rPr lang="en-IN" smtClean="0"/>
              <a:t>‹#›</a:t>
            </a:fld>
            <a:endParaRPr lang="en-IN"/>
          </a:p>
        </p:txBody>
      </p:sp>
    </p:spTree>
    <p:extLst>
      <p:ext uri="{BB962C8B-B14F-4D97-AF65-F5344CB8AC3E}">
        <p14:creationId xmlns:p14="http://schemas.microsoft.com/office/powerpoint/2010/main" val="343481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A54F30-D70B-8BBF-177C-32778CF36F3A}"/>
              </a:ext>
            </a:extLst>
          </p:cNvPr>
          <p:cNvSpPr>
            <a:spLocks noGrp="1"/>
          </p:cNvSpPr>
          <p:nvPr>
            <p:ph type="dt" sz="half" idx="10"/>
          </p:nvPr>
        </p:nvSpPr>
        <p:spPr/>
        <p:txBody>
          <a:bodyPr/>
          <a:lstStyle/>
          <a:p>
            <a:fld id="{B9795CDE-818D-4E0D-8978-E2EC59572606}" type="datetimeFigureOut">
              <a:rPr lang="en-IN" smtClean="0"/>
              <a:t>05-04-2025</a:t>
            </a:fld>
            <a:endParaRPr lang="en-IN"/>
          </a:p>
        </p:txBody>
      </p:sp>
      <p:sp>
        <p:nvSpPr>
          <p:cNvPr id="3" name="Footer Placeholder 2">
            <a:extLst>
              <a:ext uri="{FF2B5EF4-FFF2-40B4-BE49-F238E27FC236}">
                <a16:creationId xmlns:a16="http://schemas.microsoft.com/office/drawing/2014/main" id="{7F42B5C3-ACF1-E911-8D8E-2FB75A61D1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64418D-FA9A-01BE-E7C5-CABEC281F963}"/>
              </a:ext>
            </a:extLst>
          </p:cNvPr>
          <p:cNvSpPr>
            <a:spLocks noGrp="1"/>
          </p:cNvSpPr>
          <p:nvPr>
            <p:ph type="sldNum" sz="quarter" idx="12"/>
          </p:nvPr>
        </p:nvSpPr>
        <p:spPr/>
        <p:txBody>
          <a:bodyPr/>
          <a:lstStyle/>
          <a:p>
            <a:fld id="{4E7544EC-7B7B-4374-9D2D-532C8A9EB739}" type="slidenum">
              <a:rPr lang="en-IN" smtClean="0"/>
              <a:t>‹#›</a:t>
            </a:fld>
            <a:endParaRPr lang="en-IN"/>
          </a:p>
        </p:txBody>
      </p:sp>
    </p:spTree>
    <p:extLst>
      <p:ext uri="{BB962C8B-B14F-4D97-AF65-F5344CB8AC3E}">
        <p14:creationId xmlns:p14="http://schemas.microsoft.com/office/powerpoint/2010/main" val="209254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56CE-BB45-46A4-AAC5-5DAF7C862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ABB90C-73A8-A40D-0DFD-B14E017FB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FA830E-FD72-5BB8-2C24-276B7B9CC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9A305-BB86-2168-AF4D-07508C69C989}"/>
              </a:ext>
            </a:extLst>
          </p:cNvPr>
          <p:cNvSpPr>
            <a:spLocks noGrp="1"/>
          </p:cNvSpPr>
          <p:nvPr>
            <p:ph type="dt" sz="half" idx="10"/>
          </p:nvPr>
        </p:nvSpPr>
        <p:spPr/>
        <p:txBody>
          <a:bodyPr/>
          <a:lstStyle/>
          <a:p>
            <a:fld id="{B9795CDE-818D-4E0D-8978-E2EC59572606}" type="datetimeFigureOut">
              <a:rPr lang="en-IN" smtClean="0"/>
              <a:t>05-04-2025</a:t>
            </a:fld>
            <a:endParaRPr lang="en-IN"/>
          </a:p>
        </p:txBody>
      </p:sp>
      <p:sp>
        <p:nvSpPr>
          <p:cNvPr id="6" name="Footer Placeholder 5">
            <a:extLst>
              <a:ext uri="{FF2B5EF4-FFF2-40B4-BE49-F238E27FC236}">
                <a16:creationId xmlns:a16="http://schemas.microsoft.com/office/drawing/2014/main" id="{09A09E27-D042-B514-D9CB-0D717E8923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218BB-D214-00F8-3CBF-9E21EA6665B6}"/>
              </a:ext>
            </a:extLst>
          </p:cNvPr>
          <p:cNvSpPr>
            <a:spLocks noGrp="1"/>
          </p:cNvSpPr>
          <p:nvPr>
            <p:ph type="sldNum" sz="quarter" idx="12"/>
          </p:nvPr>
        </p:nvSpPr>
        <p:spPr/>
        <p:txBody>
          <a:bodyPr/>
          <a:lstStyle/>
          <a:p>
            <a:fld id="{4E7544EC-7B7B-4374-9D2D-532C8A9EB739}" type="slidenum">
              <a:rPr lang="en-IN" smtClean="0"/>
              <a:t>‹#›</a:t>
            </a:fld>
            <a:endParaRPr lang="en-IN"/>
          </a:p>
        </p:txBody>
      </p:sp>
    </p:spTree>
    <p:extLst>
      <p:ext uri="{BB962C8B-B14F-4D97-AF65-F5344CB8AC3E}">
        <p14:creationId xmlns:p14="http://schemas.microsoft.com/office/powerpoint/2010/main" val="74675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6BE5-8C66-C620-E3B3-5DAD4418E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31E03D-0D38-C790-4163-A791B22DD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5690E5-95DB-7269-1FB1-7851681DA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2BFF1-B873-B492-DCAB-89411613DB37}"/>
              </a:ext>
            </a:extLst>
          </p:cNvPr>
          <p:cNvSpPr>
            <a:spLocks noGrp="1"/>
          </p:cNvSpPr>
          <p:nvPr>
            <p:ph type="dt" sz="half" idx="10"/>
          </p:nvPr>
        </p:nvSpPr>
        <p:spPr/>
        <p:txBody>
          <a:bodyPr/>
          <a:lstStyle/>
          <a:p>
            <a:fld id="{B9795CDE-818D-4E0D-8978-E2EC59572606}" type="datetimeFigureOut">
              <a:rPr lang="en-IN" smtClean="0"/>
              <a:t>05-04-2025</a:t>
            </a:fld>
            <a:endParaRPr lang="en-IN"/>
          </a:p>
        </p:txBody>
      </p:sp>
      <p:sp>
        <p:nvSpPr>
          <p:cNvPr id="6" name="Footer Placeholder 5">
            <a:extLst>
              <a:ext uri="{FF2B5EF4-FFF2-40B4-BE49-F238E27FC236}">
                <a16:creationId xmlns:a16="http://schemas.microsoft.com/office/drawing/2014/main" id="{2B216FAB-ECE5-D14C-FCE6-BCF5412111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96F6C3-28AB-BFF1-DDBF-0A1DDA7A3E05}"/>
              </a:ext>
            </a:extLst>
          </p:cNvPr>
          <p:cNvSpPr>
            <a:spLocks noGrp="1"/>
          </p:cNvSpPr>
          <p:nvPr>
            <p:ph type="sldNum" sz="quarter" idx="12"/>
          </p:nvPr>
        </p:nvSpPr>
        <p:spPr/>
        <p:txBody>
          <a:bodyPr/>
          <a:lstStyle/>
          <a:p>
            <a:fld id="{4E7544EC-7B7B-4374-9D2D-532C8A9EB739}" type="slidenum">
              <a:rPr lang="en-IN" smtClean="0"/>
              <a:t>‹#›</a:t>
            </a:fld>
            <a:endParaRPr lang="en-IN"/>
          </a:p>
        </p:txBody>
      </p:sp>
    </p:spTree>
    <p:extLst>
      <p:ext uri="{BB962C8B-B14F-4D97-AF65-F5344CB8AC3E}">
        <p14:creationId xmlns:p14="http://schemas.microsoft.com/office/powerpoint/2010/main" val="214075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5B0B00-689C-5B13-0FA8-D478C58FF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05FF0E-EE57-5109-2BE2-4F9516D9D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C17B3E-C4B2-8E56-1E98-4230F8F693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795CDE-818D-4E0D-8978-E2EC59572606}" type="datetimeFigureOut">
              <a:rPr lang="en-IN" smtClean="0"/>
              <a:t>05-04-2025</a:t>
            </a:fld>
            <a:endParaRPr lang="en-IN"/>
          </a:p>
        </p:txBody>
      </p:sp>
      <p:sp>
        <p:nvSpPr>
          <p:cNvPr id="5" name="Footer Placeholder 4">
            <a:extLst>
              <a:ext uri="{FF2B5EF4-FFF2-40B4-BE49-F238E27FC236}">
                <a16:creationId xmlns:a16="http://schemas.microsoft.com/office/drawing/2014/main" id="{680EB310-E143-D9EA-BADA-81721E0EA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E569F58-28F3-14F0-50D6-E838C9DB2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7544EC-7B7B-4374-9D2D-532C8A9EB739}" type="slidenum">
              <a:rPr lang="en-IN" smtClean="0"/>
              <a:t>‹#›</a:t>
            </a:fld>
            <a:endParaRPr lang="en-IN"/>
          </a:p>
        </p:txBody>
      </p:sp>
    </p:spTree>
    <p:extLst>
      <p:ext uri="{BB962C8B-B14F-4D97-AF65-F5344CB8AC3E}">
        <p14:creationId xmlns:p14="http://schemas.microsoft.com/office/powerpoint/2010/main" val="3203042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22412"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a:solidFill>
                <a:prstClr val="white"/>
              </a:solidFill>
              <a:latin typeface="Georgia" panose="02040502050405020303" pitchFamily="18" charset="0"/>
            </a:endParaRPr>
          </a:p>
        </p:txBody>
      </p:sp>
      <p:sp>
        <p:nvSpPr>
          <p:cNvPr id="10" name="Rectangle 9">
            <a:extLst>
              <a:ext uri="{FF2B5EF4-FFF2-40B4-BE49-F238E27FC236}">
                <a16:creationId xmlns:a16="http://schemas.microsoft.com/office/drawing/2014/main" id="{06A3B953-744B-3D4F-8898-C0158B157C87}"/>
              </a:ext>
            </a:extLst>
          </p:cNvPr>
          <p:cNvSpPr/>
          <p:nvPr/>
        </p:nvSpPr>
        <p:spPr>
          <a:xfrm>
            <a:off x="232971" y="1357437"/>
            <a:ext cx="11487140" cy="2077492"/>
          </a:xfrm>
          <a:prstGeom prst="rect">
            <a:avLst/>
          </a:prstGeom>
          <a:noFill/>
        </p:spPr>
        <p:txBody>
          <a:bodyPr wrap="square" lIns="91440" tIns="45720" rIns="91440" bIns="45720" anchor="t">
            <a:spAutoFit/>
          </a:bodyPr>
          <a:lstStyle/>
          <a:p>
            <a:pPr algn="ctr"/>
            <a:r>
              <a:rPr lang="en-US" sz="4300">
                <a:solidFill>
                  <a:schemeClr val="bg1"/>
                </a:solidFill>
                <a:latin typeface="Times New Roman"/>
                <a:cs typeface="Times New Roman"/>
              </a:rPr>
              <a:t>Emotion Recognition For Mental Health Monitoring </a:t>
            </a:r>
          </a:p>
          <a:p>
            <a:pPr algn="ctr"/>
            <a:endParaRPr lang="en-US" sz="4300">
              <a:solidFill>
                <a:schemeClr val="bg1"/>
              </a:solidFill>
              <a:latin typeface="Times New Roman"/>
              <a:cs typeface="Times New Roman"/>
            </a:endParaRPr>
          </a:p>
        </p:txBody>
      </p:sp>
      <p:sp>
        <p:nvSpPr>
          <p:cNvPr id="4" name="TextBox 3">
            <a:extLst>
              <a:ext uri="{FF2B5EF4-FFF2-40B4-BE49-F238E27FC236}">
                <a16:creationId xmlns:a16="http://schemas.microsoft.com/office/drawing/2014/main" id="{40F003C1-7987-C4E0-7F4A-40354DCFE2E3}"/>
              </a:ext>
            </a:extLst>
          </p:cNvPr>
          <p:cNvSpPr txBox="1"/>
          <p:nvPr/>
        </p:nvSpPr>
        <p:spPr>
          <a:xfrm>
            <a:off x="6364890" y="3576630"/>
            <a:ext cx="5634667" cy="3083921"/>
          </a:xfrm>
          <a:prstGeom prst="rect">
            <a:avLst/>
          </a:prstGeom>
          <a:noFill/>
        </p:spPr>
        <p:txBody>
          <a:bodyPr wrap="square" lIns="91440" tIns="45720" rIns="91440" bIns="45720" rtlCol="0" anchor="t">
            <a:spAutoFit/>
          </a:bodyPr>
          <a:lstStyle/>
          <a:p>
            <a:r>
              <a:rPr lang="en-IN" sz="2000">
                <a:solidFill>
                  <a:schemeClr val="bg1"/>
                </a:solidFill>
                <a:ea typeface="+mn-lt"/>
                <a:cs typeface="+mn-lt"/>
              </a:rPr>
              <a:t>Member 1: v Sidharrth V (BL.EN.U4AID23054)</a:t>
            </a:r>
            <a:endParaRPr lang="en-US">
              <a:solidFill>
                <a:schemeClr val="bg1"/>
              </a:solidFill>
            </a:endParaRPr>
          </a:p>
          <a:p>
            <a:r>
              <a:rPr lang="en-IN" sz="2000">
                <a:solidFill>
                  <a:schemeClr val="bg1"/>
                </a:solidFill>
                <a:ea typeface="+mn-lt"/>
                <a:cs typeface="+mn-lt"/>
              </a:rPr>
              <a:t>Member 2: Dhruv Vijay Kolhe (BL.EN.U4CSE22111)</a:t>
            </a:r>
            <a:endParaRPr lang="en-IN">
              <a:solidFill>
                <a:schemeClr val="bg1"/>
              </a:solidFill>
            </a:endParaRPr>
          </a:p>
          <a:p>
            <a:r>
              <a:rPr lang="en-IN" sz="2000">
                <a:solidFill>
                  <a:schemeClr val="bg1"/>
                </a:solidFill>
                <a:ea typeface="+mn-lt"/>
                <a:cs typeface="+mn-lt"/>
              </a:rPr>
              <a:t>Member 3: Pranav Gokhale (BL.EN.U4CSE22143)</a:t>
            </a:r>
            <a:endParaRPr lang="en-IN">
              <a:solidFill>
                <a:schemeClr val="bg1"/>
              </a:solidFill>
            </a:endParaRPr>
          </a:p>
          <a:p>
            <a:r>
              <a:rPr lang="en-IN" sz="2000">
                <a:solidFill>
                  <a:schemeClr val="bg1"/>
                </a:solidFill>
                <a:ea typeface="+mn-lt"/>
                <a:cs typeface="+mn-lt"/>
              </a:rPr>
              <a:t>Member 4: Sathvik Reddy V (BL.EN.U4AIE23127)</a:t>
            </a:r>
            <a:endParaRPr lang="en-IN">
              <a:solidFill>
                <a:schemeClr val="bg1"/>
              </a:solidFill>
            </a:endParaRPr>
          </a:p>
          <a:p>
            <a:r>
              <a:rPr lang="en-IN" sz="2000">
                <a:solidFill>
                  <a:schemeClr val="bg1"/>
                </a:solidFill>
                <a:ea typeface="+mn-lt"/>
                <a:cs typeface="+mn-lt"/>
              </a:rPr>
              <a:t>Member 5: Hari Haran K (BL.EN.U4AIE23110)</a:t>
            </a:r>
            <a:endParaRPr lang="en-IN">
              <a:solidFill>
                <a:schemeClr val="bg1"/>
              </a:solidFill>
            </a:endParaRPr>
          </a:p>
          <a:p>
            <a:pPr algn="ctr">
              <a:lnSpc>
                <a:spcPct val="93000"/>
              </a:lnSpc>
              <a:spcBef>
                <a:spcPct val="0"/>
              </a:spcBef>
            </a:pPr>
            <a:endParaRPr lang="en-IN" sz="2000">
              <a:solidFill>
                <a:schemeClr val="bg1"/>
              </a:solidFill>
              <a:latin typeface="Times New Roman"/>
              <a:cs typeface="Times New Roman"/>
            </a:endParaRPr>
          </a:p>
          <a:p>
            <a:pPr algn="ctr">
              <a:lnSpc>
                <a:spcPct val="93000"/>
              </a:lnSpc>
              <a:spcBef>
                <a:spcPct val="0"/>
              </a:spcBef>
            </a:pPr>
            <a:r>
              <a:rPr lang="en-US" sz="2000">
                <a:solidFill>
                  <a:schemeClr val="bg1"/>
                </a:solidFill>
                <a:latin typeface="Times New Roman"/>
                <a:cs typeface="Times New Roman"/>
              </a:rPr>
              <a:t>Department of Computer Science and Engineering, Amrita School of Computing, Bengaluru, Amrita Vishwa Vidyapeetham, India</a:t>
            </a:r>
            <a:endParaRPr lang="en-GB" sz="2000">
              <a:solidFill>
                <a:schemeClr val="bg1"/>
              </a:solidFill>
              <a:latin typeface="Times New Roman"/>
              <a:cs typeface="Times New Roman"/>
            </a:endParaRPr>
          </a:p>
        </p:txBody>
      </p:sp>
      <p:sp>
        <p:nvSpPr>
          <p:cNvPr id="2" name="TextBox 1">
            <a:extLst>
              <a:ext uri="{FF2B5EF4-FFF2-40B4-BE49-F238E27FC236}">
                <a16:creationId xmlns:a16="http://schemas.microsoft.com/office/drawing/2014/main" id="{B580D675-A186-41D5-684F-E3ADD6C0910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Georgia"/>
              </a:rPr>
              <a:t>​</a:t>
            </a:r>
            <a:endParaRPr lang="en-US"/>
          </a:p>
        </p:txBody>
      </p:sp>
      <p:pic>
        <p:nvPicPr>
          <p:cNvPr id="6" name="Picture 5" descr="A picture containing drawing&#10;&#10;Description automatically generated">
            <a:extLst>
              <a:ext uri="{FF2B5EF4-FFF2-40B4-BE49-F238E27FC236}">
                <a16:creationId xmlns:a16="http://schemas.microsoft.com/office/drawing/2014/main" id="{CF8453BC-1DDA-07A0-0D89-4229D25FDE2D}"/>
              </a:ext>
            </a:extLst>
          </p:cNvPr>
          <p:cNvPicPr>
            <a:picLocks noChangeAspect="1"/>
          </p:cNvPicPr>
          <p:nvPr/>
        </p:nvPicPr>
        <p:blipFill>
          <a:blip r:embed="rId2"/>
          <a:stretch>
            <a:fillRect/>
          </a:stretch>
        </p:blipFill>
        <p:spPr>
          <a:xfrm>
            <a:off x="752475" y="4743804"/>
            <a:ext cx="4591050" cy="1476375"/>
          </a:xfrm>
          <a:prstGeom prst="rect">
            <a:avLst/>
          </a:prstGeom>
        </p:spPr>
      </p:pic>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E4311E5-606A-A6CA-5091-10B152AA7CE1}"/>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31DE8DC-BC2D-088E-C48C-9EC4583A44AF}"/>
              </a:ext>
            </a:extLst>
          </p:cNvPr>
          <p:cNvSpPr>
            <a:spLocks noGrp="1"/>
          </p:cNvSpPr>
          <p:nvPr>
            <p:ph idx="1"/>
          </p:nvPr>
        </p:nvSpPr>
        <p:spPr>
          <a:xfrm>
            <a:off x="974493" y="1063625"/>
            <a:ext cx="10515600" cy="4524801"/>
          </a:xfrm>
        </p:spPr>
        <p:txBody>
          <a:bodyPr vert="horz" lIns="91440" tIns="45720" rIns="91440" bIns="45720" rtlCol="0" anchor="t">
            <a:noAutofit/>
          </a:bodyPr>
          <a:lstStyle/>
          <a:p>
            <a:endParaRPr lang="en-US" sz="2000"/>
          </a:p>
          <a:p>
            <a:endParaRPr lang="en-US" sz="2000">
              <a:ea typeface="+mn-lt"/>
              <a:cs typeface="+mn-lt"/>
            </a:endParaRPr>
          </a:p>
          <a:p>
            <a:endParaRPr lang="en-US" sz="2000">
              <a:latin typeface="Aptos"/>
              <a:cs typeface="Times New Roman" panose="02020603050405020304" pitchFamily="18" charset="0"/>
            </a:endParaRPr>
          </a:p>
        </p:txBody>
      </p:sp>
      <p:sp>
        <p:nvSpPr>
          <p:cNvPr id="2" name="Title 1">
            <a:extLst>
              <a:ext uri="{FF2B5EF4-FFF2-40B4-BE49-F238E27FC236}">
                <a16:creationId xmlns:a16="http://schemas.microsoft.com/office/drawing/2014/main" id="{7C5B9D2D-6E4F-952B-A975-FD104A5319B6}"/>
              </a:ext>
            </a:extLst>
          </p:cNvPr>
          <p:cNvSpPr>
            <a:spLocks noGrp="1"/>
          </p:cNvSpPr>
          <p:nvPr>
            <p:ph type="title"/>
          </p:nvPr>
        </p:nvSpPr>
        <p:spPr>
          <a:xfrm>
            <a:off x="377588" y="391221"/>
            <a:ext cx="11436823" cy="421441"/>
          </a:xfrm>
        </p:spPr>
        <p:txBody>
          <a:bodyPr>
            <a:normAutofit fontScale="90000"/>
          </a:bodyPr>
          <a:lstStyle/>
          <a:p>
            <a:pPr algn="ctr">
              <a:lnSpc>
                <a:spcPct val="100000"/>
              </a:lnSpc>
            </a:pPr>
            <a:r>
              <a:rPr lang="en-IN" sz="4800">
                <a:solidFill>
                  <a:srgbClr val="C00000"/>
                </a:solidFill>
                <a:latin typeface="Times New Roman"/>
                <a:cs typeface="Times New Roman"/>
              </a:rPr>
              <a:t>Feature Descriptions</a:t>
            </a:r>
          </a:p>
        </p:txBody>
      </p:sp>
      <p:sp>
        <p:nvSpPr>
          <p:cNvPr id="3" name="Slide Number Placeholder 2">
            <a:extLst>
              <a:ext uri="{FF2B5EF4-FFF2-40B4-BE49-F238E27FC236}">
                <a16:creationId xmlns:a16="http://schemas.microsoft.com/office/drawing/2014/main" id="{8634A5B6-9697-4B2A-902D-DCD27952E642}"/>
              </a:ext>
            </a:extLst>
          </p:cNvPr>
          <p:cNvSpPr>
            <a:spLocks noGrp="1"/>
          </p:cNvSpPr>
          <p:nvPr>
            <p:ph type="sldNum" sz="quarter" idx="12"/>
          </p:nvPr>
        </p:nvSpPr>
        <p:spPr>
          <a:xfrm>
            <a:off x="183444" y="6449367"/>
            <a:ext cx="1842339" cy="408134"/>
          </a:xfrm>
        </p:spPr>
        <p:txBody>
          <a:bodyPr/>
          <a:lstStyle/>
          <a:p>
            <a:pPr algn="ctr"/>
            <a:r>
              <a:rPr lang="en-IN" sz="1400">
                <a:latin typeface="Times New Roman" panose="02020603050405020304" pitchFamily="18" charset="0"/>
                <a:cs typeface="Times New Roman" panose="02020603050405020304" pitchFamily="18" charset="0"/>
              </a:rPr>
              <a:t>2</a:t>
            </a:r>
            <a:endParaRPr lang="en-US">
              <a:ea typeface="Calibri"/>
              <a:cs typeface="Calibri"/>
            </a:endParaRPr>
          </a:p>
        </p:txBody>
      </p:sp>
      <p:sp>
        <p:nvSpPr>
          <p:cNvPr id="4" name="TextBox 3">
            <a:extLst>
              <a:ext uri="{FF2B5EF4-FFF2-40B4-BE49-F238E27FC236}">
                <a16:creationId xmlns:a16="http://schemas.microsoft.com/office/drawing/2014/main" id="{D8211B15-FDDE-E398-04B9-BFBC24DB9805}"/>
              </a:ext>
            </a:extLst>
          </p:cNvPr>
          <p:cNvSpPr txBox="1"/>
          <p:nvPr/>
        </p:nvSpPr>
        <p:spPr>
          <a:xfrm>
            <a:off x="370217" y="974092"/>
            <a:ext cx="11443637"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a:p>
          <a:p>
            <a:pPr>
              <a:buFont typeface="Arial"/>
              <a:buChar char="•"/>
            </a:pPr>
            <a:r>
              <a:rPr lang="en-US" sz="2000" b="1">
                <a:ea typeface="+mn-lt"/>
                <a:cs typeface="+mn-lt"/>
              </a:rPr>
              <a:t>Mean:</a:t>
            </a:r>
            <a:endParaRPr lang="en-US" sz="2000"/>
          </a:p>
          <a:p>
            <a:pPr lvl="1">
              <a:buFont typeface="Arial"/>
              <a:buChar char="•"/>
            </a:pPr>
            <a:r>
              <a:rPr lang="en-US" sz="2000">
                <a:ea typeface="+mn-lt"/>
                <a:cs typeface="+mn-lt"/>
              </a:rPr>
              <a:t>Represents the average voltage level (signal baseline).</a:t>
            </a:r>
            <a:endParaRPr lang="en-US" sz="2000"/>
          </a:p>
          <a:p>
            <a:pPr>
              <a:buFont typeface="Arial"/>
              <a:buChar char="•"/>
            </a:pPr>
            <a:r>
              <a:rPr lang="en-US" sz="2000" b="1">
                <a:ea typeface="+mn-lt"/>
                <a:cs typeface="+mn-lt"/>
              </a:rPr>
              <a:t>Standard Deviation:</a:t>
            </a:r>
            <a:endParaRPr lang="en-US" sz="2000"/>
          </a:p>
          <a:p>
            <a:pPr lvl="1">
              <a:buFont typeface="Arial"/>
              <a:buChar char="•"/>
            </a:pPr>
            <a:r>
              <a:rPr lang="en-US" sz="2000">
                <a:ea typeface="+mn-lt"/>
                <a:cs typeface="+mn-lt"/>
              </a:rPr>
              <a:t>Indicates signal variability; higher values reflect increased neural firing fluctuations.</a:t>
            </a:r>
            <a:endParaRPr lang="en-US" sz="2000"/>
          </a:p>
          <a:p>
            <a:pPr>
              <a:buFont typeface="Arial"/>
              <a:buChar char="•"/>
            </a:pPr>
            <a:r>
              <a:rPr lang="en-US" sz="2000" b="1">
                <a:ea typeface="+mn-lt"/>
                <a:cs typeface="+mn-lt"/>
              </a:rPr>
              <a:t>Maximum &amp; Minimum:</a:t>
            </a:r>
            <a:endParaRPr lang="en-US" sz="2000"/>
          </a:p>
          <a:p>
            <a:pPr lvl="1">
              <a:buFont typeface="Arial"/>
              <a:buChar char="•"/>
            </a:pPr>
            <a:r>
              <a:rPr lang="en-US" sz="2000">
                <a:ea typeface="+mn-lt"/>
                <a:cs typeface="+mn-lt"/>
              </a:rPr>
              <a:t>Capture the peak positive and negative amplitudes, reflecting the extent of signal excursions.</a:t>
            </a:r>
            <a:endParaRPr lang="en-US" sz="2000"/>
          </a:p>
          <a:p>
            <a:pPr>
              <a:buFont typeface="Arial"/>
              <a:buChar char="•"/>
            </a:pPr>
            <a:r>
              <a:rPr lang="en-US" sz="2000" b="1">
                <a:ea typeface="+mn-lt"/>
                <a:cs typeface="+mn-lt"/>
              </a:rPr>
              <a:t>Skewness:</a:t>
            </a:r>
            <a:endParaRPr lang="en-US" sz="2000"/>
          </a:p>
          <a:p>
            <a:pPr lvl="1">
              <a:buFont typeface="Arial"/>
              <a:buChar char="•"/>
            </a:pPr>
            <a:r>
              <a:rPr lang="en-US" sz="2000">
                <a:ea typeface="+mn-lt"/>
                <a:cs typeface="+mn-lt"/>
              </a:rPr>
              <a:t>Measures the asymmetry of the signal distribution.</a:t>
            </a:r>
            <a:endParaRPr lang="en-US" sz="2000"/>
          </a:p>
          <a:p>
            <a:pPr>
              <a:buFont typeface="Arial"/>
              <a:buChar char="•"/>
            </a:pPr>
            <a:r>
              <a:rPr lang="en-US" sz="2000" b="1">
                <a:ea typeface="+mn-lt"/>
                <a:cs typeface="+mn-lt"/>
              </a:rPr>
              <a:t>Kurtosis:</a:t>
            </a:r>
            <a:endParaRPr lang="en-US" sz="2000"/>
          </a:p>
          <a:p>
            <a:pPr lvl="1">
              <a:buFont typeface="Arial"/>
              <a:buChar char="•"/>
            </a:pPr>
            <a:r>
              <a:rPr lang="en-US" sz="2000">
                <a:ea typeface="+mn-lt"/>
                <a:cs typeface="+mn-lt"/>
              </a:rPr>
              <a:t>Indicates the "</a:t>
            </a:r>
            <a:r>
              <a:rPr lang="en-US" sz="2000" err="1">
                <a:ea typeface="+mn-lt"/>
                <a:cs typeface="+mn-lt"/>
              </a:rPr>
              <a:t>tailedness</a:t>
            </a:r>
            <a:r>
              <a:rPr lang="en-US" sz="2000">
                <a:ea typeface="+mn-lt"/>
                <a:cs typeface="+mn-lt"/>
              </a:rPr>
              <a:t>" or frequency of extreme deviations.</a:t>
            </a:r>
            <a:endParaRPr lang="en-US" sz="2000"/>
          </a:p>
          <a:p>
            <a:pPr lvl="1">
              <a:buFont typeface="Arial"/>
              <a:buChar char="•"/>
            </a:pPr>
            <a:r>
              <a:rPr lang="en-US" sz="2000" i="1">
                <a:ea typeface="+mn-lt"/>
                <a:cs typeface="+mn-lt"/>
              </a:rPr>
              <a:t>Significance:</a:t>
            </a:r>
            <a:endParaRPr lang="en-US" sz="2000"/>
          </a:p>
          <a:p>
            <a:pPr lvl="2">
              <a:buFont typeface="Wingdings"/>
              <a:buChar char="§"/>
            </a:pPr>
            <a:r>
              <a:rPr lang="en-US" sz="2000">
                <a:ea typeface="+mn-lt"/>
                <a:cs typeface="+mn-lt"/>
              </a:rPr>
              <a:t>These features capture fundamental properties of brain activation and stability, which may vary with different emotional states (e.g., heightened arousal may increase variability and signal excursions).</a:t>
            </a:r>
            <a:endParaRPr lang="en-US" sz="2000"/>
          </a:p>
          <a:p>
            <a:pPr>
              <a:buFont typeface="Arial"/>
              <a:buChar char="•"/>
            </a:pPr>
            <a:endParaRPr lang="en-US" b="1"/>
          </a:p>
          <a:p>
            <a:endParaRPr lang="en-US" b="1"/>
          </a:p>
          <a:p>
            <a:pPr marL="285750" indent="-285750">
              <a:buFont typeface="Arial"/>
              <a:buChar char="•"/>
            </a:pPr>
            <a:endParaRPr lang="en-US" b="1"/>
          </a:p>
        </p:txBody>
      </p:sp>
    </p:spTree>
    <p:extLst>
      <p:ext uri="{BB962C8B-B14F-4D97-AF65-F5344CB8AC3E}">
        <p14:creationId xmlns:p14="http://schemas.microsoft.com/office/powerpoint/2010/main" val="52490811"/>
      </p:ext>
    </p:extLst>
  </p:cSld>
  <p:clrMapOvr>
    <a:overrideClrMapping bg1="lt1" tx1="dk1" bg2="lt2" tx2="dk2" accent1="accent1" accent2="accent2" accent3="accent3" accent4="accent4" accent5="accent5" accent6="accent6" hlink="hlink" folHlink="folHlink"/>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19B91F55-0DAD-6C14-AAC9-511BB57563AC}"/>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F92CE30-EA15-0346-AC61-12AE6FCFB6EE}"/>
              </a:ext>
            </a:extLst>
          </p:cNvPr>
          <p:cNvSpPr>
            <a:spLocks noGrp="1"/>
          </p:cNvSpPr>
          <p:nvPr>
            <p:ph idx="1"/>
          </p:nvPr>
        </p:nvSpPr>
        <p:spPr>
          <a:xfrm>
            <a:off x="974493" y="1063625"/>
            <a:ext cx="10515600" cy="4524801"/>
          </a:xfrm>
        </p:spPr>
        <p:txBody>
          <a:bodyPr vert="horz" lIns="91440" tIns="45720" rIns="91440" bIns="45720" rtlCol="0" anchor="t">
            <a:noAutofit/>
          </a:bodyPr>
          <a:lstStyle/>
          <a:p>
            <a:endParaRPr lang="en-US" sz="2000"/>
          </a:p>
          <a:p>
            <a:endParaRPr lang="en-US" sz="2000">
              <a:ea typeface="+mn-lt"/>
              <a:cs typeface="+mn-lt"/>
            </a:endParaRPr>
          </a:p>
          <a:p>
            <a:endParaRPr lang="en-US" sz="2000">
              <a:latin typeface="Aptos"/>
              <a:cs typeface="Times New Roman" panose="02020603050405020304" pitchFamily="18" charset="0"/>
            </a:endParaRPr>
          </a:p>
        </p:txBody>
      </p:sp>
      <p:sp>
        <p:nvSpPr>
          <p:cNvPr id="2" name="Title 1">
            <a:extLst>
              <a:ext uri="{FF2B5EF4-FFF2-40B4-BE49-F238E27FC236}">
                <a16:creationId xmlns:a16="http://schemas.microsoft.com/office/drawing/2014/main" id="{CD80B54A-5E79-A574-23DB-C34C0F5FF4A7}"/>
              </a:ext>
            </a:extLst>
          </p:cNvPr>
          <p:cNvSpPr>
            <a:spLocks noGrp="1"/>
          </p:cNvSpPr>
          <p:nvPr>
            <p:ph type="title"/>
          </p:nvPr>
        </p:nvSpPr>
        <p:spPr>
          <a:xfrm>
            <a:off x="377588" y="391221"/>
            <a:ext cx="11436823" cy="421441"/>
          </a:xfrm>
        </p:spPr>
        <p:txBody>
          <a:bodyPr>
            <a:normAutofit fontScale="90000"/>
          </a:bodyPr>
          <a:lstStyle/>
          <a:p>
            <a:pPr algn="ctr">
              <a:lnSpc>
                <a:spcPct val="100000"/>
              </a:lnSpc>
            </a:pPr>
            <a:r>
              <a:rPr lang="en-IN" sz="4800">
                <a:solidFill>
                  <a:srgbClr val="C00000"/>
                </a:solidFill>
                <a:latin typeface="Times New Roman"/>
                <a:cs typeface="Times New Roman"/>
              </a:rPr>
              <a:t>Feature Descriptions – Frequency Domain</a:t>
            </a:r>
          </a:p>
        </p:txBody>
      </p:sp>
      <p:sp>
        <p:nvSpPr>
          <p:cNvPr id="3" name="Slide Number Placeholder 2">
            <a:extLst>
              <a:ext uri="{FF2B5EF4-FFF2-40B4-BE49-F238E27FC236}">
                <a16:creationId xmlns:a16="http://schemas.microsoft.com/office/drawing/2014/main" id="{91CF226A-4BB5-21EA-5006-64C9DF292703}"/>
              </a:ext>
            </a:extLst>
          </p:cNvPr>
          <p:cNvSpPr>
            <a:spLocks noGrp="1"/>
          </p:cNvSpPr>
          <p:nvPr>
            <p:ph type="sldNum" sz="quarter" idx="12"/>
          </p:nvPr>
        </p:nvSpPr>
        <p:spPr>
          <a:xfrm>
            <a:off x="183444" y="6449367"/>
            <a:ext cx="1842339" cy="408134"/>
          </a:xfrm>
        </p:spPr>
        <p:txBody>
          <a:bodyPr/>
          <a:lstStyle/>
          <a:p>
            <a:pPr algn="ctr"/>
            <a:r>
              <a:rPr lang="en-IN" sz="1400">
                <a:latin typeface="Times New Roman" panose="02020603050405020304" pitchFamily="18" charset="0"/>
                <a:cs typeface="Times New Roman" panose="02020603050405020304" pitchFamily="18" charset="0"/>
              </a:rPr>
              <a:t>2</a:t>
            </a:r>
            <a:endParaRPr lang="en-US">
              <a:ea typeface="Calibri"/>
              <a:cs typeface="Calibri"/>
            </a:endParaRPr>
          </a:p>
        </p:txBody>
      </p:sp>
      <p:sp>
        <p:nvSpPr>
          <p:cNvPr id="4" name="TextBox 3">
            <a:extLst>
              <a:ext uri="{FF2B5EF4-FFF2-40B4-BE49-F238E27FC236}">
                <a16:creationId xmlns:a16="http://schemas.microsoft.com/office/drawing/2014/main" id="{9845BD68-1D77-F62A-0DA2-868BF7ADA679}"/>
              </a:ext>
            </a:extLst>
          </p:cNvPr>
          <p:cNvSpPr txBox="1"/>
          <p:nvPr/>
        </p:nvSpPr>
        <p:spPr>
          <a:xfrm>
            <a:off x="370217" y="974092"/>
            <a:ext cx="11443637"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2000" b="1"/>
          </a:p>
          <a:p>
            <a:pPr>
              <a:buFont typeface="Arial"/>
              <a:buChar char="•"/>
            </a:pPr>
            <a:r>
              <a:rPr lang="en-US" sz="2000" b="1">
                <a:ea typeface="+mn-lt"/>
                <a:cs typeface="+mn-lt"/>
              </a:rPr>
              <a:t>FFT Coefficients:</a:t>
            </a:r>
            <a:endParaRPr lang="en-US" sz="2000"/>
          </a:p>
          <a:p>
            <a:pPr lvl="1">
              <a:buFont typeface="Arial"/>
              <a:buChar char="•"/>
            </a:pPr>
            <a:r>
              <a:rPr lang="en-US" sz="2000">
                <a:ea typeface="+mn-lt"/>
                <a:cs typeface="+mn-lt"/>
              </a:rPr>
              <a:t>Represent amplitude and phase across discrete frequency bins.</a:t>
            </a:r>
            <a:endParaRPr lang="en-US" sz="2000"/>
          </a:p>
          <a:p>
            <a:pPr>
              <a:buFont typeface="Arial"/>
              <a:buChar char="•"/>
            </a:pPr>
            <a:r>
              <a:rPr lang="en-US" sz="2000" b="1">
                <a:ea typeface="+mn-lt"/>
                <a:cs typeface="+mn-lt"/>
              </a:rPr>
              <a:t>Power Spectral Density (PSD):</a:t>
            </a:r>
            <a:endParaRPr lang="en-US" sz="2000"/>
          </a:p>
          <a:p>
            <a:pPr lvl="1">
              <a:buFont typeface="Arial"/>
              <a:buChar char="•"/>
            </a:pPr>
            <a:r>
              <a:rPr lang="en-US" sz="2000">
                <a:ea typeface="+mn-lt"/>
                <a:cs typeface="+mn-lt"/>
              </a:rPr>
              <a:t>Measures how power is distributed across standard EEG frequency bands (Delta, Theta, Alpha, Beta, Gamma).</a:t>
            </a:r>
            <a:endParaRPr lang="en-US" sz="2000"/>
          </a:p>
          <a:p>
            <a:pPr>
              <a:buFont typeface="Arial"/>
              <a:buChar char="•"/>
            </a:pPr>
            <a:r>
              <a:rPr lang="en-US" sz="2000" b="1">
                <a:ea typeface="+mn-lt"/>
                <a:cs typeface="+mn-lt"/>
              </a:rPr>
              <a:t>Differential Entropy (DE):</a:t>
            </a:r>
            <a:endParaRPr lang="en-US" sz="2000"/>
          </a:p>
          <a:p>
            <a:pPr lvl="1">
              <a:buFont typeface="Arial"/>
              <a:buChar char="•"/>
            </a:pPr>
            <a:r>
              <a:rPr lang="en-US" sz="2000">
                <a:ea typeface="+mn-lt"/>
                <a:cs typeface="+mn-lt"/>
              </a:rPr>
              <a:t>Quantifies the complexity or information content within each frequency band.</a:t>
            </a:r>
            <a:endParaRPr lang="en-US" sz="2000"/>
          </a:p>
          <a:p>
            <a:pPr lvl="1">
              <a:buFont typeface="Arial"/>
              <a:buChar char="•"/>
            </a:pPr>
            <a:r>
              <a:rPr lang="en-US" sz="2000" i="1">
                <a:ea typeface="+mn-lt"/>
                <a:cs typeface="+mn-lt"/>
              </a:rPr>
              <a:t>Significance for Emotion:</a:t>
            </a:r>
            <a:endParaRPr lang="en-US" sz="2000"/>
          </a:p>
          <a:p>
            <a:pPr lvl="2">
              <a:buFont typeface="Arial"/>
              <a:buChar char="•"/>
            </a:pPr>
            <a:r>
              <a:rPr lang="en-US" b="1">
                <a:ea typeface="+mn-lt"/>
                <a:cs typeface="+mn-lt"/>
              </a:rPr>
              <a:t>Alpha (8-14 Hz):</a:t>
            </a:r>
            <a:r>
              <a:rPr lang="en-US">
                <a:ea typeface="+mn-lt"/>
                <a:cs typeface="+mn-lt"/>
              </a:rPr>
              <a:t> Linked to relaxation (higher power) or active processing (lower power). </a:t>
            </a:r>
            <a:r>
              <a:rPr lang="en-US" i="1">
                <a:ea typeface="+mn-lt"/>
                <a:cs typeface="+mn-lt"/>
              </a:rPr>
              <a:t>Frontal alpha asymmetry</a:t>
            </a:r>
            <a:r>
              <a:rPr lang="en-US">
                <a:ea typeface="+mn-lt"/>
                <a:cs typeface="+mn-lt"/>
              </a:rPr>
              <a:t> is notably studied for approach/withdrawal motivation.</a:t>
            </a:r>
            <a:endParaRPr lang="en-US" b="1"/>
          </a:p>
          <a:p>
            <a:pPr lvl="2">
              <a:buFont typeface="Arial"/>
              <a:buChar char="•"/>
            </a:pPr>
            <a:r>
              <a:rPr lang="en-US" b="1">
                <a:ea typeface="+mn-lt"/>
                <a:cs typeface="+mn-lt"/>
              </a:rPr>
              <a:t>Beta (14-31 Hz):</a:t>
            </a:r>
            <a:r>
              <a:rPr lang="en-US">
                <a:ea typeface="+mn-lt"/>
                <a:cs typeface="+mn-lt"/>
              </a:rPr>
              <a:t> Associated with active thinking, concentration, motor activity, and sometimes anxiety or stress.</a:t>
            </a:r>
            <a:endParaRPr lang="en-US"/>
          </a:p>
          <a:p>
            <a:pPr lvl="2">
              <a:buFont typeface="Arial"/>
              <a:buChar char="•"/>
            </a:pPr>
            <a:r>
              <a:rPr lang="en-US" b="1">
                <a:ea typeface="+mn-lt"/>
                <a:cs typeface="+mn-lt"/>
              </a:rPr>
              <a:t>Gamma (31-50+ Hz):</a:t>
            </a:r>
            <a:r>
              <a:rPr lang="en-US">
                <a:ea typeface="+mn-lt"/>
                <a:cs typeface="+mn-lt"/>
              </a:rPr>
              <a:t> Tied to higher cognitive functions, sensory binding, attention, and potentially the intensity or richness of conscious experience.</a:t>
            </a:r>
            <a:endParaRPr lang="en-US"/>
          </a:p>
          <a:p>
            <a:pPr lvl="2">
              <a:buFont typeface="Arial"/>
              <a:buChar char="•"/>
            </a:pPr>
            <a:r>
              <a:rPr lang="en-US" b="1">
                <a:ea typeface="+mn-lt"/>
                <a:cs typeface="+mn-lt"/>
              </a:rPr>
              <a:t>Theta (4-8 Hz) &amp; Delta (1-4 Hz):</a:t>
            </a:r>
            <a:r>
              <a:rPr lang="en-US">
                <a:ea typeface="+mn-lt"/>
                <a:cs typeface="+mn-lt"/>
              </a:rPr>
              <a:t> Reflect aspects of memory processes, drowsiness, emotional regulation (Theta), and deep brain states (Delta).</a:t>
            </a:r>
            <a:endParaRPr lang="en-US"/>
          </a:p>
          <a:p>
            <a:pPr>
              <a:buFont typeface="Arial"/>
              <a:buChar char="•"/>
            </a:pPr>
            <a:endParaRPr lang="en-US" b="1"/>
          </a:p>
          <a:p>
            <a:endParaRPr lang="en-US" b="1"/>
          </a:p>
          <a:p>
            <a:pPr marL="285750" indent="-285750">
              <a:buFont typeface="Arial"/>
              <a:buChar char="•"/>
            </a:pPr>
            <a:endParaRPr lang="en-US" b="1"/>
          </a:p>
        </p:txBody>
      </p:sp>
    </p:spTree>
    <p:extLst>
      <p:ext uri="{BB962C8B-B14F-4D97-AF65-F5344CB8AC3E}">
        <p14:creationId xmlns:p14="http://schemas.microsoft.com/office/powerpoint/2010/main" val="4122201683"/>
      </p:ext>
    </p:extLst>
  </p:cSld>
  <p:clrMapOvr>
    <a:overrideClrMapping bg1="lt1" tx1="dk1" bg2="lt2" tx2="dk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543A315-B567-8357-32A8-9F8546F539C2}"/>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1530424-6921-F06C-C922-EDAA187D32B3}"/>
              </a:ext>
            </a:extLst>
          </p:cNvPr>
          <p:cNvSpPr>
            <a:spLocks noGrp="1"/>
          </p:cNvSpPr>
          <p:nvPr>
            <p:ph idx="1"/>
          </p:nvPr>
        </p:nvSpPr>
        <p:spPr>
          <a:xfrm>
            <a:off x="974493" y="1063625"/>
            <a:ext cx="10515600" cy="4524801"/>
          </a:xfrm>
        </p:spPr>
        <p:txBody>
          <a:bodyPr vert="horz" lIns="91440" tIns="45720" rIns="91440" bIns="45720" rtlCol="0" anchor="t">
            <a:noAutofit/>
          </a:bodyPr>
          <a:lstStyle/>
          <a:p>
            <a:endParaRPr lang="en-US" sz="2000"/>
          </a:p>
          <a:p>
            <a:endParaRPr lang="en-US" sz="2000">
              <a:ea typeface="+mn-lt"/>
              <a:cs typeface="+mn-lt"/>
            </a:endParaRPr>
          </a:p>
          <a:p>
            <a:endParaRPr lang="en-US" sz="2000">
              <a:latin typeface="Aptos"/>
              <a:cs typeface="Times New Roman" panose="02020603050405020304" pitchFamily="18" charset="0"/>
            </a:endParaRPr>
          </a:p>
        </p:txBody>
      </p:sp>
      <p:sp>
        <p:nvSpPr>
          <p:cNvPr id="2" name="Title 1">
            <a:extLst>
              <a:ext uri="{FF2B5EF4-FFF2-40B4-BE49-F238E27FC236}">
                <a16:creationId xmlns:a16="http://schemas.microsoft.com/office/drawing/2014/main" id="{3009EF00-5183-D60E-6CEC-5D6A769EF699}"/>
              </a:ext>
            </a:extLst>
          </p:cNvPr>
          <p:cNvSpPr>
            <a:spLocks noGrp="1"/>
          </p:cNvSpPr>
          <p:nvPr>
            <p:ph type="title"/>
          </p:nvPr>
        </p:nvSpPr>
        <p:spPr>
          <a:xfrm>
            <a:off x="377588" y="391221"/>
            <a:ext cx="11436823" cy="421441"/>
          </a:xfrm>
        </p:spPr>
        <p:txBody>
          <a:bodyPr>
            <a:normAutofit fontScale="90000"/>
          </a:bodyPr>
          <a:lstStyle/>
          <a:p>
            <a:pPr algn="ctr">
              <a:lnSpc>
                <a:spcPct val="100000"/>
              </a:lnSpc>
            </a:pPr>
            <a:r>
              <a:rPr lang="en-IN" sz="4800">
                <a:solidFill>
                  <a:srgbClr val="C00000"/>
                </a:solidFill>
                <a:latin typeface="Times New Roman"/>
                <a:cs typeface="Times New Roman"/>
              </a:rPr>
              <a:t>Feature Descriptions – Relational Features</a:t>
            </a:r>
          </a:p>
        </p:txBody>
      </p:sp>
      <p:sp>
        <p:nvSpPr>
          <p:cNvPr id="3" name="Slide Number Placeholder 2">
            <a:extLst>
              <a:ext uri="{FF2B5EF4-FFF2-40B4-BE49-F238E27FC236}">
                <a16:creationId xmlns:a16="http://schemas.microsoft.com/office/drawing/2014/main" id="{99E0C554-4F49-BB48-E2D4-0B6288CA8064}"/>
              </a:ext>
            </a:extLst>
          </p:cNvPr>
          <p:cNvSpPr>
            <a:spLocks noGrp="1"/>
          </p:cNvSpPr>
          <p:nvPr>
            <p:ph type="sldNum" sz="quarter" idx="12"/>
          </p:nvPr>
        </p:nvSpPr>
        <p:spPr>
          <a:xfrm>
            <a:off x="183444" y="6449367"/>
            <a:ext cx="1842339" cy="408134"/>
          </a:xfrm>
        </p:spPr>
        <p:txBody>
          <a:bodyPr/>
          <a:lstStyle/>
          <a:p>
            <a:pPr algn="ctr"/>
            <a:r>
              <a:rPr lang="en-IN" sz="1400">
                <a:latin typeface="Times New Roman" panose="02020603050405020304" pitchFamily="18" charset="0"/>
                <a:cs typeface="Times New Roman" panose="02020603050405020304" pitchFamily="18" charset="0"/>
              </a:rPr>
              <a:t>2</a:t>
            </a:r>
            <a:endParaRPr lang="en-US">
              <a:ea typeface="Calibri"/>
              <a:cs typeface="Calibri"/>
            </a:endParaRPr>
          </a:p>
        </p:txBody>
      </p:sp>
      <p:sp>
        <p:nvSpPr>
          <p:cNvPr id="4" name="TextBox 3">
            <a:extLst>
              <a:ext uri="{FF2B5EF4-FFF2-40B4-BE49-F238E27FC236}">
                <a16:creationId xmlns:a16="http://schemas.microsoft.com/office/drawing/2014/main" id="{57D9C359-5650-A46A-A459-372D85D1CE52}"/>
              </a:ext>
            </a:extLst>
          </p:cNvPr>
          <p:cNvSpPr txBox="1"/>
          <p:nvPr/>
        </p:nvSpPr>
        <p:spPr>
          <a:xfrm>
            <a:off x="370217" y="974092"/>
            <a:ext cx="11443637"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b="1"/>
          </a:p>
          <a:p>
            <a:pPr>
              <a:buFont typeface="Arial"/>
              <a:buChar char="•"/>
            </a:pPr>
            <a:r>
              <a:rPr lang="en-US" sz="2000" b="1">
                <a:ea typeface="+mn-lt"/>
                <a:cs typeface="+mn-lt"/>
              </a:rPr>
              <a:t>Covariance &amp; Correlation:</a:t>
            </a:r>
            <a:endParaRPr lang="en-US" sz="2000"/>
          </a:p>
          <a:p>
            <a:pPr lvl="1">
              <a:buFont typeface="Arial"/>
              <a:buChar char="•"/>
            </a:pPr>
            <a:r>
              <a:rPr lang="en-US" sz="2000">
                <a:ea typeface="+mn-lt"/>
                <a:cs typeface="+mn-lt"/>
              </a:rPr>
              <a:t>Measure the degree of synchrony and linear relationship between signals from different electrodes.</a:t>
            </a:r>
            <a:endParaRPr lang="en-US" sz="2000"/>
          </a:p>
          <a:p>
            <a:pPr>
              <a:buFont typeface="Arial"/>
              <a:buChar char="•"/>
            </a:pPr>
            <a:r>
              <a:rPr lang="en-US" sz="2000" b="1">
                <a:ea typeface="+mn-lt"/>
                <a:cs typeface="+mn-lt"/>
              </a:rPr>
              <a:t>Eigenvalues (from Covariance Matrix):</a:t>
            </a:r>
            <a:endParaRPr lang="en-US" sz="2000"/>
          </a:p>
          <a:p>
            <a:pPr lvl="1">
              <a:buFont typeface="Arial"/>
              <a:buChar char="•"/>
            </a:pPr>
            <a:r>
              <a:rPr lang="en-US" sz="2000">
                <a:ea typeface="+mn-lt"/>
                <a:cs typeface="+mn-lt"/>
              </a:rPr>
              <a:t>Represent dominant modes of variance, highlighting coordinated network activity.</a:t>
            </a:r>
            <a:endParaRPr lang="en-US" sz="2000"/>
          </a:p>
          <a:p>
            <a:pPr lvl="1">
              <a:buFont typeface="Arial"/>
              <a:buChar char="•"/>
            </a:pPr>
            <a:r>
              <a:rPr lang="en-US" sz="2000" b="1">
                <a:ea typeface="+mn-lt"/>
                <a:cs typeface="+mn-lt"/>
              </a:rPr>
              <a:t>Complexity Metrics</a:t>
            </a:r>
            <a:endParaRPr lang="en-US" sz="2000"/>
          </a:p>
          <a:p>
            <a:pPr>
              <a:buFont typeface="Arial"/>
              <a:buChar char="•"/>
            </a:pPr>
            <a:r>
              <a:rPr lang="en-US" sz="2000" b="1">
                <a:ea typeface="+mn-lt"/>
                <a:cs typeface="+mn-lt"/>
              </a:rPr>
              <a:t>Entropy:</a:t>
            </a:r>
            <a:endParaRPr lang="en-US" sz="2000"/>
          </a:p>
          <a:p>
            <a:pPr lvl="1">
              <a:buFont typeface="Arial"/>
              <a:buChar char="•"/>
            </a:pPr>
            <a:r>
              <a:rPr lang="en-US" sz="2000">
                <a:ea typeface="+mn-lt"/>
                <a:cs typeface="+mn-lt"/>
              </a:rPr>
              <a:t>Captures the unpredictability or randomness of the signal, indicative of signal complexity.</a:t>
            </a:r>
            <a:endParaRPr lang="en-US" sz="2000"/>
          </a:p>
          <a:p>
            <a:pPr>
              <a:buFont typeface="Arial"/>
              <a:buChar char="•"/>
            </a:pPr>
            <a:r>
              <a:rPr lang="en-US" sz="2000" b="1" err="1">
                <a:ea typeface="+mn-lt"/>
                <a:cs typeface="+mn-lt"/>
              </a:rPr>
              <a:t>LogM</a:t>
            </a:r>
            <a:r>
              <a:rPr lang="en-US" sz="2000" b="1">
                <a:ea typeface="+mn-lt"/>
                <a:cs typeface="+mn-lt"/>
              </a:rPr>
              <a:t> (Log-determinant Features):</a:t>
            </a:r>
            <a:endParaRPr lang="en-US" sz="2000"/>
          </a:p>
          <a:p>
            <a:pPr lvl="1">
              <a:buFont typeface="Arial"/>
              <a:buChar char="•"/>
            </a:pPr>
            <a:r>
              <a:rPr lang="en-US" sz="2000">
                <a:ea typeface="+mn-lt"/>
                <a:cs typeface="+mn-lt"/>
              </a:rPr>
              <a:t>Summarizes the global spread of multi-channel signals, reflecting large-scale network properties.</a:t>
            </a:r>
            <a:endParaRPr lang="en-US" sz="2000"/>
          </a:p>
          <a:p>
            <a:pPr lvl="1">
              <a:buFont typeface="Arial"/>
              <a:buChar char="•"/>
            </a:pPr>
            <a:r>
              <a:rPr lang="en-US" sz="2000" i="1">
                <a:ea typeface="+mn-lt"/>
                <a:cs typeface="+mn-lt"/>
              </a:rPr>
              <a:t>Significance:</a:t>
            </a:r>
            <a:endParaRPr lang="en-US" sz="2000"/>
          </a:p>
          <a:p>
            <a:pPr lvl="2">
              <a:buFont typeface="Wingdings"/>
              <a:buChar char="§"/>
            </a:pPr>
            <a:r>
              <a:rPr lang="en-US" sz="2000">
                <a:ea typeface="+mn-lt"/>
                <a:cs typeface="+mn-lt"/>
              </a:rPr>
              <a:t>These features capture inter-electrode relationships and overall network dynamics, providing insight into how distributed neural activity reorganizes during various emotional states.</a:t>
            </a:r>
            <a:endParaRPr lang="en-US" sz="2000"/>
          </a:p>
          <a:p>
            <a:pPr>
              <a:buFont typeface="Arial"/>
              <a:buChar char="•"/>
            </a:pPr>
            <a:endParaRPr lang="en-US" sz="2000" b="1"/>
          </a:p>
          <a:p>
            <a:pPr>
              <a:buFont typeface="Arial"/>
              <a:buChar char="•"/>
            </a:pPr>
            <a:endParaRPr lang="en-US" sz="2000" b="1"/>
          </a:p>
          <a:p>
            <a:endParaRPr lang="en-US" b="1"/>
          </a:p>
          <a:p>
            <a:pPr marL="285750" indent="-285750">
              <a:buFont typeface="Arial"/>
              <a:buChar char="•"/>
            </a:pPr>
            <a:endParaRPr lang="en-US" b="1"/>
          </a:p>
        </p:txBody>
      </p:sp>
    </p:spTree>
    <p:extLst>
      <p:ext uri="{BB962C8B-B14F-4D97-AF65-F5344CB8AC3E}">
        <p14:creationId xmlns:p14="http://schemas.microsoft.com/office/powerpoint/2010/main" val="172027357"/>
      </p:ext>
    </p:extLst>
  </p:cSld>
  <p:clrMapOvr>
    <a:overrideClrMapping bg1="lt1" tx1="dk1" bg2="lt2" tx2="dk2" accent1="accent1" accent2="accent2" accent3="accent3" accent4="accent4" accent5="accent5" accent6="accent6" hlink="hlink" folHlink="folHlink"/>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39AA-12DD-FB36-B692-F929917C6484}"/>
              </a:ext>
            </a:extLst>
          </p:cNvPr>
          <p:cNvSpPr>
            <a:spLocks noGrp="1"/>
          </p:cNvSpPr>
          <p:nvPr>
            <p:ph type="title"/>
          </p:nvPr>
        </p:nvSpPr>
        <p:spPr/>
        <p:txBody>
          <a:bodyPr/>
          <a:lstStyle/>
          <a:p>
            <a:r>
              <a:rPr lang="en-IN" sz="4300">
                <a:solidFill>
                  <a:srgbClr val="C00000"/>
                </a:solidFill>
                <a:latin typeface="Times New Roman"/>
                <a:cs typeface="Times New Roman"/>
              </a:rPr>
              <a:t>Dataset: SEED-IV (Wei-Long Zheng et al.)</a:t>
            </a:r>
            <a:endParaRPr lang="en-US"/>
          </a:p>
        </p:txBody>
      </p:sp>
      <p:sp>
        <p:nvSpPr>
          <p:cNvPr id="3" name="Content Placeholder 2">
            <a:extLst>
              <a:ext uri="{FF2B5EF4-FFF2-40B4-BE49-F238E27FC236}">
                <a16:creationId xmlns:a16="http://schemas.microsoft.com/office/drawing/2014/main" id="{330E17C1-A963-11D3-9799-32BB6A783D7C}"/>
              </a:ext>
            </a:extLst>
          </p:cNvPr>
          <p:cNvSpPr>
            <a:spLocks noGrp="1"/>
          </p:cNvSpPr>
          <p:nvPr>
            <p:ph idx="1"/>
          </p:nvPr>
        </p:nvSpPr>
        <p:spPr/>
        <p:txBody>
          <a:bodyPr vert="horz" lIns="91440" tIns="45720" rIns="91440" bIns="45720" rtlCol="0" anchor="t">
            <a:normAutofit/>
          </a:bodyPr>
          <a:lstStyle/>
          <a:p>
            <a:pPr>
              <a:buFont typeface="Calibri" panose="020B0604020202020204" pitchFamily="34" charset="0"/>
              <a:buChar char="-"/>
            </a:pPr>
            <a:r>
              <a:rPr lang="en-US"/>
              <a:t>Dataset generation:</a:t>
            </a:r>
          </a:p>
          <a:p>
            <a:pPr>
              <a:buFont typeface="Calibri" panose="020B0604020202020204" pitchFamily="34" charset="0"/>
              <a:buChar char="-"/>
            </a:pPr>
            <a:r>
              <a:rPr lang="en-US"/>
              <a:t>72 video clips chosen for preliminary study</a:t>
            </a:r>
          </a:p>
          <a:p>
            <a:pPr>
              <a:buFont typeface="Calibri" panose="020B0604020202020204" pitchFamily="34" charset="0"/>
              <a:buChar char="-"/>
            </a:pPr>
            <a:r>
              <a:rPr lang="en-US"/>
              <a:t>Study's tendency to induce happiness, sadness, fear or neutral emotions.</a:t>
            </a:r>
          </a:p>
          <a:p>
            <a:pPr>
              <a:buFont typeface="Calibri" panose="020B0604020202020204" pitchFamily="34" charset="0"/>
              <a:buChar char="-"/>
            </a:pPr>
            <a:endParaRPr lang="en-US"/>
          </a:p>
          <a:p>
            <a:pPr>
              <a:buFont typeface="Calibri" panose="020B0604020202020204" pitchFamily="34" charset="0"/>
              <a:buChar char="-"/>
            </a:pPr>
            <a:r>
              <a:rPr lang="en-US"/>
              <a:t>No of subjects: 15</a:t>
            </a:r>
          </a:p>
          <a:p>
            <a:pPr>
              <a:buFont typeface="Calibri" panose="020B0604020202020204" pitchFamily="34" charset="0"/>
              <a:buChar char="-"/>
            </a:pPr>
            <a:r>
              <a:rPr lang="en-US"/>
              <a:t>Three sessions per participant on three different days.</a:t>
            </a:r>
          </a:p>
          <a:p>
            <a:pPr>
              <a:buFont typeface="Calibri" panose="020B0604020202020204" pitchFamily="34" charset="0"/>
              <a:buChar char="-"/>
            </a:pPr>
            <a:r>
              <a:rPr lang="en-US"/>
              <a:t>24 trials per session.</a:t>
            </a:r>
          </a:p>
        </p:txBody>
      </p:sp>
    </p:spTree>
    <p:extLst>
      <p:ext uri="{BB962C8B-B14F-4D97-AF65-F5344CB8AC3E}">
        <p14:creationId xmlns:p14="http://schemas.microsoft.com/office/powerpoint/2010/main" val="443045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9E9A-3F18-D1BF-C0F9-E75DD1907E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0F1CE2-4B0D-22EF-A013-066E44345B3A}"/>
              </a:ext>
            </a:extLst>
          </p:cNvPr>
          <p:cNvSpPr>
            <a:spLocks noGrp="1"/>
          </p:cNvSpPr>
          <p:nvPr>
            <p:ph idx="1"/>
          </p:nvPr>
        </p:nvSpPr>
        <p:spPr/>
        <p:txBody>
          <a:bodyPr vert="horz" lIns="91440" tIns="45720" rIns="91440" bIns="45720" rtlCol="0" anchor="t">
            <a:normAutofit/>
          </a:bodyPr>
          <a:lstStyle/>
          <a:p>
            <a:pPr>
              <a:buFont typeface="Calibri" panose="020B0604020202020204" pitchFamily="34" charset="0"/>
              <a:buChar char="-"/>
            </a:pPr>
            <a:r>
              <a:rPr lang="en-US"/>
              <a:t>EEG signals and eye movements collected when participant watches video clips.</a:t>
            </a:r>
          </a:p>
          <a:p>
            <a:pPr>
              <a:buFont typeface="Calibri" panose="020B0604020202020204" pitchFamily="34" charset="0"/>
              <a:buChar char="-"/>
            </a:pPr>
            <a:endParaRPr lang="en-US"/>
          </a:p>
          <a:p>
            <a:pPr>
              <a:buFont typeface="Calibri" panose="020B0604020202020204" pitchFamily="34" charset="0"/>
              <a:buChar char="-"/>
            </a:pPr>
            <a:r>
              <a:rPr lang="en-US"/>
              <a:t>Schedule diagram of trial:</a:t>
            </a:r>
          </a:p>
          <a:p>
            <a:pPr marL="0" indent="0">
              <a:buNone/>
            </a:pPr>
            <a:endParaRPr lang="en-US"/>
          </a:p>
        </p:txBody>
      </p:sp>
      <p:pic>
        <p:nvPicPr>
          <p:cNvPr id="4" name="Picture 3" descr="A diagram of a video editing process&#10;&#10;AI-generated content may be incorrect.">
            <a:extLst>
              <a:ext uri="{FF2B5EF4-FFF2-40B4-BE49-F238E27FC236}">
                <a16:creationId xmlns:a16="http://schemas.microsoft.com/office/drawing/2014/main" id="{F6DBBEAB-00B4-1F5C-4D3F-FFD63665B6B2}"/>
              </a:ext>
            </a:extLst>
          </p:cNvPr>
          <p:cNvPicPr>
            <a:picLocks noChangeAspect="1"/>
          </p:cNvPicPr>
          <p:nvPr/>
        </p:nvPicPr>
        <p:blipFill>
          <a:blip r:embed="rId2"/>
          <a:stretch>
            <a:fillRect/>
          </a:stretch>
        </p:blipFill>
        <p:spPr>
          <a:xfrm>
            <a:off x="1108129" y="3562350"/>
            <a:ext cx="8839200" cy="2781300"/>
          </a:xfrm>
          <a:prstGeom prst="rect">
            <a:avLst/>
          </a:prstGeom>
        </p:spPr>
      </p:pic>
    </p:spTree>
    <p:extLst>
      <p:ext uri="{BB962C8B-B14F-4D97-AF65-F5344CB8AC3E}">
        <p14:creationId xmlns:p14="http://schemas.microsoft.com/office/powerpoint/2010/main" val="4038180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5CBB-A1EA-122D-17F1-55C80ED10B94}"/>
              </a:ext>
            </a:extLst>
          </p:cNvPr>
          <p:cNvSpPr>
            <a:spLocks noGrp="1"/>
          </p:cNvSpPr>
          <p:nvPr>
            <p:ph type="title"/>
          </p:nvPr>
        </p:nvSpPr>
        <p:spPr/>
        <p:txBody>
          <a:bodyPr/>
          <a:lstStyle/>
          <a:p>
            <a:r>
              <a:rPr lang="en-US"/>
              <a:t>Experimental scene and electrode placement</a:t>
            </a:r>
          </a:p>
        </p:txBody>
      </p:sp>
      <p:pic>
        <p:nvPicPr>
          <p:cNvPr id="4" name="Content Placeholder 3" descr="A person in a car&#10;&#10;AI-generated content may be incorrect.">
            <a:extLst>
              <a:ext uri="{FF2B5EF4-FFF2-40B4-BE49-F238E27FC236}">
                <a16:creationId xmlns:a16="http://schemas.microsoft.com/office/drawing/2014/main" id="{3B043242-F891-2663-C8D3-876817CF19F6}"/>
              </a:ext>
            </a:extLst>
          </p:cNvPr>
          <p:cNvPicPr>
            <a:picLocks noGrp="1" noChangeAspect="1"/>
          </p:cNvPicPr>
          <p:nvPr>
            <p:ph idx="1"/>
          </p:nvPr>
        </p:nvPicPr>
        <p:blipFill>
          <a:blip r:embed="rId2"/>
          <a:stretch>
            <a:fillRect/>
          </a:stretch>
        </p:blipFill>
        <p:spPr>
          <a:xfrm>
            <a:off x="1138237" y="2167731"/>
            <a:ext cx="9915525" cy="3667125"/>
          </a:xfrm>
        </p:spPr>
      </p:pic>
    </p:spTree>
    <p:extLst>
      <p:ext uri="{BB962C8B-B14F-4D97-AF65-F5344CB8AC3E}">
        <p14:creationId xmlns:p14="http://schemas.microsoft.com/office/powerpoint/2010/main" val="262540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F4D9C-4F6C-45A0-D0FC-802BF30B68C9}"/>
              </a:ext>
            </a:extLst>
          </p:cNvPr>
          <p:cNvSpPr>
            <a:spLocks noGrp="1"/>
          </p:cNvSpPr>
          <p:nvPr>
            <p:ph type="title"/>
          </p:nvPr>
        </p:nvSpPr>
        <p:spPr>
          <a:xfrm>
            <a:off x="630936" y="640080"/>
            <a:ext cx="4818888" cy="1481328"/>
          </a:xfrm>
        </p:spPr>
        <p:txBody>
          <a:bodyPr anchor="b">
            <a:normAutofit/>
          </a:bodyPr>
          <a:lstStyle/>
          <a:p>
            <a:r>
              <a:rPr lang="en-IN" sz="5000">
                <a:latin typeface="Times New Roman"/>
                <a:cs typeface="Times New Roman"/>
              </a:rPr>
              <a:t>Dataset Summary</a:t>
            </a:r>
            <a:endParaRPr lang="en-US" sz="5000">
              <a:latin typeface="Times New Roman"/>
              <a:cs typeface="Times New Roman"/>
            </a:endParaRP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69DC0C-016C-42F9-39CB-AC2F4D325532}"/>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000">
                <a:latin typeface="Trebuchet MS"/>
              </a:rPr>
              <a:t>The "eeg_raw_data" folder contains the raw EEG signals of the 15 participants. The inner 3 folders named '1', '2' and '3' correspond to the 3 sessions. Each ".mat" file (named with {SubjectName}_{Date}.mat) in the folders stores a structure with fields named "cz_eeg1", "cz_eeg2", ... , "cz_eeg24", which correspond to the EEG signals recorded during the 24 trials. </a:t>
            </a:r>
          </a:p>
          <a:p>
            <a:endParaRPr lang="en-US" sz="2000">
              <a:latin typeface="Trebuchet MS"/>
            </a:endParaRPr>
          </a:p>
        </p:txBody>
      </p:sp>
      <p:pic>
        <p:nvPicPr>
          <p:cNvPr id="4" name="Picture 3" descr="A screenshot of a computer&#10;&#10;AI-generated content may be incorrect.">
            <a:extLst>
              <a:ext uri="{FF2B5EF4-FFF2-40B4-BE49-F238E27FC236}">
                <a16:creationId xmlns:a16="http://schemas.microsoft.com/office/drawing/2014/main" id="{FE0027C3-892C-D136-806A-D3CF163149DA}"/>
              </a:ext>
            </a:extLst>
          </p:cNvPr>
          <p:cNvPicPr>
            <a:picLocks noChangeAspect="1"/>
          </p:cNvPicPr>
          <p:nvPr/>
        </p:nvPicPr>
        <p:blipFill>
          <a:blip r:embed="rId2"/>
          <a:stretch>
            <a:fillRect/>
          </a:stretch>
        </p:blipFill>
        <p:spPr>
          <a:xfrm>
            <a:off x="6099048" y="1413575"/>
            <a:ext cx="5458968" cy="4754103"/>
          </a:xfrm>
          <a:prstGeom prst="rect">
            <a:avLst/>
          </a:prstGeom>
        </p:spPr>
      </p:pic>
    </p:spTree>
    <p:extLst>
      <p:ext uri="{BB962C8B-B14F-4D97-AF65-F5344CB8AC3E}">
        <p14:creationId xmlns:p14="http://schemas.microsoft.com/office/powerpoint/2010/main" val="897937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2C84B-A64C-8C13-D658-9D74571785F1}"/>
              </a:ext>
            </a:extLst>
          </p:cNvPr>
          <p:cNvSpPr>
            <a:spLocks noGrp="1"/>
          </p:cNvSpPr>
          <p:nvPr>
            <p:ph idx="1"/>
          </p:nvPr>
        </p:nvSpPr>
        <p:spPr>
          <a:xfrm>
            <a:off x="838200" y="572846"/>
            <a:ext cx="10515600" cy="5604117"/>
          </a:xfrm>
        </p:spPr>
        <p:txBody>
          <a:bodyPr vert="horz" lIns="91440" tIns="45720" rIns="91440" bIns="45720" rtlCol="0" anchor="t">
            <a:normAutofit/>
          </a:bodyPr>
          <a:lstStyle/>
          <a:p>
            <a:r>
              <a:rPr lang="en-US" b="1">
                <a:ea typeface="+mn-lt"/>
                <a:cs typeface="+mn-lt"/>
              </a:rPr>
              <a:t>Rows (1 to 62)</a:t>
            </a:r>
            <a:r>
              <a:rPr lang="en-US">
                <a:ea typeface="+mn-lt"/>
                <a:cs typeface="+mn-lt"/>
              </a:rPr>
              <a:t> represent the </a:t>
            </a:r>
            <a:r>
              <a:rPr lang="en-US" b="1">
                <a:ea typeface="+mn-lt"/>
                <a:cs typeface="+mn-lt"/>
              </a:rPr>
              <a:t>EEG channels</a:t>
            </a:r>
            <a:r>
              <a:rPr lang="en-US">
                <a:ea typeface="+mn-lt"/>
                <a:cs typeface="+mn-lt"/>
              </a:rPr>
              <a:t> (electrodes)</a:t>
            </a:r>
            <a:endParaRPr lang="en-US"/>
          </a:p>
          <a:p>
            <a:r>
              <a:rPr lang="en-US" b="1">
                <a:ea typeface="+mn-lt"/>
                <a:cs typeface="+mn-lt"/>
              </a:rPr>
              <a:t>Columns (1 to 33601)</a:t>
            </a:r>
            <a:r>
              <a:rPr lang="en-US">
                <a:ea typeface="+mn-lt"/>
                <a:cs typeface="+mn-lt"/>
              </a:rPr>
              <a:t> are the </a:t>
            </a:r>
            <a:r>
              <a:rPr lang="en-US" b="1">
                <a:ea typeface="+mn-lt"/>
                <a:cs typeface="+mn-lt"/>
              </a:rPr>
              <a:t>time-series data points</a:t>
            </a:r>
            <a:r>
              <a:rPr lang="en-US">
                <a:ea typeface="+mn-lt"/>
                <a:cs typeface="+mn-lt"/>
              </a:rPr>
              <a:t> for that channel</a:t>
            </a:r>
            <a:endParaRPr lang="en-US"/>
          </a:p>
          <a:p>
            <a:pPr marL="0" indent="0">
              <a:buNone/>
            </a:pPr>
            <a:r>
              <a:rPr lang="en-US"/>
              <a:t>cz_eeg1</a:t>
            </a:r>
          </a:p>
          <a:p>
            <a:pPr marL="0" indent="0">
              <a:buNone/>
            </a:pPr>
            <a:endParaRPr lang="en-US"/>
          </a:p>
          <a:p>
            <a:endParaRPr lang="en-US"/>
          </a:p>
        </p:txBody>
      </p:sp>
      <p:pic>
        <p:nvPicPr>
          <p:cNvPr id="4" name="Picture 3">
            <a:extLst>
              <a:ext uri="{FF2B5EF4-FFF2-40B4-BE49-F238E27FC236}">
                <a16:creationId xmlns:a16="http://schemas.microsoft.com/office/drawing/2014/main" id="{AF4CD6DD-27C7-DEF1-9758-A4A03E7B602E}"/>
              </a:ext>
            </a:extLst>
          </p:cNvPr>
          <p:cNvPicPr>
            <a:picLocks noChangeAspect="1"/>
          </p:cNvPicPr>
          <p:nvPr/>
        </p:nvPicPr>
        <p:blipFill>
          <a:blip r:embed="rId2"/>
          <a:stretch>
            <a:fillRect/>
          </a:stretch>
        </p:blipFill>
        <p:spPr>
          <a:xfrm>
            <a:off x="981559" y="2434777"/>
            <a:ext cx="6948408" cy="3577023"/>
          </a:xfrm>
          <a:prstGeom prst="rect">
            <a:avLst/>
          </a:prstGeom>
        </p:spPr>
      </p:pic>
      <p:sp>
        <p:nvSpPr>
          <p:cNvPr id="5" name="TextBox 4">
            <a:extLst>
              <a:ext uri="{FF2B5EF4-FFF2-40B4-BE49-F238E27FC236}">
                <a16:creationId xmlns:a16="http://schemas.microsoft.com/office/drawing/2014/main" id="{733B361F-DC44-A072-BEA4-576D42539E68}"/>
              </a:ext>
            </a:extLst>
          </p:cNvPr>
          <p:cNvSpPr txBox="1"/>
          <p:nvPr/>
        </p:nvSpPr>
        <p:spPr>
          <a:xfrm>
            <a:off x="8469824" y="269670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t>Each value we see is the EEG voltage value at a particular time point for a given channel</a:t>
            </a:r>
          </a:p>
        </p:txBody>
      </p:sp>
    </p:spTree>
    <p:extLst>
      <p:ext uri="{BB962C8B-B14F-4D97-AF65-F5344CB8AC3E}">
        <p14:creationId xmlns:p14="http://schemas.microsoft.com/office/powerpoint/2010/main" val="92814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CF99E53E-9698-001C-7390-16B20D83A804}"/>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D6B25E1-3572-691F-CAFB-F175D778E3B8}"/>
              </a:ext>
            </a:extLst>
          </p:cNvPr>
          <p:cNvSpPr>
            <a:spLocks noGrp="1"/>
          </p:cNvSpPr>
          <p:nvPr>
            <p:ph idx="1"/>
          </p:nvPr>
        </p:nvSpPr>
        <p:spPr>
          <a:xfrm>
            <a:off x="974493" y="1063625"/>
            <a:ext cx="10515600" cy="4524801"/>
          </a:xfrm>
        </p:spPr>
        <p:txBody>
          <a:bodyPr vert="horz" lIns="91440" tIns="45720" rIns="91440" bIns="45720" rtlCol="0" anchor="t">
            <a:noAutofit/>
          </a:bodyPr>
          <a:lstStyle/>
          <a:p>
            <a:endParaRPr lang="en-US" sz="2000"/>
          </a:p>
          <a:p>
            <a:endParaRPr lang="en-US" sz="2000">
              <a:ea typeface="+mn-lt"/>
              <a:cs typeface="+mn-lt"/>
            </a:endParaRPr>
          </a:p>
          <a:p>
            <a:endParaRPr lang="en-US" sz="2000">
              <a:latin typeface="Aptos"/>
              <a:cs typeface="Times New Roman" panose="02020603050405020304" pitchFamily="18" charset="0"/>
            </a:endParaRPr>
          </a:p>
        </p:txBody>
      </p:sp>
      <p:sp>
        <p:nvSpPr>
          <p:cNvPr id="2" name="Title 1">
            <a:extLst>
              <a:ext uri="{FF2B5EF4-FFF2-40B4-BE49-F238E27FC236}">
                <a16:creationId xmlns:a16="http://schemas.microsoft.com/office/drawing/2014/main" id="{D64B79ED-719E-4A59-1C12-F059C83918DF}"/>
              </a:ext>
            </a:extLst>
          </p:cNvPr>
          <p:cNvSpPr>
            <a:spLocks noGrp="1"/>
          </p:cNvSpPr>
          <p:nvPr>
            <p:ph type="title"/>
          </p:nvPr>
        </p:nvSpPr>
        <p:spPr>
          <a:xfrm>
            <a:off x="377588" y="391221"/>
            <a:ext cx="11436823" cy="421441"/>
          </a:xfrm>
        </p:spPr>
        <p:txBody>
          <a:bodyPr>
            <a:normAutofit fontScale="90000"/>
          </a:bodyPr>
          <a:lstStyle/>
          <a:p>
            <a:pPr algn="ctr">
              <a:lnSpc>
                <a:spcPct val="100000"/>
              </a:lnSpc>
            </a:pPr>
            <a:r>
              <a:rPr lang="en-IN" sz="4800">
                <a:solidFill>
                  <a:srgbClr val="C00000"/>
                </a:solidFill>
                <a:latin typeface="Times New Roman"/>
                <a:cs typeface="Times New Roman"/>
              </a:rPr>
              <a:t>Methodology Used For Emotions.csv</a:t>
            </a:r>
          </a:p>
        </p:txBody>
      </p:sp>
      <p:sp>
        <p:nvSpPr>
          <p:cNvPr id="3" name="Slide Number Placeholder 2">
            <a:extLst>
              <a:ext uri="{FF2B5EF4-FFF2-40B4-BE49-F238E27FC236}">
                <a16:creationId xmlns:a16="http://schemas.microsoft.com/office/drawing/2014/main" id="{600524F3-1E86-34EE-3260-EE2228CA76CF}"/>
              </a:ext>
            </a:extLst>
          </p:cNvPr>
          <p:cNvSpPr>
            <a:spLocks noGrp="1"/>
          </p:cNvSpPr>
          <p:nvPr>
            <p:ph type="sldNum" sz="quarter" idx="12"/>
          </p:nvPr>
        </p:nvSpPr>
        <p:spPr>
          <a:xfrm>
            <a:off x="183444" y="6449367"/>
            <a:ext cx="1842339" cy="408134"/>
          </a:xfrm>
        </p:spPr>
        <p:txBody>
          <a:bodyPr/>
          <a:lstStyle/>
          <a:p>
            <a:pPr algn="ctr"/>
            <a:r>
              <a:rPr lang="en-IN" sz="1400">
                <a:latin typeface="Times New Roman" panose="02020603050405020304" pitchFamily="18" charset="0"/>
                <a:cs typeface="Times New Roman" panose="02020603050405020304" pitchFamily="18" charset="0"/>
              </a:rPr>
              <a:t>2</a:t>
            </a:r>
            <a:endParaRPr lang="en-US">
              <a:ea typeface="Calibri"/>
              <a:cs typeface="Calibri"/>
            </a:endParaRPr>
          </a:p>
        </p:txBody>
      </p:sp>
      <p:sp>
        <p:nvSpPr>
          <p:cNvPr id="9" name="TextBox 8">
            <a:extLst>
              <a:ext uri="{FF2B5EF4-FFF2-40B4-BE49-F238E27FC236}">
                <a16:creationId xmlns:a16="http://schemas.microsoft.com/office/drawing/2014/main" id="{39214FB1-8FC4-9387-B20D-A72B33E7F4C6}"/>
              </a:ext>
            </a:extLst>
          </p:cNvPr>
          <p:cNvSpPr txBox="1"/>
          <p:nvPr/>
        </p:nvSpPr>
        <p:spPr>
          <a:xfrm>
            <a:off x="403891" y="1081005"/>
            <a:ext cx="1123770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endParaRPr lang="en-US"/>
          </a:p>
          <a:p>
            <a:pPr marL="285750" indent="-285750">
              <a:buFont typeface="Arial"/>
              <a:buChar char="•"/>
            </a:pPr>
            <a:r>
              <a:rPr lang="en-US" b="1">
                <a:ea typeface="+mn-lt"/>
                <a:cs typeface="+mn-lt"/>
              </a:rPr>
              <a:t>Model Comparison:</a:t>
            </a:r>
            <a:r>
              <a:rPr lang="en-US">
                <a:ea typeface="+mn-lt"/>
                <a:cs typeface="+mn-lt"/>
              </a:rPr>
              <a:t> We investigated the performance of several deep learning architectures suitable for sequential or </a:t>
            </a:r>
            <a:r>
              <a:rPr lang="en-US" err="1">
                <a:ea typeface="+mn-lt"/>
                <a:cs typeface="+mn-lt"/>
              </a:rPr>
              <a:t>spatio</a:t>
            </a:r>
            <a:r>
              <a:rPr lang="en-US">
                <a:ea typeface="+mn-lt"/>
                <a:cs typeface="+mn-lt"/>
              </a:rPr>
              <a:t>-temporal data, including:</a:t>
            </a:r>
            <a:endParaRPr lang="en-US"/>
          </a:p>
          <a:p>
            <a:pPr marL="742950" lvl="1" indent="-285750">
              <a:buFont typeface="Courier New"/>
              <a:buChar char="o"/>
            </a:pPr>
            <a:r>
              <a:rPr lang="en-US">
                <a:ea typeface="+mn-lt"/>
                <a:cs typeface="+mn-lt"/>
              </a:rPr>
              <a:t>Recurrent Neural Network (RNN)</a:t>
            </a:r>
            <a:endParaRPr lang="en-US"/>
          </a:p>
          <a:p>
            <a:pPr marL="742950" lvl="1" indent="-285750">
              <a:buFont typeface="Courier New"/>
              <a:buChar char="o"/>
            </a:pPr>
            <a:r>
              <a:rPr lang="en-US">
                <a:ea typeface="+mn-lt"/>
                <a:cs typeface="+mn-lt"/>
              </a:rPr>
              <a:t>Long Short-Term Memory (LSTM)</a:t>
            </a:r>
            <a:endParaRPr lang="en-US"/>
          </a:p>
          <a:p>
            <a:pPr marL="742950" lvl="1" indent="-285750">
              <a:buFont typeface="Courier New"/>
              <a:buChar char="o"/>
            </a:pPr>
            <a:r>
              <a:rPr lang="en-US">
                <a:ea typeface="+mn-lt"/>
                <a:cs typeface="+mn-lt"/>
              </a:rPr>
              <a:t>Gated Recurrent Unit (GRU)</a:t>
            </a:r>
            <a:endParaRPr lang="en-US"/>
          </a:p>
          <a:p>
            <a:pPr marL="742950" lvl="1" indent="-285750">
              <a:buFont typeface="Courier New"/>
              <a:buChar char="o"/>
            </a:pPr>
            <a:r>
              <a:rPr lang="en-US">
                <a:ea typeface="+mn-lt"/>
                <a:cs typeface="+mn-lt"/>
              </a:rPr>
              <a:t>Convolutional Neural Network (CNN)</a:t>
            </a:r>
            <a:endParaRPr lang="en-US"/>
          </a:p>
          <a:p>
            <a:pPr marL="285750" indent="-285750">
              <a:buFont typeface="Arial"/>
              <a:buChar char="•"/>
            </a:pPr>
            <a:endParaRPr lang="en-US" i="1"/>
          </a:p>
          <a:p>
            <a:pPr marL="285750" indent="-285750">
              <a:buFont typeface="Arial"/>
              <a:buChar char="•"/>
            </a:pPr>
            <a:r>
              <a:rPr lang="en-US" b="1">
                <a:ea typeface="+mn-lt"/>
                <a:cs typeface="+mn-lt"/>
              </a:rPr>
              <a:t>Evaluation Strategy:</a:t>
            </a:r>
            <a:endParaRPr lang="en-US"/>
          </a:p>
          <a:p>
            <a:pPr marL="742950" lvl="1" indent="-285750">
              <a:buFont typeface="Courier New"/>
              <a:buChar char="o"/>
            </a:pPr>
            <a:r>
              <a:rPr lang="en-US" b="1">
                <a:ea typeface="+mn-lt"/>
                <a:cs typeface="+mn-lt"/>
              </a:rPr>
              <a:t>Data Split:</a:t>
            </a:r>
            <a:r>
              <a:rPr lang="en-US">
                <a:ea typeface="+mn-lt"/>
                <a:cs typeface="+mn-lt"/>
              </a:rPr>
              <a:t> Standard 70% / 30% Train-Test split applied uniformly across models.</a:t>
            </a:r>
            <a:endParaRPr lang="en-US"/>
          </a:p>
          <a:p>
            <a:pPr marL="742950" lvl="1" indent="-285750">
              <a:buFont typeface="Courier New"/>
              <a:buChar char="o"/>
            </a:pPr>
            <a:r>
              <a:rPr lang="en-US" b="1">
                <a:ea typeface="+mn-lt"/>
                <a:cs typeface="+mn-lt"/>
              </a:rPr>
              <a:t>Training:</a:t>
            </a:r>
            <a:r>
              <a:rPr lang="en-US">
                <a:ea typeface="+mn-lt"/>
                <a:cs typeface="+mn-lt"/>
              </a:rPr>
              <a:t> Each model was trained independently on the 70% training portion.</a:t>
            </a:r>
            <a:endParaRPr lang="en-US"/>
          </a:p>
          <a:p>
            <a:pPr marL="742950" lvl="1" indent="-285750">
              <a:buFont typeface="Courier New"/>
              <a:buChar char="o"/>
            </a:pPr>
            <a:r>
              <a:rPr lang="en-US" b="1">
                <a:ea typeface="+mn-lt"/>
                <a:cs typeface="+mn-lt"/>
              </a:rPr>
              <a:t>Testing:</a:t>
            </a:r>
            <a:r>
              <a:rPr lang="en-US">
                <a:ea typeface="+mn-lt"/>
                <a:cs typeface="+mn-lt"/>
              </a:rPr>
              <a:t> Performance was evaluated on the held-out 30% test set.</a:t>
            </a:r>
            <a:endParaRPr lang="en-US"/>
          </a:p>
          <a:p>
            <a:pPr marL="742950" lvl="1" indent="-285750">
              <a:buFont typeface="Arial"/>
              <a:buChar char="•"/>
            </a:pPr>
            <a:r>
              <a:rPr lang="en-US" b="1">
                <a:ea typeface="+mn-lt"/>
                <a:cs typeface="+mn-lt"/>
              </a:rPr>
              <a:t>Primary Metric:</a:t>
            </a:r>
            <a:r>
              <a:rPr lang="en-US">
                <a:ea typeface="+mn-lt"/>
                <a:cs typeface="+mn-lt"/>
              </a:rPr>
              <a:t> Classification Accuracy (Percentage of correctly predicted emotional states on the test set) was used to compare model effectiveness.</a:t>
            </a:r>
            <a:endParaRPr lang="en-US"/>
          </a:p>
          <a:p>
            <a:endParaRPr lang="en-US"/>
          </a:p>
        </p:txBody>
      </p:sp>
    </p:spTree>
    <p:extLst>
      <p:ext uri="{BB962C8B-B14F-4D97-AF65-F5344CB8AC3E}">
        <p14:creationId xmlns:p14="http://schemas.microsoft.com/office/powerpoint/2010/main" val="378694456"/>
      </p:ext>
    </p:extLst>
  </p:cSld>
  <p:clrMapOvr>
    <a:overrideClrMapping bg1="lt1" tx1="dk1" bg2="lt2" tx2="dk2" accent1="accent1" accent2="accent2" accent3="accent3" accent4="accent4" accent5="accent5" accent6="accent6" hlink="hlink" folHlink="folHlink"/>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F055-85B3-12BF-81BE-8FA9AF5A2811}"/>
              </a:ext>
            </a:extLst>
          </p:cNvPr>
          <p:cNvSpPr>
            <a:spLocks noGrp="1"/>
          </p:cNvSpPr>
          <p:nvPr>
            <p:ph type="title"/>
          </p:nvPr>
        </p:nvSpPr>
        <p:spPr/>
        <p:txBody>
          <a:bodyPr/>
          <a:lstStyle/>
          <a:p>
            <a:pPr algn="ctr"/>
            <a:r>
              <a:rPr lang="en-IN" sz="4300">
                <a:solidFill>
                  <a:srgbClr val="C00000"/>
                </a:solidFill>
                <a:latin typeface="Times New Roman"/>
                <a:cs typeface="Times New Roman"/>
              </a:rPr>
              <a:t>Methodology Used For Seed dataset</a:t>
            </a:r>
            <a:endParaRPr lang="en-GB" sz="4300">
              <a:latin typeface="Times New Roman"/>
              <a:cs typeface="Times New Roman"/>
            </a:endParaRPr>
          </a:p>
          <a:p>
            <a:endParaRPr lang="en-GB"/>
          </a:p>
        </p:txBody>
      </p:sp>
      <p:sp>
        <p:nvSpPr>
          <p:cNvPr id="3" name="Content Placeholder 2">
            <a:extLst>
              <a:ext uri="{FF2B5EF4-FFF2-40B4-BE49-F238E27FC236}">
                <a16:creationId xmlns:a16="http://schemas.microsoft.com/office/drawing/2014/main" id="{02B37F62-DFE5-A32C-D43C-52D50083E4BE}"/>
              </a:ext>
            </a:extLst>
          </p:cNvPr>
          <p:cNvSpPr>
            <a:spLocks noGrp="1"/>
          </p:cNvSpPr>
          <p:nvPr>
            <p:ph idx="1"/>
          </p:nvPr>
        </p:nvSpPr>
        <p:spPr/>
        <p:txBody>
          <a:bodyPr vert="horz" lIns="91440" tIns="45720" rIns="91440" bIns="45720" rtlCol="0" anchor="t">
            <a:normAutofit lnSpcReduction="10000"/>
          </a:bodyPr>
          <a:lstStyle/>
          <a:p>
            <a:r>
              <a:rPr lang="en-GB"/>
              <a:t>Feature extraction: </a:t>
            </a:r>
          </a:p>
          <a:p>
            <a:pPr marL="0" indent="0">
              <a:buNone/>
            </a:pPr>
            <a:r>
              <a:rPr lang="en-GB"/>
              <a:t>Slicing: 4 seconds non overlapping segments.</a:t>
            </a:r>
          </a:p>
          <a:p>
            <a:pPr marL="0" indent="0">
              <a:buNone/>
            </a:pPr>
            <a:r>
              <a:rPr lang="en-GB"/>
              <a:t>Down sample the EEG data to 200 Hz.</a:t>
            </a:r>
          </a:p>
          <a:p>
            <a:pPr marL="0" indent="0">
              <a:buNone/>
            </a:pPr>
            <a:r>
              <a:rPr lang="en-GB"/>
              <a:t>Removal of noise and artifacts by processing EEG data with a bandpass filter between 1 Hz and 75 Hz.</a:t>
            </a:r>
          </a:p>
          <a:p>
            <a:pPr marL="0" indent="0">
              <a:buNone/>
            </a:pPr>
            <a:r>
              <a:rPr lang="en-GB"/>
              <a:t>Power Spectral Density (PSD) and Differential Entropy (DE) within each segment extracted at 5 frequency bands.</a:t>
            </a:r>
          </a:p>
          <a:p>
            <a:pPr marL="0" indent="0">
              <a:buNone/>
            </a:pPr>
            <a:r>
              <a:rPr lang="en-GB">
                <a:latin typeface="Aptos"/>
              </a:rPr>
              <a:t>1) delta: 1~4 Hz; 2) theta: 4~8 Hz; 3) alpha: 8~14 Hz; 4) beta: 14~31 Hz; and 5) gamma: 31~50 Hz.</a:t>
            </a:r>
          </a:p>
          <a:p>
            <a:pPr marL="0" indent="0">
              <a:buNone/>
            </a:pPr>
            <a:r>
              <a:rPr lang="en-GB">
                <a:latin typeface="Aptos"/>
              </a:rPr>
              <a:t>Resulting information stored in </a:t>
            </a:r>
            <a:r>
              <a:rPr lang="en-GB" err="1">
                <a:latin typeface="Aptos"/>
              </a:rPr>
              <a:t>eeg_feature_smooth</a:t>
            </a:r>
            <a:r>
              <a:rPr lang="en-GB">
                <a:latin typeface="Aptos"/>
              </a:rPr>
              <a:t> directory.</a:t>
            </a:r>
          </a:p>
        </p:txBody>
      </p:sp>
    </p:spTree>
    <p:extLst>
      <p:ext uri="{BB962C8B-B14F-4D97-AF65-F5344CB8AC3E}">
        <p14:creationId xmlns:p14="http://schemas.microsoft.com/office/powerpoint/2010/main" val="345917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25734F6-A14E-1575-B253-7C72408A8584}"/>
              </a:ext>
            </a:extLst>
          </p:cNvPr>
          <p:cNvSpPr>
            <a:spLocks noGrp="1"/>
          </p:cNvSpPr>
          <p:nvPr>
            <p:ph idx="1"/>
          </p:nvPr>
        </p:nvSpPr>
        <p:spPr/>
        <p:txBody>
          <a:bodyPr vert="horz" lIns="91440" tIns="45720" rIns="91440" bIns="45720" rtlCol="0" anchor="t">
            <a:noAutofit/>
          </a:bodyPr>
          <a:lstStyle/>
          <a:p>
            <a:pPr marL="342900" indent="-342900">
              <a:lnSpc>
                <a:spcPct val="100000"/>
              </a:lnSpc>
              <a:buAutoNum type="arabicPeriod"/>
            </a:pPr>
            <a:r>
              <a:rPr lang="en-US" sz="2000">
                <a:latin typeface="Times New Roman"/>
                <a:cs typeface="Times New Roman"/>
              </a:rPr>
              <a:t>Problem Definition</a:t>
            </a:r>
          </a:p>
          <a:p>
            <a:pPr marL="342900" indent="-342900">
              <a:lnSpc>
                <a:spcPct val="100000"/>
              </a:lnSpc>
              <a:buAutoNum type="arabicPeriod"/>
            </a:pPr>
            <a:r>
              <a:rPr lang="en-US" sz="2000">
                <a:latin typeface="Times New Roman"/>
                <a:cs typeface="Times New Roman"/>
              </a:rPr>
              <a:t>Background</a:t>
            </a:r>
          </a:p>
          <a:p>
            <a:pPr marL="342900" indent="-342900">
              <a:lnSpc>
                <a:spcPct val="100000"/>
              </a:lnSpc>
              <a:buAutoNum type="arabicPeriod"/>
            </a:pPr>
            <a:r>
              <a:rPr lang="en-US" sz="2000">
                <a:latin typeface="Times New Roman"/>
                <a:cs typeface="Times New Roman"/>
              </a:rPr>
              <a:t>Data-Set</a:t>
            </a:r>
            <a:endParaRPr lang="en-US"/>
          </a:p>
          <a:p>
            <a:pPr marL="342900" indent="-342900">
              <a:lnSpc>
                <a:spcPct val="100000"/>
              </a:lnSpc>
              <a:buAutoNum type="arabicPeriod"/>
            </a:pPr>
            <a:r>
              <a:rPr lang="en-US" sz="2000">
                <a:latin typeface="Times New Roman"/>
                <a:cs typeface="Times New Roman"/>
              </a:rPr>
              <a:t>Proposed Architecture</a:t>
            </a:r>
            <a:endParaRPr lang="en-US" sz="2000">
              <a:latin typeface="Times New Roman" panose="02020603050405020304" pitchFamily="18" charset="0"/>
              <a:cs typeface="Times New Roman" panose="02020603050405020304" pitchFamily="18" charset="0"/>
            </a:endParaRPr>
          </a:p>
          <a:p>
            <a:pPr marL="342900" indent="-342900">
              <a:lnSpc>
                <a:spcPct val="100000"/>
              </a:lnSpc>
              <a:buAutoNum type="arabicPeriod"/>
            </a:pPr>
            <a:r>
              <a:rPr lang="en-US" sz="2000">
                <a:latin typeface="Times New Roman"/>
                <a:cs typeface="Times New Roman"/>
              </a:rPr>
              <a:t>Methodology</a:t>
            </a:r>
            <a:endParaRPr lang="en-US" sz="2000">
              <a:latin typeface="Times New Roman" panose="02020603050405020304" pitchFamily="18" charset="0"/>
              <a:cs typeface="Times New Roman" panose="02020603050405020304" pitchFamily="18" charset="0"/>
            </a:endParaRPr>
          </a:p>
          <a:p>
            <a:pPr marL="342900" indent="-342900">
              <a:lnSpc>
                <a:spcPct val="100000"/>
              </a:lnSpc>
              <a:buAutoNum type="arabicPeriod"/>
            </a:pPr>
            <a:r>
              <a:rPr lang="en-US" sz="2000">
                <a:latin typeface="Times New Roman"/>
                <a:cs typeface="Times New Roman"/>
              </a:rPr>
              <a:t>Algorithms Considered</a:t>
            </a:r>
            <a:endParaRPr lang="en-US" sz="2000">
              <a:latin typeface="Times New Roman" panose="02020603050405020304" pitchFamily="18" charset="0"/>
              <a:cs typeface="Times New Roman" panose="02020603050405020304" pitchFamily="18" charset="0"/>
            </a:endParaRPr>
          </a:p>
          <a:p>
            <a:pPr marL="342900" indent="-342900">
              <a:lnSpc>
                <a:spcPct val="100000"/>
              </a:lnSpc>
              <a:buAutoNum type="arabicPeriod"/>
            </a:pPr>
            <a:r>
              <a:rPr lang="en-US" sz="2000">
                <a:latin typeface="Times New Roman"/>
                <a:cs typeface="Times New Roman"/>
              </a:rPr>
              <a:t>Results and Analysis</a:t>
            </a:r>
          </a:p>
          <a:p>
            <a:pPr marL="342900" indent="-342900">
              <a:lnSpc>
                <a:spcPct val="100000"/>
              </a:lnSpc>
              <a:buAutoNum type="arabicPeriod"/>
            </a:pPr>
            <a:endParaRPr lang="en-US" sz="200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29C561A-02D0-103E-B342-D7C60FE60375}"/>
              </a:ext>
            </a:extLst>
          </p:cNvPr>
          <p:cNvSpPr>
            <a:spLocks noGrp="1"/>
          </p:cNvSpPr>
          <p:nvPr>
            <p:ph type="title"/>
          </p:nvPr>
        </p:nvSpPr>
        <p:spPr>
          <a:xfrm>
            <a:off x="377588" y="391221"/>
            <a:ext cx="11436823" cy="421441"/>
          </a:xfrm>
        </p:spPr>
        <p:txBody>
          <a:bodyPr>
            <a:normAutofit fontScale="90000"/>
          </a:bodyPr>
          <a:lstStyle/>
          <a:p>
            <a:pPr algn="ctr">
              <a:lnSpc>
                <a:spcPct val="100000"/>
              </a:lnSpc>
            </a:pPr>
            <a:r>
              <a:rPr lang="en-IN" sz="4800">
                <a:solidFill>
                  <a:srgbClr val="C00000"/>
                </a:solidFill>
                <a:latin typeface="Times New Roman"/>
                <a:cs typeface="Times New Roman"/>
              </a:rPr>
              <a:t>TABLE OF CONTENTS</a:t>
            </a:r>
          </a:p>
        </p:txBody>
      </p:sp>
      <p:sp>
        <p:nvSpPr>
          <p:cNvPr id="3" name="Slide Number Placeholder 2">
            <a:extLst>
              <a:ext uri="{FF2B5EF4-FFF2-40B4-BE49-F238E27FC236}">
                <a16:creationId xmlns:a16="http://schemas.microsoft.com/office/drawing/2014/main" id="{845F56F3-32DE-E5E1-F229-C6D363553304}"/>
              </a:ext>
            </a:extLst>
          </p:cNvPr>
          <p:cNvSpPr>
            <a:spLocks noGrp="1"/>
          </p:cNvSpPr>
          <p:nvPr>
            <p:ph type="sldNum" sz="quarter" idx="12"/>
          </p:nvPr>
        </p:nvSpPr>
        <p:spPr>
          <a:xfrm>
            <a:off x="183444" y="6449367"/>
            <a:ext cx="1842339" cy="408134"/>
          </a:xfrm>
        </p:spPr>
        <p:txBody>
          <a:bodyPr/>
          <a:lstStyle/>
          <a:p>
            <a:pPr algn="ctr"/>
            <a:r>
              <a:rPr lang="en-IN" sz="1400">
                <a:latin typeface="Times New Roman" panose="02020603050405020304" pitchFamily="18" charset="0"/>
                <a:cs typeface="Times New Roman" panose="02020603050405020304" pitchFamily="18" charset="0"/>
              </a:rPr>
              <a:t>2</a:t>
            </a:r>
            <a:endParaRPr lang="en-US">
              <a:ea typeface="Calibri"/>
              <a:cs typeface="Calibri"/>
            </a:endParaRPr>
          </a:p>
        </p:txBody>
      </p:sp>
    </p:spTree>
  </p:cSld>
  <p:clrMapOvr>
    <a:overrideClrMapping bg1="lt1" tx1="dk1" bg2="lt2" tx2="dk2" accent1="accent1" accent2="accent2" accent3="accent3" accent4="accent4" accent5="accent5" accent6="accent6" hlink="hlink" folHlink="folHlink"/>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CA9EBCC-1F1A-3975-E250-7BAF4E773FE2}"/>
              </a:ext>
            </a:extLst>
          </p:cNvPr>
          <p:cNvPicPr>
            <a:picLocks noGrp="1" noChangeAspect="1"/>
          </p:cNvPicPr>
          <p:nvPr>
            <p:ph idx="1"/>
          </p:nvPr>
        </p:nvPicPr>
        <p:blipFill>
          <a:blip r:embed="rId2"/>
          <a:stretch>
            <a:fillRect/>
          </a:stretch>
        </p:blipFill>
        <p:spPr>
          <a:xfrm>
            <a:off x="1057759" y="422043"/>
            <a:ext cx="10515600" cy="4187995"/>
          </a:xfrm>
        </p:spPr>
      </p:pic>
      <p:sp>
        <p:nvSpPr>
          <p:cNvPr id="5" name="TextBox 4">
            <a:extLst>
              <a:ext uri="{FF2B5EF4-FFF2-40B4-BE49-F238E27FC236}">
                <a16:creationId xmlns:a16="http://schemas.microsoft.com/office/drawing/2014/main" id="{35DF84EA-B0FA-63FE-556E-F393FD0B26F3}"/>
              </a:ext>
            </a:extLst>
          </p:cNvPr>
          <p:cNvSpPr txBox="1"/>
          <p:nvPr/>
        </p:nvSpPr>
        <p:spPr>
          <a:xfrm>
            <a:off x="1018533" y="4967581"/>
            <a:ext cx="95063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Additionally eye movement features </a:t>
            </a:r>
            <a:r>
              <a:rPr lang="en-US" sz="2000">
                <a:latin typeface="Trebuchet MS"/>
              </a:rPr>
              <a:t>such as the pupil diameter, fixation, saccade, and blink also extracted.</a:t>
            </a:r>
            <a:endParaRPr lang="en-US" sz="2000"/>
          </a:p>
        </p:txBody>
      </p:sp>
    </p:spTree>
    <p:extLst>
      <p:ext uri="{BB962C8B-B14F-4D97-AF65-F5344CB8AC3E}">
        <p14:creationId xmlns:p14="http://schemas.microsoft.com/office/powerpoint/2010/main" val="224377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D0902C-EC49-F342-BB84-D6B45EDCE989}"/>
              </a:ext>
            </a:extLst>
          </p:cNvPr>
          <p:cNvSpPr>
            <a:spLocks noGrp="1"/>
          </p:cNvSpPr>
          <p:nvPr>
            <p:ph type="title"/>
          </p:nvPr>
        </p:nvSpPr>
        <p:spPr>
          <a:xfrm>
            <a:off x="793662" y="386930"/>
            <a:ext cx="10066122" cy="1298448"/>
          </a:xfrm>
        </p:spPr>
        <p:txBody>
          <a:bodyPr anchor="b">
            <a:normAutofit/>
          </a:bodyPr>
          <a:lstStyle/>
          <a:p>
            <a:r>
              <a:rPr lang="en-US" sz="4800"/>
              <a:t>eeg_feature_smooth directory</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0A61F5-730D-E388-79E1-87AF97FFAC11}"/>
              </a:ext>
            </a:extLst>
          </p:cNvPr>
          <p:cNvSpPr>
            <a:spLocks noGrp="1"/>
          </p:cNvSpPr>
          <p:nvPr>
            <p:ph idx="1"/>
          </p:nvPr>
        </p:nvSpPr>
        <p:spPr>
          <a:xfrm>
            <a:off x="793661" y="2212052"/>
            <a:ext cx="4530898" cy="4026907"/>
          </a:xfrm>
        </p:spPr>
        <p:txBody>
          <a:bodyPr vert="horz" lIns="91440" tIns="45720" rIns="91440" bIns="45720" rtlCol="0" anchor="ctr">
            <a:normAutofit/>
          </a:bodyPr>
          <a:lstStyle/>
          <a:p>
            <a:r>
              <a:rPr lang="en-US" sz="1600">
                <a:latin typeface="Aptos"/>
              </a:rPr>
              <a:t>The "</a:t>
            </a:r>
            <a:r>
              <a:rPr lang="en-US" sz="1600" err="1">
                <a:latin typeface="Aptos"/>
              </a:rPr>
              <a:t>eeg_feature_smooth</a:t>
            </a:r>
            <a:r>
              <a:rPr lang="en-US" sz="1600">
                <a:latin typeface="Aptos"/>
              </a:rPr>
              <a:t>" folder has the same structure as in </a:t>
            </a:r>
            <a:r>
              <a:rPr lang="en-US" sz="1600" err="1">
                <a:latin typeface="Aptos"/>
              </a:rPr>
              <a:t>eeg_raw_data</a:t>
            </a:r>
            <a:r>
              <a:rPr lang="en-US" sz="1600">
                <a:latin typeface="Aptos"/>
              </a:rPr>
              <a:t>. Each ".mat" file stores a structure with fields named "{X}_{Y}{Z}". The "X" indicates the type of feature, which can be "</a:t>
            </a:r>
            <a:r>
              <a:rPr lang="en-US" sz="1600" err="1">
                <a:latin typeface="Aptos"/>
              </a:rPr>
              <a:t>psd</a:t>
            </a:r>
            <a:r>
              <a:rPr lang="en-US" sz="1600">
                <a:latin typeface="Aptos"/>
              </a:rPr>
              <a:t>" or "de". "Y" indicates the type of smoothing method, which can be "</a:t>
            </a:r>
            <a:r>
              <a:rPr lang="en-US" sz="1600" err="1">
                <a:latin typeface="Aptos"/>
              </a:rPr>
              <a:t>movingAve</a:t>
            </a:r>
            <a:r>
              <a:rPr lang="en-US" sz="1600">
                <a:latin typeface="Aptos"/>
              </a:rPr>
              <a:t>" or "LDS". Linear dynamic system (LDS) and moving averages are two different approaches to filter out noise and artifacts that are unrelated to EEG features. The "Z" indicates the trial number. Each field is in the shape of </a:t>
            </a:r>
            <a:r>
              <a:rPr lang="en-US" sz="1600" err="1">
                <a:latin typeface="Aptos"/>
              </a:rPr>
              <a:t>channel_number</a:t>
            </a:r>
            <a:r>
              <a:rPr lang="en-US" sz="1600">
                <a:latin typeface="Aptos"/>
              </a:rPr>
              <a:t>*</a:t>
            </a:r>
            <a:r>
              <a:rPr lang="en-US" sz="1600" err="1">
                <a:latin typeface="Aptos"/>
              </a:rPr>
              <a:t>sample_number</a:t>
            </a:r>
            <a:r>
              <a:rPr lang="en-US" sz="1600">
                <a:latin typeface="Aptos"/>
              </a:rPr>
              <a:t>*</a:t>
            </a:r>
            <a:r>
              <a:rPr lang="en-US" sz="1600" err="1">
                <a:latin typeface="Aptos"/>
              </a:rPr>
              <a:t>frequency_bands</a:t>
            </a:r>
            <a:r>
              <a:rPr lang="en-US" sz="1600">
                <a:latin typeface="Aptos"/>
              </a:rPr>
              <a:t>, in other words, 62*W*5, where W indicates the number of time windows in that trial (different trials have different W because the film clips are not of the same length). </a:t>
            </a:r>
          </a:p>
        </p:txBody>
      </p:sp>
      <p:pic>
        <p:nvPicPr>
          <p:cNvPr id="4" name="Picture 3" descr="A white background with black text&#10;&#10;AI-generated content may be incorrect.">
            <a:extLst>
              <a:ext uri="{FF2B5EF4-FFF2-40B4-BE49-F238E27FC236}">
                <a16:creationId xmlns:a16="http://schemas.microsoft.com/office/drawing/2014/main" id="{D5641ECF-CA02-98BC-B11F-1D13231D92A6}"/>
              </a:ext>
            </a:extLst>
          </p:cNvPr>
          <p:cNvPicPr>
            <a:picLocks noChangeAspect="1"/>
          </p:cNvPicPr>
          <p:nvPr/>
        </p:nvPicPr>
        <p:blipFill>
          <a:blip r:embed="rId2"/>
          <a:stretch>
            <a:fillRect/>
          </a:stretch>
        </p:blipFill>
        <p:spPr>
          <a:xfrm>
            <a:off x="5911532" y="3530208"/>
            <a:ext cx="5150277" cy="1622337"/>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514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C2EF2B-93B2-5744-1E05-D8F136651DA6}"/>
              </a:ext>
            </a:extLst>
          </p:cNvPr>
          <p:cNvSpPr>
            <a:spLocks noGrp="1"/>
          </p:cNvSpPr>
          <p:nvPr>
            <p:ph idx="1"/>
          </p:nvPr>
        </p:nvSpPr>
        <p:spPr>
          <a:xfrm>
            <a:off x="532556" y="1331161"/>
            <a:ext cx="7378615" cy="4571408"/>
          </a:xfrm>
        </p:spPr>
        <p:txBody>
          <a:bodyPr vert="horz" lIns="91440" tIns="45720" rIns="91440" bIns="45720" rtlCol="0" anchor="t">
            <a:normAutofit fontScale="92500" lnSpcReduction="10000"/>
          </a:bodyPr>
          <a:lstStyle/>
          <a:p>
            <a:r>
              <a:rPr lang="en-GB" sz="2000">
                <a:solidFill>
                  <a:schemeClr val="tx1">
                    <a:alpha val="80000"/>
                  </a:schemeClr>
                </a:solidFill>
                <a:latin typeface="Aptos"/>
              </a:rPr>
              <a:t>The "Channel Order.xlsx" file lists the channel names in the EEG placement figure in the order of the channels in the EEG raw data provided in the "</a:t>
            </a:r>
            <a:r>
              <a:rPr lang="en-GB" sz="2000" err="1">
                <a:solidFill>
                  <a:schemeClr val="tx1">
                    <a:alpha val="80000"/>
                  </a:schemeClr>
                </a:solidFill>
                <a:latin typeface="Aptos"/>
              </a:rPr>
              <a:t>eeg_raw_data</a:t>
            </a:r>
            <a:r>
              <a:rPr lang="en-GB" sz="2000">
                <a:solidFill>
                  <a:schemeClr val="tx1">
                    <a:alpha val="80000"/>
                  </a:schemeClr>
                </a:solidFill>
                <a:latin typeface="Aptos"/>
              </a:rPr>
              <a:t>" folder.</a:t>
            </a:r>
          </a:p>
          <a:p>
            <a:r>
              <a:rPr lang="en-GB" sz="2000">
                <a:solidFill>
                  <a:schemeClr val="tx1">
                    <a:alpha val="80000"/>
                  </a:schemeClr>
                </a:solidFill>
                <a:latin typeface="Aptos"/>
              </a:rPr>
              <a:t>The "ReadMe.txt" file demonstrates the label of each trial in each session and some other additional information.</a:t>
            </a:r>
          </a:p>
          <a:p>
            <a:pPr>
              <a:buNone/>
            </a:pPr>
            <a:r>
              <a:rPr lang="en-GB" sz="2000">
                <a:solidFill>
                  <a:srgbClr val="000000">
                    <a:alpha val="80000"/>
                  </a:srgbClr>
                </a:solidFill>
                <a:ea typeface="+mn-lt"/>
                <a:cs typeface="+mn-lt"/>
              </a:rPr>
              <a:t>Label:</a:t>
            </a:r>
            <a:endParaRPr lang="en-GB"/>
          </a:p>
          <a:p>
            <a:pPr>
              <a:buNone/>
            </a:pPr>
            <a:r>
              <a:rPr lang="en-GB" sz="2000">
                <a:solidFill>
                  <a:srgbClr val="000000">
                    <a:alpha val="80000"/>
                  </a:srgbClr>
                </a:solidFill>
                <a:ea typeface="+mn-lt"/>
                <a:cs typeface="+mn-lt"/>
              </a:rPr>
              <a:t>The labels of the three sessions for the same subjects are as follows,</a:t>
            </a:r>
            <a:endParaRPr lang="en-GB"/>
          </a:p>
          <a:p>
            <a:pPr>
              <a:buNone/>
            </a:pPr>
            <a:r>
              <a:rPr lang="en-GB" sz="2000">
                <a:solidFill>
                  <a:srgbClr val="000000">
                    <a:alpha val="80000"/>
                  </a:srgbClr>
                </a:solidFill>
                <a:ea typeface="+mn-lt"/>
                <a:cs typeface="+mn-lt"/>
              </a:rPr>
              <a:t>session1_label = [1,2,3,0,2,0,0,1,0,1,2,1,1,1,2,3,2,2,3,3,0,3,0,3];</a:t>
            </a:r>
            <a:endParaRPr lang="en-GB"/>
          </a:p>
          <a:p>
            <a:pPr>
              <a:buNone/>
            </a:pPr>
            <a:r>
              <a:rPr lang="en-GB" sz="2000">
                <a:solidFill>
                  <a:srgbClr val="000000">
                    <a:alpha val="80000"/>
                  </a:srgbClr>
                </a:solidFill>
                <a:ea typeface="+mn-lt"/>
                <a:cs typeface="+mn-lt"/>
              </a:rPr>
              <a:t>session2_label = [2,1,3,0,0,2,0,2,3,3,2,3,2,0,1,1,2,1,0,3,0,1,3,1];</a:t>
            </a:r>
            <a:endParaRPr lang="en-GB"/>
          </a:p>
          <a:p>
            <a:pPr>
              <a:buNone/>
            </a:pPr>
            <a:r>
              <a:rPr lang="en-GB" sz="2000">
                <a:solidFill>
                  <a:srgbClr val="000000">
                    <a:alpha val="80000"/>
                  </a:srgbClr>
                </a:solidFill>
                <a:ea typeface="+mn-lt"/>
                <a:cs typeface="+mn-lt"/>
              </a:rPr>
              <a:t>session3_label = [1,2,2,1,3,3,3,1,1,2,1,0,2,3,3,0,2,3,0,0,2,0,1,0];</a:t>
            </a:r>
            <a:endParaRPr lang="en-GB"/>
          </a:p>
          <a:p>
            <a:pPr>
              <a:buNone/>
            </a:pPr>
            <a:endParaRPr lang="en-GB"/>
          </a:p>
          <a:p>
            <a:pPr>
              <a:buNone/>
            </a:pPr>
            <a:r>
              <a:rPr lang="en-GB" sz="2000">
                <a:solidFill>
                  <a:srgbClr val="000000">
                    <a:alpha val="80000"/>
                  </a:srgbClr>
                </a:solidFill>
                <a:ea typeface="+mn-lt"/>
                <a:cs typeface="+mn-lt"/>
              </a:rPr>
              <a:t>The labels with 0, 1, 2, and 3 denote the ground truth, neutral, sad, fear, and happy emotions, respectively.</a:t>
            </a:r>
            <a:endParaRPr lang="en-GB"/>
          </a:p>
          <a:p>
            <a:pPr marL="0" indent="0">
              <a:buNone/>
            </a:pPr>
            <a:endParaRPr lang="en-GB" sz="2000">
              <a:solidFill>
                <a:srgbClr val="000000">
                  <a:alpha val="80000"/>
                </a:srgbClr>
              </a:solidFill>
              <a:latin typeface="Aptos"/>
            </a:endParaRPr>
          </a:p>
        </p:txBody>
      </p:sp>
      <p:pic>
        <p:nvPicPr>
          <p:cNvPr id="4" name="Picture 3" descr="A black and white screen with white text&#10;&#10;AI-generated content may be incorrect.">
            <a:extLst>
              <a:ext uri="{FF2B5EF4-FFF2-40B4-BE49-F238E27FC236}">
                <a16:creationId xmlns:a16="http://schemas.microsoft.com/office/drawing/2014/main" id="{0A2CB6D4-EB4E-B583-C2EE-A0FAE24BBA94}"/>
              </a:ext>
            </a:extLst>
          </p:cNvPr>
          <p:cNvPicPr>
            <a:picLocks noChangeAspect="1"/>
          </p:cNvPicPr>
          <p:nvPr/>
        </p:nvPicPr>
        <p:blipFill>
          <a:blip r:embed="rId2"/>
          <a:stretch>
            <a:fillRect/>
          </a:stretch>
        </p:blipFill>
        <p:spPr>
          <a:xfrm>
            <a:off x="8935677" y="1336390"/>
            <a:ext cx="822356" cy="4837394"/>
          </a:xfrm>
          <a:prstGeom prst="rect">
            <a:avLst/>
          </a:prstGeom>
        </p:spPr>
      </p:pic>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386186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B157-A467-3AF4-94FE-B18950A462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7CE727-0199-1163-BA5D-267D3B63DC8D}"/>
              </a:ext>
            </a:extLst>
          </p:cNvPr>
          <p:cNvSpPr>
            <a:spLocks noGrp="1"/>
          </p:cNvSpPr>
          <p:nvPr>
            <p:ph idx="1"/>
          </p:nvPr>
        </p:nvSpPr>
        <p:spPr/>
        <p:txBody>
          <a:bodyPr vert="horz" lIns="91440" tIns="45720" rIns="91440" bIns="45720" rtlCol="0" anchor="t">
            <a:normAutofit fontScale="77500" lnSpcReduction="20000"/>
          </a:bodyPr>
          <a:lstStyle/>
          <a:p>
            <a:r>
              <a:rPr lang="en-US"/>
              <a:t>Load the dataset.</a:t>
            </a:r>
          </a:p>
          <a:p>
            <a:r>
              <a:rPr lang="en-US"/>
              <a:t>Define the channel coordinates and channels.</a:t>
            </a:r>
          </a:p>
          <a:p>
            <a:r>
              <a:rPr lang="en-US" err="1"/>
              <a:t>Initialise</a:t>
            </a:r>
            <a:r>
              <a:rPr lang="en-US"/>
              <a:t> an array of 24 to obtain:</a:t>
            </a:r>
          </a:p>
          <a:p>
            <a:pPr>
              <a:buFont typeface="Arial"/>
              <a:buChar char="•"/>
            </a:pPr>
            <a:r>
              <a:rPr lang="en-GB" b="1"/>
              <a:t>15 subjects (participants)</a:t>
            </a:r>
            <a:r>
              <a:rPr lang="en-GB"/>
              <a:t> → </a:t>
            </a:r>
            <a:r>
              <a:rPr lang="en-GB" err="1">
                <a:latin typeface="Consolas"/>
              </a:rPr>
              <a:t>len</a:t>
            </a:r>
            <a:r>
              <a:rPr lang="en-GB">
                <a:latin typeface="Consolas"/>
              </a:rPr>
              <a:t>(directories)</a:t>
            </a:r>
          </a:p>
          <a:p>
            <a:pPr>
              <a:buFont typeface="Arial"/>
              <a:buChar char="•"/>
            </a:pPr>
            <a:r>
              <a:rPr lang="en-GB" b="1"/>
              <a:t>3 sessions per subject</a:t>
            </a:r>
            <a:r>
              <a:rPr lang="en-GB"/>
              <a:t> → </a:t>
            </a:r>
            <a:r>
              <a:rPr lang="en-GB" err="1">
                <a:latin typeface="Consolas"/>
              </a:rPr>
              <a:t>len</a:t>
            </a:r>
            <a:r>
              <a:rPr lang="en-GB">
                <a:latin typeface="Consolas"/>
              </a:rPr>
              <a:t>(</a:t>
            </a:r>
            <a:r>
              <a:rPr lang="en-GB" err="1">
                <a:latin typeface="Consolas"/>
              </a:rPr>
              <a:t>os.listdir</a:t>
            </a:r>
            <a:r>
              <a:rPr lang="en-GB">
                <a:latin typeface="Consolas"/>
              </a:rPr>
              <a:t>(directories[0]))</a:t>
            </a:r>
          </a:p>
          <a:p>
            <a:pPr>
              <a:buFont typeface="Arial"/>
              <a:buChar char="•"/>
            </a:pPr>
            <a:r>
              <a:rPr lang="en-GB" b="1"/>
              <a:t>24 trials per session</a:t>
            </a:r>
            <a:r>
              <a:rPr lang="en-GB"/>
              <a:t> → </a:t>
            </a:r>
            <a:r>
              <a:rPr lang="en-GB">
                <a:latin typeface="Consolas"/>
              </a:rPr>
              <a:t>n = 24</a:t>
            </a:r>
          </a:p>
          <a:p>
            <a:pPr>
              <a:buFont typeface="Arial"/>
              <a:buChar char="•"/>
            </a:pPr>
            <a:r>
              <a:rPr lang="en-GB" b="1"/>
              <a:t>4 feature types</a:t>
            </a:r>
            <a:r>
              <a:rPr lang="en-GB"/>
              <a:t> → </a:t>
            </a:r>
            <a:r>
              <a:rPr lang="en-GB" err="1">
                <a:latin typeface="Consolas"/>
              </a:rPr>
              <a:t>perSample</a:t>
            </a:r>
            <a:r>
              <a:rPr lang="en-GB">
                <a:latin typeface="Consolas"/>
              </a:rPr>
              <a:t> = ['</a:t>
            </a:r>
            <a:r>
              <a:rPr lang="en-GB" err="1">
                <a:latin typeface="Consolas"/>
              </a:rPr>
              <a:t>de_movingAve</a:t>
            </a:r>
            <a:r>
              <a:rPr lang="en-GB">
                <a:latin typeface="Consolas"/>
              </a:rPr>
              <a:t>', '</a:t>
            </a:r>
            <a:r>
              <a:rPr lang="en-GB" err="1">
                <a:latin typeface="Consolas"/>
              </a:rPr>
              <a:t>de_LDS</a:t>
            </a:r>
            <a:r>
              <a:rPr lang="en-GB">
                <a:latin typeface="Consolas"/>
              </a:rPr>
              <a:t>', '</a:t>
            </a:r>
            <a:r>
              <a:rPr lang="en-GB" err="1">
                <a:latin typeface="Consolas"/>
              </a:rPr>
              <a:t>psd_movingAve</a:t>
            </a:r>
            <a:r>
              <a:rPr lang="en-GB">
                <a:latin typeface="Consolas"/>
              </a:rPr>
              <a:t>', '</a:t>
            </a:r>
            <a:r>
              <a:rPr lang="en-GB" err="1">
                <a:latin typeface="Consolas"/>
              </a:rPr>
              <a:t>psd_LDS</a:t>
            </a:r>
            <a:r>
              <a:rPr lang="en-GB">
                <a:latin typeface="Consolas"/>
              </a:rPr>
              <a:t>']</a:t>
            </a:r>
          </a:p>
          <a:p>
            <a:pPr>
              <a:buFont typeface="Arial"/>
              <a:buChar char="•"/>
            </a:pPr>
            <a:r>
              <a:rPr lang="en-GB" b="1"/>
              <a:t>8x9 electrode layout</a:t>
            </a:r>
            <a:r>
              <a:rPr lang="en-GB"/>
              <a:t> → 2D spatial layout</a:t>
            </a:r>
          </a:p>
          <a:p>
            <a:pPr>
              <a:buFont typeface="Arial"/>
              <a:buChar char="•"/>
            </a:pPr>
            <a:r>
              <a:rPr lang="en-GB" b="1"/>
              <a:t>5 frequency bands</a:t>
            </a:r>
            <a:endParaRPr lang="en-GB"/>
          </a:p>
          <a:p>
            <a:pPr>
              <a:buFont typeface="Arial"/>
              <a:buChar char="•"/>
            </a:pPr>
            <a:r>
              <a:rPr lang="en-GB" b="1"/>
              <a:t>64 time windows or segments</a:t>
            </a:r>
            <a:r>
              <a:rPr lang="en-GB"/>
              <a:t> (often for temporal slicing)</a:t>
            </a:r>
          </a:p>
          <a:p>
            <a:pPr>
              <a:buFont typeface="Arial"/>
              <a:buChar char="•"/>
            </a:pPr>
            <a:r>
              <a:rPr lang="en-GB">
                <a:solidFill>
                  <a:srgbClr val="000000"/>
                </a:solidFill>
              </a:rPr>
              <a:t>Map channel names to coordinates.</a:t>
            </a:r>
          </a:p>
          <a:p>
            <a:pPr marL="0" indent="0">
              <a:buNone/>
            </a:pPr>
            <a:endParaRPr lang="en-GB"/>
          </a:p>
          <a:p>
            <a:pPr marL="0" indent="0">
              <a:buNone/>
            </a:pPr>
            <a:endParaRPr lang="en-GB"/>
          </a:p>
          <a:p>
            <a:pPr marL="0" indent="0">
              <a:buNone/>
            </a:pPr>
            <a:endParaRPr lang="en-US"/>
          </a:p>
          <a:p>
            <a:pPr marL="0" indent="0">
              <a:buNone/>
            </a:pPr>
            <a:endParaRPr lang="en-US"/>
          </a:p>
        </p:txBody>
      </p:sp>
    </p:spTree>
    <p:extLst>
      <p:ext uri="{BB962C8B-B14F-4D97-AF65-F5344CB8AC3E}">
        <p14:creationId xmlns:p14="http://schemas.microsoft.com/office/powerpoint/2010/main" val="2052489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F3FC-EB53-E2FE-A581-38A22A0878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6A758D-C0ED-D235-9204-B0229ABE28A4}"/>
              </a:ext>
            </a:extLst>
          </p:cNvPr>
          <p:cNvSpPr>
            <a:spLocks noGrp="1"/>
          </p:cNvSpPr>
          <p:nvPr>
            <p:ph idx="1"/>
          </p:nvPr>
        </p:nvSpPr>
        <p:spPr/>
        <p:txBody>
          <a:bodyPr vert="horz" lIns="91440" tIns="45720" rIns="91440" bIns="45720" rtlCol="0" anchor="t">
            <a:normAutofit/>
          </a:bodyPr>
          <a:lstStyle/>
          <a:p>
            <a:r>
              <a:rPr lang="en-US">
                <a:ea typeface="+mn-lt"/>
                <a:cs typeface="+mn-lt"/>
              </a:rPr>
              <a:t>Restructure the data to make it ready for model input, where:</a:t>
            </a:r>
            <a:endParaRPr lang="en-US"/>
          </a:p>
          <a:p>
            <a:r>
              <a:rPr lang="en-US">
                <a:ea typeface="+mn-lt"/>
                <a:cs typeface="+mn-lt"/>
              </a:rPr>
              <a:t>Each row (sample) corresponds to a unique trial.</a:t>
            </a:r>
            <a:endParaRPr lang="en-US"/>
          </a:p>
          <a:p>
            <a:r>
              <a:rPr lang="en-US">
                <a:ea typeface="+mn-lt"/>
                <a:cs typeface="+mn-lt"/>
              </a:rPr>
              <a:t>The rest of the dimensions hold the spatiotemporal feature representation.</a:t>
            </a:r>
            <a:endParaRPr lang="en-US"/>
          </a:p>
          <a:p>
            <a:r>
              <a:rPr lang="en-US">
                <a:ea typeface="+mn-lt"/>
                <a:cs typeface="+mn-lt"/>
              </a:rPr>
              <a:t>Makes it easy to split into training/testing and feed into CNN/ConvLSTM2D.</a:t>
            </a:r>
            <a:endParaRPr lang="en-US"/>
          </a:p>
          <a:p>
            <a:endParaRPr lang="en-US"/>
          </a:p>
        </p:txBody>
      </p:sp>
    </p:spTree>
    <p:extLst>
      <p:ext uri="{BB962C8B-B14F-4D97-AF65-F5344CB8AC3E}">
        <p14:creationId xmlns:p14="http://schemas.microsoft.com/office/powerpoint/2010/main" val="1634791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FD781-6724-1BB3-ABE0-D0BDB4EB77FB}"/>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7FE4A26-488D-E474-513A-E4D7561763CD}"/>
              </a:ext>
            </a:extLst>
          </p:cNvPr>
          <p:cNvSpPr>
            <a:spLocks noGrp="1"/>
          </p:cNvSpPr>
          <p:nvPr>
            <p:ph idx="1"/>
          </p:nvPr>
        </p:nvSpPr>
        <p:spPr>
          <a:xfrm>
            <a:off x="838200" y="370898"/>
            <a:ext cx="10515600" cy="5632883"/>
          </a:xfrm>
        </p:spPr>
        <p:txBody>
          <a:bodyPr vert="horz" lIns="91440" tIns="45720" rIns="91440" bIns="45720" rtlCol="0" anchor="t">
            <a:normAutofit/>
          </a:bodyPr>
          <a:lstStyle/>
          <a:p>
            <a:r>
              <a:rPr lang="en-GB"/>
              <a:t>Models Used:</a:t>
            </a:r>
          </a:p>
          <a:p>
            <a:pPr lvl="1">
              <a:buFont typeface="Courier New" panose="020B0604020202020204" pitchFamily="34" charset="0"/>
              <a:buChar char="o"/>
            </a:pPr>
            <a:r>
              <a:rPr lang="en-GB">
                <a:ea typeface="+mn-lt"/>
                <a:cs typeface="+mn-lt"/>
              </a:rPr>
              <a:t>emotions.csv</a:t>
            </a:r>
            <a:endParaRPr lang="en-GB"/>
          </a:p>
          <a:p>
            <a:pPr lvl="2">
              <a:buFont typeface="Wingdings" panose="020B0604020202020204" pitchFamily="34" charset="0"/>
              <a:buChar char="§"/>
            </a:pPr>
            <a:r>
              <a:rPr lang="en-GB">
                <a:ea typeface="+mn-lt"/>
                <a:cs typeface="+mn-lt"/>
              </a:rPr>
              <a:t>GRU</a:t>
            </a:r>
            <a:endParaRPr lang="en-GB"/>
          </a:p>
          <a:p>
            <a:pPr lvl="2">
              <a:buFont typeface="Wingdings" panose="020B0604020202020204" pitchFamily="34" charset="0"/>
              <a:buChar char="§"/>
            </a:pPr>
            <a:r>
              <a:rPr lang="en-GB">
                <a:ea typeface="+mn-lt"/>
                <a:cs typeface="+mn-lt"/>
              </a:rPr>
              <a:t>LSTM</a:t>
            </a:r>
            <a:endParaRPr lang="en-GB"/>
          </a:p>
          <a:p>
            <a:pPr lvl="2">
              <a:buFont typeface="Wingdings" panose="020B0604020202020204" pitchFamily="34" charset="0"/>
              <a:buChar char="§"/>
            </a:pPr>
            <a:r>
              <a:rPr lang="en-GB">
                <a:ea typeface="+mn-lt"/>
                <a:cs typeface="+mn-lt"/>
              </a:rPr>
              <a:t>CNN</a:t>
            </a:r>
            <a:endParaRPr lang="en-GB"/>
          </a:p>
          <a:p>
            <a:pPr lvl="2">
              <a:buFont typeface="Wingdings" panose="020B0604020202020204" pitchFamily="34" charset="0"/>
              <a:buChar char="§"/>
            </a:pPr>
            <a:r>
              <a:rPr lang="en-GB">
                <a:ea typeface="+mn-lt"/>
                <a:cs typeface="+mn-lt"/>
              </a:rPr>
              <a:t>RNN</a:t>
            </a:r>
            <a:endParaRPr lang="en-GB" sz="2400"/>
          </a:p>
          <a:p>
            <a:pPr lvl="2">
              <a:buFont typeface="Wingdings" panose="020B0604020202020204" pitchFamily="34" charset="0"/>
              <a:buChar char="§"/>
            </a:pPr>
            <a:r>
              <a:rPr lang="en-GB"/>
              <a:t>SVM</a:t>
            </a:r>
          </a:p>
          <a:p>
            <a:pPr lvl="2">
              <a:buFont typeface="Wingdings" panose="020B0604020202020204" pitchFamily="34" charset="0"/>
              <a:buChar char="§"/>
            </a:pPr>
            <a:r>
              <a:rPr lang="en-GB">
                <a:ea typeface="+mn-lt"/>
                <a:cs typeface="+mn-lt"/>
              </a:rPr>
              <a:t>Logistic Regression</a:t>
            </a:r>
            <a:endParaRPr lang="en-GB" sz="2400">
              <a:ea typeface="+mn-lt"/>
              <a:cs typeface="+mn-lt"/>
            </a:endParaRPr>
          </a:p>
          <a:p>
            <a:pPr lvl="2">
              <a:buFont typeface="Wingdings" panose="020B0604020202020204" pitchFamily="34" charset="0"/>
              <a:buChar char="§"/>
            </a:pPr>
            <a:r>
              <a:rPr lang="en-GB">
                <a:ea typeface="+mn-lt"/>
                <a:cs typeface="+mn-lt"/>
              </a:rPr>
              <a:t>Decision Tree</a:t>
            </a:r>
            <a:endParaRPr lang="en-GB" sz="2400">
              <a:ea typeface="+mn-lt"/>
              <a:cs typeface="+mn-lt"/>
            </a:endParaRPr>
          </a:p>
          <a:p>
            <a:pPr lvl="2">
              <a:buFont typeface="Wingdings" panose="020B0604020202020204" pitchFamily="34" charset="0"/>
              <a:buChar char="§"/>
            </a:pPr>
            <a:r>
              <a:rPr lang="en-GB">
                <a:ea typeface="+mn-lt"/>
                <a:cs typeface="+mn-lt"/>
              </a:rPr>
              <a:t>Random Forest</a:t>
            </a:r>
          </a:p>
          <a:p>
            <a:endParaRPr lang="en-GB">
              <a:ea typeface="+mn-lt"/>
              <a:cs typeface="+mn-lt"/>
            </a:endParaRPr>
          </a:p>
          <a:p>
            <a:pPr lvl="1">
              <a:buFont typeface="Courier New" panose="020B0604020202020204" pitchFamily="34" charset="0"/>
              <a:buChar char="o"/>
            </a:pPr>
            <a:r>
              <a:rPr lang="en-GB">
                <a:ea typeface="+mn-lt"/>
                <a:cs typeface="+mn-lt"/>
              </a:rPr>
              <a:t>SEED IV</a:t>
            </a:r>
            <a:endParaRPr lang="en-GB"/>
          </a:p>
          <a:p>
            <a:pPr lvl="2">
              <a:buFont typeface="Wingdings" panose="020B0604020202020204" pitchFamily="34" charset="0"/>
              <a:buChar char="§"/>
            </a:pPr>
            <a:r>
              <a:rPr lang="en-GB">
                <a:ea typeface="+mn-lt"/>
                <a:cs typeface="+mn-lt"/>
              </a:rPr>
              <a:t>LSTM</a:t>
            </a:r>
            <a:endParaRPr lang="en-GB"/>
          </a:p>
          <a:p>
            <a:pPr lvl="2">
              <a:buFont typeface="Wingdings" panose="020B0604020202020204" pitchFamily="34" charset="0"/>
              <a:buChar char="§"/>
            </a:pPr>
            <a:r>
              <a:rPr lang="en-GB">
                <a:ea typeface="+mn-lt"/>
                <a:cs typeface="+mn-lt"/>
              </a:rPr>
              <a:t>CNN</a:t>
            </a:r>
            <a:endParaRPr lang="en-GB"/>
          </a:p>
          <a:p>
            <a:pPr lvl="2">
              <a:buFont typeface="Wingdings" panose="020B0604020202020204" pitchFamily="34" charset="0"/>
              <a:buChar char="§"/>
            </a:pPr>
            <a:r>
              <a:rPr lang="en-GB">
                <a:ea typeface="+mn-lt"/>
                <a:cs typeface="+mn-lt"/>
              </a:rPr>
              <a:t>CNN+LSTM</a:t>
            </a:r>
            <a:endParaRPr lang="en-GB"/>
          </a:p>
        </p:txBody>
      </p:sp>
    </p:spTree>
    <p:extLst>
      <p:ext uri="{BB962C8B-B14F-4D97-AF65-F5344CB8AC3E}">
        <p14:creationId xmlns:p14="http://schemas.microsoft.com/office/powerpoint/2010/main" val="1896063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749603-14A9-8F0A-16F7-3726B4BD64F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AA9DDCFA-308D-88DD-F701-7A176F492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BDF02D9-5316-5DB3-9895-7BA6C7057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B392C-253A-48E1-C752-D724E3DF6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9B6D83C-643C-77CE-C6E6-9D8060C8C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C2D023E-0E0E-F696-664D-71728BF2A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Isosceles Triangle 25">
            <a:extLst>
              <a:ext uri="{FF2B5EF4-FFF2-40B4-BE49-F238E27FC236}">
                <a16:creationId xmlns:a16="http://schemas.microsoft.com/office/drawing/2014/main" id="{CA7387C4-5047-AE1F-3393-8D98AD42D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91A8564-49F8-5751-CDE3-28748B447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10">
            <a:extLst>
              <a:ext uri="{FF2B5EF4-FFF2-40B4-BE49-F238E27FC236}">
                <a16:creationId xmlns:a16="http://schemas.microsoft.com/office/drawing/2014/main" id="{81E8F89F-C151-4B08-50C7-B3614A3C801A}"/>
              </a:ext>
            </a:extLst>
          </p:cNvPr>
          <p:cNvGraphicFramePr>
            <a:graphicFrameLocks noGrp="1"/>
          </p:cNvGraphicFramePr>
          <p:nvPr>
            <p:ph idx="1"/>
          </p:nvPr>
        </p:nvGraphicFramePr>
        <p:xfrm>
          <a:off x="643467" y="1032562"/>
          <a:ext cx="10905068" cy="4792885"/>
        </p:xfrm>
        <a:graphic>
          <a:graphicData uri="http://schemas.openxmlformats.org/drawingml/2006/table">
            <a:tbl>
              <a:tblPr firstRow="1" bandRow="1">
                <a:tableStyleId>{8EC20E35-A176-4012-BC5E-935CFFF8708E}</a:tableStyleId>
              </a:tblPr>
              <a:tblGrid>
                <a:gridCol w="1482371">
                  <a:extLst>
                    <a:ext uri="{9D8B030D-6E8A-4147-A177-3AD203B41FA5}">
                      <a16:colId xmlns:a16="http://schemas.microsoft.com/office/drawing/2014/main" val="1517878262"/>
                    </a:ext>
                  </a:extLst>
                </a:gridCol>
                <a:gridCol w="1779669">
                  <a:extLst>
                    <a:ext uri="{9D8B030D-6E8A-4147-A177-3AD203B41FA5}">
                      <a16:colId xmlns:a16="http://schemas.microsoft.com/office/drawing/2014/main" val="473486894"/>
                    </a:ext>
                  </a:extLst>
                </a:gridCol>
                <a:gridCol w="1780067">
                  <a:extLst>
                    <a:ext uri="{9D8B030D-6E8A-4147-A177-3AD203B41FA5}">
                      <a16:colId xmlns:a16="http://schemas.microsoft.com/office/drawing/2014/main" val="662028767"/>
                    </a:ext>
                  </a:extLst>
                </a:gridCol>
                <a:gridCol w="1780067">
                  <a:extLst>
                    <a:ext uri="{9D8B030D-6E8A-4147-A177-3AD203B41FA5}">
                      <a16:colId xmlns:a16="http://schemas.microsoft.com/office/drawing/2014/main" val="3328429034"/>
                    </a:ext>
                  </a:extLst>
                </a:gridCol>
                <a:gridCol w="1849423">
                  <a:extLst>
                    <a:ext uri="{9D8B030D-6E8A-4147-A177-3AD203B41FA5}">
                      <a16:colId xmlns:a16="http://schemas.microsoft.com/office/drawing/2014/main" val="3026465803"/>
                    </a:ext>
                  </a:extLst>
                </a:gridCol>
                <a:gridCol w="2233471">
                  <a:extLst>
                    <a:ext uri="{9D8B030D-6E8A-4147-A177-3AD203B41FA5}">
                      <a16:colId xmlns:a16="http://schemas.microsoft.com/office/drawing/2014/main" val="1841968052"/>
                    </a:ext>
                  </a:extLst>
                </a:gridCol>
              </a:tblGrid>
              <a:tr h="280435">
                <a:tc>
                  <a:txBody>
                    <a:bodyPr/>
                    <a:lstStyle/>
                    <a:p>
                      <a:pPr algn="l"/>
                      <a:r>
                        <a:rPr lang="en-GB" sz="1300">
                          <a:effectLst/>
                        </a:rPr>
                        <a:t>Feature</a:t>
                      </a:r>
                    </a:p>
                  </a:txBody>
                  <a:tcPr marL="63735" marR="63735" marT="31868" marB="31868" anchor="ctr"/>
                </a:tc>
                <a:tc>
                  <a:txBody>
                    <a:bodyPr/>
                    <a:lstStyle/>
                    <a:p>
                      <a:pPr algn="l"/>
                      <a:r>
                        <a:rPr lang="en-GB" sz="1300" b="1">
                          <a:effectLst/>
                        </a:rPr>
                        <a:t>RNN</a:t>
                      </a:r>
                      <a:endParaRPr lang="en-GB" sz="1300">
                        <a:effectLst/>
                      </a:endParaRPr>
                    </a:p>
                  </a:txBody>
                  <a:tcPr marL="63735" marR="63735" marT="31868" marB="31868" anchor="ctr"/>
                </a:tc>
                <a:tc>
                  <a:txBody>
                    <a:bodyPr/>
                    <a:lstStyle/>
                    <a:p>
                      <a:pPr algn="l"/>
                      <a:r>
                        <a:rPr lang="en-GB" sz="1300" b="1">
                          <a:effectLst/>
                        </a:rPr>
                        <a:t>GRU</a:t>
                      </a:r>
                      <a:endParaRPr lang="en-GB" sz="1300">
                        <a:effectLst/>
                      </a:endParaRPr>
                    </a:p>
                  </a:txBody>
                  <a:tcPr marL="63735" marR="63735" marT="31868" marB="31868" anchor="ctr"/>
                </a:tc>
                <a:tc>
                  <a:txBody>
                    <a:bodyPr/>
                    <a:lstStyle/>
                    <a:p>
                      <a:pPr algn="l"/>
                      <a:r>
                        <a:rPr lang="en-GB" sz="1300" b="1">
                          <a:effectLst/>
                        </a:rPr>
                        <a:t>LSTM</a:t>
                      </a:r>
                      <a:endParaRPr lang="en-GB" sz="1300">
                        <a:effectLst/>
                      </a:endParaRPr>
                    </a:p>
                  </a:txBody>
                  <a:tcPr marL="63735" marR="63735" marT="31868" marB="31868" anchor="ctr"/>
                </a:tc>
                <a:tc>
                  <a:txBody>
                    <a:bodyPr/>
                    <a:lstStyle/>
                    <a:p>
                      <a:pPr algn="l"/>
                      <a:r>
                        <a:rPr lang="en-GB" sz="1300" b="1">
                          <a:effectLst/>
                        </a:rPr>
                        <a:t>CNN</a:t>
                      </a:r>
                      <a:endParaRPr lang="en-GB" sz="1300">
                        <a:effectLst/>
                      </a:endParaRPr>
                    </a:p>
                  </a:txBody>
                  <a:tcPr marL="63735" marR="63735" marT="31868" marB="31868" anchor="ctr"/>
                </a:tc>
                <a:tc>
                  <a:txBody>
                    <a:bodyPr/>
                    <a:lstStyle/>
                    <a:p>
                      <a:pPr algn="l"/>
                      <a:r>
                        <a:rPr lang="en-GB" sz="1300" b="1">
                          <a:effectLst/>
                        </a:rPr>
                        <a:t>SVM</a:t>
                      </a:r>
                      <a:endParaRPr lang="en-GB" sz="1300">
                        <a:effectLst/>
                      </a:endParaRPr>
                    </a:p>
                  </a:txBody>
                  <a:tcPr marL="63735" marR="63735" marT="31868" marB="31868" anchor="ctr"/>
                </a:tc>
                <a:extLst>
                  <a:ext uri="{0D108BD9-81ED-4DB2-BD59-A6C34878D82A}">
                    <a16:rowId xmlns:a16="http://schemas.microsoft.com/office/drawing/2014/main" val="3191383412"/>
                  </a:ext>
                </a:extLst>
              </a:tr>
              <a:tr h="471640">
                <a:tc>
                  <a:txBody>
                    <a:bodyPr/>
                    <a:lstStyle/>
                    <a:p>
                      <a:r>
                        <a:rPr lang="en-GB" sz="1300" b="1">
                          <a:effectLst/>
                        </a:rPr>
                        <a:t>Type</a:t>
                      </a:r>
                      <a:endParaRPr lang="en-GB" sz="1300">
                        <a:effectLst/>
                      </a:endParaRPr>
                    </a:p>
                  </a:txBody>
                  <a:tcPr marL="63735" marR="63735" marT="31868" marB="31868" anchor="ctr"/>
                </a:tc>
                <a:tc>
                  <a:txBody>
                    <a:bodyPr/>
                    <a:lstStyle/>
                    <a:p>
                      <a:r>
                        <a:rPr lang="en-GB" sz="1300">
                          <a:effectLst/>
                        </a:rPr>
                        <a:t>Neural Network (Sequential)</a:t>
                      </a:r>
                    </a:p>
                  </a:txBody>
                  <a:tcPr marL="63735" marR="63735" marT="31868" marB="31868" anchor="ctr"/>
                </a:tc>
                <a:tc>
                  <a:txBody>
                    <a:bodyPr/>
                    <a:lstStyle/>
                    <a:p>
                      <a:r>
                        <a:rPr lang="en-GB" sz="1300">
                          <a:effectLst/>
                        </a:rPr>
                        <a:t>Neural Network (Gated RNN)</a:t>
                      </a:r>
                    </a:p>
                  </a:txBody>
                  <a:tcPr marL="63735" marR="63735" marT="31868" marB="31868" anchor="ctr"/>
                </a:tc>
                <a:tc>
                  <a:txBody>
                    <a:bodyPr/>
                    <a:lstStyle/>
                    <a:p>
                      <a:r>
                        <a:rPr lang="en-GB" sz="1300">
                          <a:effectLst/>
                        </a:rPr>
                        <a:t>Neural Network (Gated RNN)</a:t>
                      </a:r>
                    </a:p>
                  </a:txBody>
                  <a:tcPr marL="63735" marR="63735" marT="31868" marB="31868" anchor="ctr"/>
                </a:tc>
                <a:tc>
                  <a:txBody>
                    <a:bodyPr/>
                    <a:lstStyle/>
                    <a:p>
                      <a:r>
                        <a:rPr lang="en-GB" sz="1300">
                          <a:effectLst/>
                        </a:rPr>
                        <a:t>Neural Network (Spatial)</a:t>
                      </a:r>
                    </a:p>
                  </a:txBody>
                  <a:tcPr marL="63735" marR="63735" marT="31868" marB="31868" anchor="ctr"/>
                </a:tc>
                <a:tc>
                  <a:txBody>
                    <a:bodyPr/>
                    <a:lstStyle/>
                    <a:p>
                      <a:r>
                        <a:rPr lang="en-GB" sz="1300">
                          <a:effectLst/>
                        </a:rPr>
                        <a:t>Non-NN (Kernel-Based)</a:t>
                      </a:r>
                    </a:p>
                  </a:txBody>
                  <a:tcPr marL="63735" marR="63735" marT="31868" marB="31868" anchor="ctr"/>
                </a:tc>
                <a:extLst>
                  <a:ext uri="{0D108BD9-81ED-4DB2-BD59-A6C34878D82A}">
                    <a16:rowId xmlns:a16="http://schemas.microsoft.com/office/drawing/2014/main" val="2657840393"/>
                  </a:ext>
                </a:extLst>
              </a:tr>
              <a:tr h="471640">
                <a:tc>
                  <a:txBody>
                    <a:bodyPr/>
                    <a:lstStyle/>
                    <a:p>
                      <a:r>
                        <a:rPr lang="en-GB" sz="1300" b="1">
                          <a:effectLst/>
                        </a:rPr>
                        <a:t>Memory Mechanism</a:t>
                      </a:r>
                      <a:endParaRPr lang="en-GB" sz="1300">
                        <a:effectLst/>
                      </a:endParaRPr>
                    </a:p>
                  </a:txBody>
                  <a:tcPr marL="63735" marR="63735" marT="31868" marB="31868" anchor="ctr"/>
                </a:tc>
                <a:tc>
                  <a:txBody>
                    <a:bodyPr/>
                    <a:lstStyle/>
                    <a:p>
                      <a:r>
                        <a:rPr lang="en-GB" sz="1300">
                          <a:effectLst/>
                        </a:rPr>
                        <a:t>Single hidden state</a:t>
                      </a:r>
                    </a:p>
                  </a:txBody>
                  <a:tcPr marL="63735" marR="63735" marT="31868" marB="31868" anchor="ctr"/>
                </a:tc>
                <a:tc>
                  <a:txBody>
                    <a:bodyPr/>
                    <a:lstStyle/>
                    <a:p>
                      <a:r>
                        <a:rPr lang="en-GB" sz="1300">
                          <a:effectLst/>
                        </a:rPr>
                        <a:t>2 gates (Reset/Update)</a:t>
                      </a:r>
                    </a:p>
                  </a:txBody>
                  <a:tcPr marL="63735" marR="63735" marT="31868" marB="31868" anchor="ctr"/>
                </a:tc>
                <a:tc>
                  <a:txBody>
                    <a:bodyPr/>
                    <a:lstStyle/>
                    <a:p>
                      <a:r>
                        <a:rPr lang="en-GB" sz="1300">
                          <a:effectLst/>
                        </a:rPr>
                        <a:t>3 gates (Input/Forget/Output)</a:t>
                      </a:r>
                    </a:p>
                  </a:txBody>
                  <a:tcPr marL="63735" marR="63735" marT="31868" marB="31868" anchor="ctr"/>
                </a:tc>
                <a:tc>
                  <a:txBody>
                    <a:bodyPr/>
                    <a:lstStyle/>
                    <a:p>
                      <a:r>
                        <a:rPr lang="en-GB" sz="1300">
                          <a:effectLst/>
                        </a:rPr>
                        <a:t>Filters/Kernels</a:t>
                      </a:r>
                    </a:p>
                  </a:txBody>
                  <a:tcPr marL="63735" marR="63735" marT="31868" marB="31868" anchor="ctr"/>
                </a:tc>
                <a:tc>
                  <a:txBody>
                    <a:bodyPr/>
                    <a:lstStyle/>
                    <a:p>
                      <a:r>
                        <a:rPr lang="en-GB" sz="1300">
                          <a:effectLst/>
                        </a:rPr>
                        <a:t>N/A (Uses support vectors)</a:t>
                      </a:r>
                    </a:p>
                  </a:txBody>
                  <a:tcPr marL="63735" marR="63735" marT="31868" marB="31868" anchor="ctr"/>
                </a:tc>
                <a:extLst>
                  <a:ext uri="{0D108BD9-81ED-4DB2-BD59-A6C34878D82A}">
                    <a16:rowId xmlns:a16="http://schemas.microsoft.com/office/drawing/2014/main" val="2776785447"/>
                  </a:ext>
                </a:extLst>
              </a:tr>
              <a:tr h="280435">
                <a:tc>
                  <a:txBody>
                    <a:bodyPr/>
                    <a:lstStyle/>
                    <a:p>
                      <a:r>
                        <a:rPr lang="en-GB" sz="1300" b="1">
                          <a:effectLst/>
                        </a:rPr>
                        <a:t>Data Type</a:t>
                      </a:r>
                      <a:endParaRPr lang="en-GB" sz="1300">
                        <a:effectLst/>
                      </a:endParaRPr>
                    </a:p>
                  </a:txBody>
                  <a:tcPr marL="63735" marR="63735" marT="31868" marB="31868" anchor="ctr"/>
                </a:tc>
                <a:tc>
                  <a:txBody>
                    <a:bodyPr/>
                    <a:lstStyle/>
                    <a:p>
                      <a:r>
                        <a:rPr lang="en-GB" sz="1300">
                          <a:effectLst/>
                        </a:rPr>
                        <a:t>Sequential (Time/Text)</a:t>
                      </a:r>
                    </a:p>
                  </a:txBody>
                  <a:tcPr marL="63735" marR="63735" marT="31868" marB="31868" anchor="ctr"/>
                </a:tc>
                <a:tc>
                  <a:txBody>
                    <a:bodyPr/>
                    <a:lstStyle/>
                    <a:p>
                      <a:r>
                        <a:rPr lang="en-GB" sz="1300">
                          <a:effectLst/>
                        </a:rPr>
                        <a:t>Sequential</a:t>
                      </a:r>
                    </a:p>
                  </a:txBody>
                  <a:tcPr marL="63735" marR="63735" marT="31868" marB="31868" anchor="ctr"/>
                </a:tc>
                <a:tc>
                  <a:txBody>
                    <a:bodyPr/>
                    <a:lstStyle/>
                    <a:p>
                      <a:r>
                        <a:rPr lang="en-GB" sz="1300">
                          <a:effectLst/>
                        </a:rPr>
                        <a:t>Sequential</a:t>
                      </a:r>
                    </a:p>
                  </a:txBody>
                  <a:tcPr marL="63735" marR="63735" marT="31868" marB="31868" anchor="ctr"/>
                </a:tc>
                <a:tc>
                  <a:txBody>
                    <a:bodyPr/>
                    <a:lstStyle/>
                    <a:p>
                      <a:r>
                        <a:rPr lang="en-GB" sz="1300">
                          <a:effectLst/>
                        </a:rPr>
                        <a:t>Grid (Images, Signals)</a:t>
                      </a:r>
                    </a:p>
                  </a:txBody>
                  <a:tcPr marL="63735" marR="63735" marT="31868" marB="31868" anchor="ctr"/>
                </a:tc>
                <a:tc>
                  <a:txBody>
                    <a:bodyPr/>
                    <a:lstStyle/>
                    <a:p>
                      <a:r>
                        <a:rPr lang="en-GB" sz="1300">
                          <a:effectLst/>
                        </a:rPr>
                        <a:t>Tabular/Sequential*</a:t>
                      </a:r>
                    </a:p>
                  </a:txBody>
                  <a:tcPr marL="63735" marR="63735" marT="31868" marB="31868" anchor="ctr"/>
                </a:tc>
                <a:extLst>
                  <a:ext uri="{0D108BD9-81ED-4DB2-BD59-A6C34878D82A}">
                    <a16:rowId xmlns:a16="http://schemas.microsoft.com/office/drawing/2014/main" val="4155934954"/>
                  </a:ext>
                </a:extLst>
              </a:tr>
              <a:tr h="280435">
                <a:tc>
                  <a:txBody>
                    <a:bodyPr/>
                    <a:lstStyle/>
                    <a:p>
                      <a:r>
                        <a:rPr lang="en-GB" sz="1300" b="1">
                          <a:effectLst/>
                        </a:rPr>
                        <a:t>Long-Term Dep.</a:t>
                      </a:r>
                      <a:endParaRPr lang="en-GB" sz="1300">
                        <a:effectLst/>
                      </a:endParaRPr>
                    </a:p>
                  </a:txBody>
                  <a:tcPr marL="63735" marR="63735" marT="31868" marB="31868" anchor="ctr"/>
                </a:tc>
                <a:tc>
                  <a:txBody>
                    <a:bodyPr/>
                    <a:lstStyle/>
                    <a:p>
                      <a:r>
                        <a:rPr lang="en-GB" sz="1300">
                          <a:effectLst/>
                        </a:rPr>
                        <a:t>Poor</a:t>
                      </a:r>
                    </a:p>
                  </a:txBody>
                  <a:tcPr marL="63735" marR="63735" marT="31868" marB="31868" anchor="ctr"/>
                </a:tc>
                <a:tc>
                  <a:txBody>
                    <a:bodyPr/>
                    <a:lstStyle/>
                    <a:p>
                      <a:r>
                        <a:rPr lang="en-GB" sz="1300">
                          <a:effectLst/>
                        </a:rPr>
                        <a:t>Good</a:t>
                      </a:r>
                    </a:p>
                  </a:txBody>
                  <a:tcPr marL="63735" marR="63735" marT="31868" marB="31868" anchor="ctr"/>
                </a:tc>
                <a:tc>
                  <a:txBody>
                    <a:bodyPr/>
                    <a:lstStyle/>
                    <a:p>
                      <a:r>
                        <a:rPr lang="en-GB" sz="1300">
                          <a:effectLst/>
                        </a:rPr>
                        <a:t>Best</a:t>
                      </a:r>
                    </a:p>
                  </a:txBody>
                  <a:tcPr marL="63735" marR="63735" marT="31868" marB="31868" anchor="ctr"/>
                </a:tc>
                <a:tc>
                  <a:txBody>
                    <a:bodyPr/>
                    <a:lstStyle/>
                    <a:p>
                      <a:r>
                        <a:rPr lang="en-GB" sz="1300">
                          <a:effectLst/>
                        </a:rPr>
                        <a:t>None</a:t>
                      </a:r>
                    </a:p>
                  </a:txBody>
                  <a:tcPr marL="63735" marR="63735" marT="31868" marB="31868" anchor="ctr"/>
                </a:tc>
                <a:tc>
                  <a:txBody>
                    <a:bodyPr/>
                    <a:lstStyle/>
                    <a:p>
                      <a:r>
                        <a:rPr lang="en-GB" sz="1300">
                          <a:effectLst/>
                        </a:rPr>
                        <a:t>None</a:t>
                      </a:r>
                    </a:p>
                  </a:txBody>
                  <a:tcPr marL="63735" marR="63735" marT="31868" marB="31868" anchor="ctr"/>
                </a:tc>
                <a:extLst>
                  <a:ext uri="{0D108BD9-81ED-4DB2-BD59-A6C34878D82A}">
                    <a16:rowId xmlns:a16="http://schemas.microsoft.com/office/drawing/2014/main" val="2205065050"/>
                  </a:ext>
                </a:extLst>
              </a:tr>
              <a:tr h="280435">
                <a:tc>
                  <a:txBody>
                    <a:bodyPr/>
                    <a:lstStyle/>
                    <a:p>
                      <a:r>
                        <a:rPr lang="en-GB" sz="1300" b="1">
                          <a:effectLst/>
                        </a:rPr>
                        <a:t>Speed (Training)</a:t>
                      </a:r>
                      <a:endParaRPr lang="en-GB" sz="1300">
                        <a:effectLst/>
                      </a:endParaRPr>
                    </a:p>
                  </a:txBody>
                  <a:tcPr marL="63735" marR="63735" marT="31868" marB="31868" anchor="ctr"/>
                </a:tc>
                <a:tc>
                  <a:txBody>
                    <a:bodyPr/>
                    <a:lstStyle/>
                    <a:p>
                      <a:r>
                        <a:rPr lang="en-GB" sz="1300">
                          <a:effectLst/>
                        </a:rPr>
                        <a:t>Fast</a:t>
                      </a:r>
                    </a:p>
                  </a:txBody>
                  <a:tcPr marL="63735" marR="63735" marT="31868" marB="31868" anchor="ctr"/>
                </a:tc>
                <a:tc>
                  <a:txBody>
                    <a:bodyPr/>
                    <a:lstStyle/>
                    <a:p>
                      <a:r>
                        <a:rPr lang="en-GB" sz="1300">
                          <a:effectLst/>
                        </a:rPr>
                        <a:t>Faster than LSTM</a:t>
                      </a:r>
                    </a:p>
                  </a:txBody>
                  <a:tcPr marL="63735" marR="63735" marT="31868" marB="31868" anchor="ctr"/>
                </a:tc>
                <a:tc>
                  <a:txBody>
                    <a:bodyPr/>
                    <a:lstStyle/>
                    <a:p>
                      <a:r>
                        <a:rPr lang="en-GB" sz="1300">
                          <a:effectLst/>
                        </a:rPr>
                        <a:t>Slow (Deep)</a:t>
                      </a:r>
                    </a:p>
                  </a:txBody>
                  <a:tcPr marL="63735" marR="63735" marT="31868" marB="31868" anchor="ctr"/>
                </a:tc>
                <a:tc>
                  <a:txBody>
                    <a:bodyPr/>
                    <a:lstStyle/>
                    <a:p>
                      <a:r>
                        <a:rPr lang="en-GB" sz="1300">
                          <a:effectLst/>
                        </a:rPr>
                        <a:t>Fast (Parallelizable)</a:t>
                      </a:r>
                    </a:p>
                  </a:txBody>
                  <a:tcPr marL="63735" marR="63735" marT="31868" marB="31868" anchor="ctr"/>
                </a:tc>
                <a:tc>
                  <a:txBody>
                    <a:bodyPr/>
                    <a:lstStyle/>
                    <a:p>
                      <a:r>
                        <a:rPr lang="en-GB" sz="1300" b="1">
                          <a:effectLst/>
                        </a:rPr>
                        <a:t>Very Fast (Small Data)</a:t>
                      </a:r>
                      <a:endParaRPr lang="en-GB" sz="1300">
                        <a:effectLst/>
                      </a:endParaRPr>
                    </a:p>
                  </a:txBody>
                  <a:tcPr marL="63735" marR="63735" marT="31868" marB="31868" anchor="ctr"/>
                </a:tc>
                <a:extLst>
                  <a:ext uri="{0D108BD9-81ED-4DB2-BD59-A6C34878D82A}">
                    <a16:rowId xmlns:a16="http://schemas.microsoft.com/office/drawing/2014/main" val="4322744"/>
                  </a:ext>
                </a:extLst>
              </a:tr>
              <a:tr h="280435">
                <a:tc>
                  <a:txBody>
                    <a:bodyPr/>
                    <a:lstStyle/>
                    <a:p>
                      <a:r>
                        <a:rPr lang="en-GB" sz="1300" b="1">
                          <a:effectLst/>
                        </a:rPr>
                        <a:t>Speed (Inference)</a:t>
                      </a:r>
                      <a:endParaRPr lang="en-GB" sz="1300">
                        <a:effectLst/>
                      </a:endParaRPr>
                    </a:p>
                  </a:txBody>
                  <a:tcPr marL="63735" marR="63735" marT="31868" marB="31868" anchor="ctr"/>
                </a:tc>
                <a:tc>
                  <a:txBody>
                    <a:bodyPr/>
                    <a:lstStyle/>
                    <a:p>
                      <a:r>
                        <a:rPr lang="en-GB" sz="1300">
                          <a:effectLst/>
                        </a:rPr>
                        <a:t>Medium</a:t>
                      </a:r>
                    </a:p>
                  </a:txBody>
                  <a:tcPr marL="63735" marR="63735" marT="31868" marB="31868" anchor="ctr"/>
                </a:tc>
                <a:tc>
                  <a:txBody>
                    <a:bodyPr/>
                    <a:lstStyle/>
                    <a:p>
                      <a:r>
                        <a:rPr lang="en-GB" sz="1300">
                          <a:effectLst/>
                        </a:rPr>
                        <a:t>Medium</a:t>
                      </a:r>
                    </a:p>
                  </a:txBody>
                  <a:tcPr marL="63735" marR="63735" marT="31868" marB="31868" anchor="ctr"/>
                </a:tc>
                <a:tc>
                  <a:txBody>
                    <a:bodyPr/>
                    <a:lstStyle/>
                    <a:p>
                      <a:r>
                        <a:rPr lang="en-GB" sz="1300">
                          <a:effectLst/>
                        </a:rPr>
                        <a:t>Medium</a:t>
                      </a:r>
                    </a:p>
                  </a:txBody>
                  <a:tcPr marL="63735" marR="63735" marT="31868" marB="31868" anchor="ctr"/>
                </a:tc>
                <a:tc>
                  <a:txBody>
                    <a:bodyPr/>
                    <a:lstStyle/>
                    <a:p>
                      <a:r>
                        <a:rPr lang="en-GB" sz="1300" b="1">
                          <a:effectLst/>
                        </a:rPr>
                        <a:t>Fastest</a:t>
                      </a:r>
                      <a:endParaRPr lang="en-GB" sz="1300">
                        <a:effectLst/>
                      </a:endParaRPr>
                    </a:p>
                  </a:txBody>
                  <a:tcPr marL="63735" marR="63735" marT="31868" marB="31868" anchor="ctr"/>
                </a:tc>
                <a:tc>
                  <a:txBody>
                    <a:bodyPr/>
                    <a:lstStyle/>
                    <a:p>
                      <a:r>
                        <a:rPr lang="en-GB" sz="1300">
                          <a:effectLst/>
                        </a:rPr>
                        <a:t>Fast</a:t>
                      </a:r>
                    </a:p>
                  </a:txBody>
                  <a:tcPr marL="63735" marR="63735" marT="31868" marB="31868" anchor="ctr"/>
                </a:tc>
                <a:extLst>
                  <a:ext uri="{0D108BD9-81ED-4DB2-BD59-A6C34878D82A}">
                    <a16:rowId xmlns:a16="http://schemas.microsoft.com/office/drawing/2014/main" val="525599744"/>
                  </a:ext>
                </a:extLst>
              </a:tr>
              <a:tr h="471640">
                <a:tc>
                  <a:txBody>
                    <a:bodyPr/>
                    <a:lstStyle/>
                    <a:p>
                      <a:r>
                        <a:rPr lang="en-GB" sz="1300" b="1">
                          <a:effectLst/>
                        </a:rPr>
                        <a:t>Scalability</a:t>
                      </a:r>
                      <a:endParaRPr lang="en-GB" sz="1300">
                        <a:effectLst/>
                      </a:endParaRPr>
                    </a:p>
                  </a:txBody>
                  <a:tcPr marL="63735" marR="63735" marT="31868" marB="31868" anchor="ctr"/>
                </a:tc>
                <a:tc>
                  <a:txBody>
                    <a:bodyPr/>
                    <a:lstStyle/>
                    <a:p>
                      <a:r>
                        <a:rPr lang="en-GB" sz="1300">
                          <a:effectLst/>
                        </a:rPr>
                        <a:t>Poor (Long Sequences)</a:t>
                      </a:r>
                    </a:p>
                  </a:txBody>
                  <a:tcPr marL="63735" marR="63735" marT="31868" marB="31868" anchor="ctr"/>
                </a:tc>
                <a:tc>
                  <a:txBody>
                    <a:bodyPr/>
                    <a:lstStyle/>
                    <a:p>
                      <a:r>
                        <a:rPr lang="en-GB" sz="1300">
                          <a:effectLst/>
                        </a:rPr>
                        <a:t>Good</a:t>
                      </a:r>
                    </a:p>
                  </a:txBody>
                  <a:tcPr marL="63735" marR="63735" marT="31868" marB="31868" anchor="ctr"/>
                </a:tc>
                <a:tc>
                  <a:txBody>
                    <a:bodyPr/>
                    <a:lstStyle/>
                    <a:p>
                      <a:r>
                        <a:rPr lang="en-GB" sz="1300">
                          <a:effectLst/>
                        </a:rPr>
                        <a:t>Good</a:t>
                      </a:r>
                    </a:p>
                  </a:txBody>
                  <a:tcPr marL="63735" marR="63735" marT="31868" marB="31868" anchor="ctr"/>
                </a:tc>
                <a:tc>
                  <a:txBody>
                    <a:bodyPr/>
                    <a:lstStyle/>
                    <a:p>
                      <a:r>
                        <a:rPr lang="en-GB" sz="1300" b="1">
                          <a:effectLst/>
                        </a:rPr>
                        <a:t>Excellent</a:t>
                      </a:r>
                      <a:endParaRPr lang="en-GB" sz="1300">
                        <a:effectLst/>
                      </a:endParaRPr>
                    </a:p>
                  </a:txBody>
                  <a:tcPr marL="63735" marR="63735" marT="31868" marB="31868" anchor="ctr"/>
                </a:tc>
                <a:tc>
                  <a:txBody>
                    <a:bodyPr/>
                    <a:lstStyle/>
                    <a:p>
                      <a:r>
                        <a:rPr lang="en-GB" sz="1300">
                          <a:effectLst/>
                        </a:rPr>
                        <a:t>Poor (Large Datasets)</a:t>
                      </a:r>
                    </a:p>
                  </a:txBody>
                  <a:tcPr marL="63735" marR="63735" marT="31868" marB="31868" anchor="ctr"/>
                </a:tc>
                <a:extLst>
                  <a:ext uri="{0D108BD9-81ED-4DB2-BD59-A6C34878D82A}">
                    <a16:rowId xmlns:a16="http://schemas.microsoft.com/office/drawing/2014/main" val="3423634133"/>
                  </a:ext>
                </a:extLst>
              </a:tr>
              <a:tr h="280435">
                <a:tc>
                  <a:txBody>
                    <a:bodyPr/>
                    <a:lstStyle/>
                    <a:p>
                      <a:r>
                        <a:rPr lang="en-GB" sz="1300" b="1">
                          <a:effectLst/>
                        </a:rPr>
                        <a:t>Interpretability</a:t>
                      </a:r>
                      <a:endParaRPr lang="en-GB" sz="1300">
                        <a:effectLst/>
                      </a:endParaRPr>
                    </a:p>
                  </a:txBody>
                  <a:tcPr marL="63735" marR="63735" marT="31868" marB="31868" anchor="ctr"/>
                </a:tc>
                <a:tc>
                  <a:txBody>
                    <a:bodyPr/>
                    <a:lstStyle/>
                    <a:p>
                      <a:r>
                        <a:rPr lang="en-GB" sz="1300">
                          <a:effectLst/>
                        </a:rPr>
                        <a:t>Low</a:t>
                      </a:r>
                    </a:p>
                  </a:txBody>
                  <a:tcPr marL="63735" marR="63735" marT="31868" marB="31868" anchor="ctr"/>
                </a:tc>
                <a:tc>
                  <a:txBody>
                    <a:bodyPr/>
                    <a:lstStyle/>
                    <a:p>
                      <a:r>
                        <a:rPr lang="en-GB" sz="1300">
                          <a:effectLst/>
                        </a:rPr>
                        <a:t>Low</a:t>
                      </a:r>
                    </a:p>
                  </a:txBody>
                  <a:tcPr marL="63735" marR="63735" marT="31868" marB="31868" anchor="ctr"/>
                </a:tc>
                <a:tc>
                  <a:txBody>
                    <a:bodyPr/>
                    <a:lstStyle/>
                    <a:p>
                      <a:r>
                        <a:rPr lang="en-GB" sz="1300">
                          <a:effectLst/>
                        </a:rPr>
                        <a:t>Low</a:t>
                      </a:r>
                    </a:p>
                  </a:txBody>
                  <a:tcPr marL="63735" marR="63735" marT="31868" marB="31868" anchor="ctr"/>
                </a:tc>
                <a:tc>
                  <a:txBody>
                    <a:bodyPr/>
                    <a:lstStyle/>
                    <a:p>
                      <a:r>
                        <a:rPr lang="en-GB" sz="1300">
                          <a:effectLst/>
                        </a:rPr>
                        <a:t>Medium (Visualizations)</a:t>
                      </a:r>
                    </a:p>
                  </a:txBody>
                  <a:tcPr marL="63735" marR="63735" marT="31868" marB="31868" anchor="ctr"/>
                </a:tc>
                <a:tc>
                  <a:txBody>
                    <a:bodyPr/>
                    <a:lstStyle/>
                    <a:p>
                      <a:r>
                        <a:rPr lang="en-GB" sz="1300" b="1">
                          <a:effectLst/>
                        </a:rPr>
                        <a:t>High (Decision Boundary)</a:t>
                      </a:r>
                      <a:endParaRPr lang="en-GB" sz="1300">
                        <a:effectLst/>
                      </a:endParaRPr>
                    </a:p>
                  </a:txBody>
                  <a:tcPr marL="63735" marR="63735" marT="31868" marB="31868" anchor="ctr"/>
                </a:tc>
                <a:extLst>
                  <a:ext uri="{0D108BD9-81ED-4DB2-BD59-A6C34878D82A}">
                    <a16:rowId xmlns:a16="http://schemas.microsoft.com/office/drawing/2014/main" val="1771072946"/>
                  </a:ext>
                </a:extLst>
              </a:tr>
              <a:tr h="280435">
                <a:tc>
                  <a:txBody>
                    <a:bodyPr/>
                    <a:lstStyle/>
                    <a:p>
                      <a:r>
                        <a:rPr lang="en-GB" sz="1300" b="1">
                          <a:effectLst/>
                        </a:rPr>
                        <a:t>Hyperparameters</a:t>
                      </a:r>
                      <a:endParaRPr lang="en-GB" sz="1300">
                        <a:effectLst/>
                      </a:endParaRPr>
                    </a:p>
                  </a:txBody>
                  <a:tcPr marL="63735" marR="63735" marT="31868" marB="31868" anchor="ctr"/>
                </a:tc>
                <a:tc>
                  <a:txBody>
                    <a:bodyPr/>
                    <a:lstStyle/>
                    <a:p>
                      <a:r>
                        <a:rPr lang="en-GB" sz="1300">
                          <a:effectLst/>
                        </a:rPr>
                        <a:t>Hidden units, Layers</a:t>
                      </a:r>
                    </a:p>
                  </a:txBody>
                  <a:tcPr marL="63735" marR="63735" marT="31868" marB="31868" anchor="ctr"/>
                </a:tc>
                <a:tc>
                  <a:txBody>
                    <a:bodyPr/>
                    <a:lstStyle/>
                    <a:p>
                      <a:r>
                        <a:rPr lang="en-GB" sz="1300">
                          <a:effectLst/>
                        </a:rPr>
                        <a:t>Hidden units, Gates</a:t>
                      </a:r>
                    </a:p>
                  </a:txBody>
                  <a:tcPr marL="63735" marR="63735" marT="31868" marB="31868" anchor="ctr"/>
                </a:tc>
                <a:tc>
                  <a:txBody>
                    <a:bodyPr/>
                    <a:lstStyle/>
                    <a:p>
                      <a:r>
                        <a:rPr lang="en-GB" sz="1300">
                          <a:effectLst/>
                        </a:rPr>
                        <a:t>Hidden units, Gates</a:t>
                      </a:r>
                    </a:p>
                  </a:txBody>
                  <a:tcPr marL="63735" marR="63735" marT="31868" marB="31868" anchor="ctr"/>
                </a:tc>
                <a:tc>
                  <a:txBody>
                    <a:bodyPr/>
                    <a:lstStyle/>
                    <a:p>
                      <a:r>
                        <a:rPr lang="en-GB" sz="1300">
                          <a:effectLst/>
                        </a:rPr>
                        <a:t>Filters, Strides, Pooling</a:t>
                      </a:r>
                    </a:p>
                  </a:txBody>
                  <a:tcPr marL="63735" marR="63735" marT="31868" marB="31868" anchor="ctr"/>
                </a:tc>
                <a:tc>
                  <a:txBody>
                    <a:bodyPr/>
                    <a:lstStyle/>
                    <a:p>
                      <a:r>
                        <a:rPr lang="en-GB" sz="1300">
                          <a:effectLst/>
                        </a:rPr>
                        <a:t>Kernel (RBF/Linear), C</a:t>
                      </a:r>
                    </a:p>
                  </a:txBody>
                  <a:tcPr marL="63735" marR="63735" marT="31868" marB="31868" anchor="ctr"/>
                </a:tc>
                <a:extLst>
                  <a:ext uri="{0D108BD9-81ED-4DB2-BD59-A6C34878D82A}">
                    <a16:rowId xmlns:a16="http://schemas.microsoft.com/office/drawing/2014/main" val="2861117592"/>
                  </a:ext>
                </a:extLst>
              </a:tr>
              <a:tr h="280435">
                <a:tc>
                  <a:txBody>
                    <a:bodyPr/>
                    <a:lstStyle/>
                    <a:p>
                      <a:r>
                        <a:rPr lang="en-GB" sz="1300" b="1">
                          <a:effectLst/>
                        </a:rPr>
                        <a:t>Best For</a:t>
                      </a:r>
                      <a:endParaRPr lang="en-GB" sz="1300">
                        <a:effectLst/>
                      </a:endParaRPr>
                    </a:p>
                  </a:txBody>
                  <a:tcPr marL="63735" marR="63735" marT="31868" marB="31868" anchor="ctr"/>
                </a:tc>
                <a:tc>
                  <a:txBody>
                    <a:bodyPr/>
                    <a:lstStyle/>
                    <a:p>
                      <a:r>
                        <a:rPr lang="en-GB" sz="1300">
                          <a:effectLst/>
                        </a:rPr>
                        <a:t>Simple sequences</a:t>
                      </a:r>
                    </a:p>
                  </a:txBody>
                  <a:tcPr marL="63735" marR="63735" marT="31868" marB="31868" anchor="ctr"/>
                </a:tc>
                <a:tc>
                  <a:txBody>
                    <a:bodyPr/>
                    <a:lstStyle/>
                    <a:p>
                      <a:r>
                        <a:rPr lang="en-GB" sz="1300">
                          <a:effectLst/>
                        </a:rPr>
                        <a:t>Medium sequences</a:t>
                      </a:r>
                    </a:p>
                  </a:txBody>
                  <a:tcPr marL="63735" marR="63735" marT="31868" marB="31868" anchor="ctr"/>
                </a:tc>
                <a:tc>
                  <a:txBody>
                    <a:bodyPr/>
                    <a:lstStyle/>
                    <a:p>
                      <a:r>
                        <a:rPr lang="en-GB" sz="1300">
                          <a:effectLst/>
                        </a:rPr>
                        <a:t>Long sequences</a:t>
                      </a:r>
                    </a:p>
                  </a:txBody>
                  <a:tcPr marL="63735" marR="63735" marT="31868" marB="31868" anchor="ctr"/>
                </a:tc>
                <a:tc>
                  <a:txBody>
                    <a:bodyPr/>
                    <a:lstStyle/>
                    <a:p>
                      <a:r>
                        <a:rPr lang="en-GB" sz="1300">
                          <a:effectLst/>
                        </a:rPr>
                        <a:t>Local patterns</a:t>
                      </a:r>
                    </a:p>
                  </a:txBody>
                  <a:tcPr marL="63735" marR="63735" marT="31868" marB="31868" anchor="ctr"/>
                </a:tc>
                <a:tc>
                  <a:txBody>
                    <a:bodyPr/>
                    <a:lstStyle/>
                    <a:p>
                      <a:r>
                        <a:rPr lang="en-GB" sz="1300">
                          <a:effectLst/>
                        </a:rPr>
                        <a:t>Small/medium tabular data</a:t>
                      </a:r>
                    </a:p>
                  </a:txBody>
                  <a:tcPr marL="63735" marR="63735" marT="31868" marB="31868" anchor="ctr"/>
                </a:tc>
                <a:extLst>
                  <a:ext uri="{0D108BD9-81ED-4DB2-BD59-A6C34878D82A}">
                    <a16:rowId xmlns:a16="http://schemas.microsoft.com/office/drawing/2014/main" val="3316945700"/>
                  </a:ext>
                </a:extLst>
              </a:tr>
              <a:tr h="471640">
                <a:tc>
                  <a:txBody>
                    <a:bodyPr/>
                    <a:lstStyle/>
                    <a:p>
                      <a:r>
                        <a:rPr lang="en-GB" sz="1300" b="1">
                          <a:effectLst/>
                        </a:rPr>
                        <a:t>Key Weakness</a:t>
                      </a:r>
                      <a:endParaRPr lang="en-GB" sz="1300">
                        <a:effectLst/>
                      </a:endParaRPr>
                    </a:p>
                  </a:txBody>
                  <a:tcPr marL="63735" marR="63735" marT="31868" marB="31868" anchor="ctr"/>
                </a:tc>
                <a:tc>
                  <a:txBody>
                    <a:bodyPr/>
                    <a:lstStyle/>
                    <a:p>
                      <a:r>
                        <a:rPr lang="en-GB" sz="1300">
                          <a:effectLst/>
                        </a:rPr>
                        <a:t>Vanishing gradients</a:t>
                      </a:r>
                    </a:p>
                  </a:txBody>
                  <a:tcPr marL="63735" marR="63735" marT="31868" marB="31868" anchor="ctr"/>
                </a:tc>
                <a:tc>
                  <a:txBody>
                    <a:bodyPr/>
                    <a:lstStyle/>
                    <a:p>
                      <a:r>
                        <a:rPr lang="en-GB" sz="1300">
                          <a:effectLst/>
                        </a:rPr>
                        <a:t>Moderate memory</a:t>
                      </a:r>
                    </a:p>
                  </a:txBody>
                  <a:tcPr marL="63735" marR="63735" marT="31868" marB="31868" anchor="ctr"/>
                </a:tc>
                <a:tc>
                  <a:txBody>
                    <a:bodyPr/>
                    <a:lstStyle/>
                    <a:p>
                      <a:r>
                        <a:rPr lang="en-GB" sz="1300">
                          <a:effectLst/>
                        </a:rPr>
                        <a:t>Computationally heavy</a:t>
                      </a:r>
                    </a:p>
                  </a:txBody>
                  <a:tcPr marL="63735" marR="63735" marT="31868" marB="31868" anchor="ctr"/>
                </a:tc>
                <a:tc>
                  <a:txBody>
                    <a:bodyPr/>
                    <a:lstStyle/>
                    <a:p>
                      <a:r>
                        <a:rPr lang="en-GB" sz="1300">
                          <a:effectLst/>
                        </a:rPr>
                        <a:t>Weak on sequential order</a:t>
                      </a:r>
                    </a:p>
                  </a:txBody>
                  <a:tcPr marL="63735" marR="63735" marT="31868" marB="31868" anchor="ctr"/>
                </a:tc>
                <a:tc>
                  <a:txBody>
                    <a:bodyPr/>
                    <a:lstStyle/>
                    <a:p>
                      <a:r>
                        <a:rPr lang="en-GB" sz="1300">
                          <a:effectLst/>
                        </a:rPr>
                        <a:t>Fails with huge datasets</a:t>
                      </a:r>
                    </a:p>
                  </a:txBody>
                  <a:tcPr marL="63735" marR="63735" marT="31868" marB="31868" anchor="ctr"/>
                </a:tc>
                <a:extLst>
                  <a:ext uri="{0D108BD9-81ED-4DB2-BD59-A6C34878D82A}">
                    <a16:rowId xmlns:a16="http://schemas.microsoft.com/office/drawing/2014/main" val="1214914053"/>
                  </a:ext>
                </a:extLst>
              </a:tr>
              <a:tr h="662845">
                <a:tc>
                  <a:txBody>
                    <a:bodyPr/>
                    <a:lstStyle/>
                    <a:p>
                      <a:r>
                        <a:rPr lang="en-GB" sz="1300" b="1">
                          <a:effectLst/>
                        </a:rPr>
                        <a:t>Typical Use Cases</a:t>
                      </a:r>
                      <a:endParaRPr lang="en-GB" sz="1300">
                        <a:effectLst/>
                      </a:endParaRPr>
                    </a:p>
                  </a:txBody>
                  <a:tcPr marL="63735" marR="63735" marT="31868" marB="31868" anchor="ctr"/>
                </a:tc>
                <a:tc>
                  <a:txBody>
                    <a:bodyPr/>
                    <a:lstStyle/>
                    <a:p>
                      <a:r>
                        <a:rPr lang="en-GB" sz="1300">
                          <a:effectLst/>
                        </a:rPr>
                        <a:t>Time-series (basic)</a:t>
                      </a:r>
                    </a:p>
                  </a:txBody>
                  <a:tcPr marL="63735" marR="63735" marT="31868" marB="31868" anchor="ctr"/>
                </a:tc>
                <a:tc>
                  <a:txBody>
                    <a:bodyPr/>
                    <a:lstStyle/>
                    <a:p>
                      <a:r>
                        <a:rPr lang="en-GB" sz="1300">
                          <a:effectLst/>
                        </a:rPr>
                        <a:t>Speech recognition</a:t>
                      </a:r>
                    </a:p>
                  </a:txBody>
                  <a:tcPr marL="63735" marR="63735" marT="31868" marB="31868" anchor="ctr"/>
                </a:tc>
                <a:tc>
                  <a:txBody>
                    <a:bodyPr/>
                    <a:lstStyle/>
                    <a:p>
                      <a:r>
                        <a:rPr lang="en-GB" sz="1300">
                          <a:effectLst/>
                        </a:rPr>
                        <a:t>Machine translation</a:t>
                      </a:r>
                    </a:p>
                  </a:txBody>
                  <a:tcPr marL="63735" marR="63735" marT="31868" marB="31868" anchor="ctr"/>
                </a:tc>
                <a:tc>
                  <a:txBody>
                    <a:bodyPr/>
                    <a:lstStyle/>
                    <a:p>
                      <a:r>
                        <a:rPr lang="en-GB" sz="1300">
                          <a:effectLst/>
                        </a:rPr>
                        <a:t>Image classification</a:t>
                      </a:r>
                    </a:p>
                  </a:txBody>
                  <a:tcPr marL="63735" marR="63735" marT="31868" marB="31868" anchor="ctr"/>
                </a:tc>
                <a:tc>
                  <a:txBody>
                    <a:bodyPr/>
                    <a:lstStyle/>
                    <a:p>
                      <a:r>
                        <a:rPr lang="en-GB" sz="1300">
                          <a:effectLst/>
                        </a:rPr>
                        <a:t>Structured data classification</a:t>
                      </a:r>
                      <a:br>
                        <a:rPr lang="en-GB" sz="1300">
                          <a:effectLst/>
                        </a:rPr>
                      </a:br>
                      <a:br>
                        <a:rPr lang="en-GB" sz="1300">
                          <a:effectLst/>
                        </a:rPr>
                      </a:br>
                      <a:endParaRPr lang="en-GB" sz="1300">
                        <a:effectLst/>
                      </a:endParaRPr>
                    </a:p>
                  </a:txBody>
                  <a:tcPr marL="63735" marR="63735" marT="31868" marB="31868" anchor="ctr"/>
                </a:tc>
                <a:extLst>
                  <a:ext uri="{0D108BD9-81ED-4DB2-BD59-A6C34878D82A}">
                    <a16:rowId xmlns:a16="http://schemas.microsoft.com/office/drawing/2014/main" val="2593456700"/>
                  </a:ext>
                </a:extLst>
              </a:tr>
            </a:tbl>
          </a:graphicData>
        </a:graphic>
      </p:graphicFrame>
    </p:spTree>
    <p:extLst>
      <p:ext uri="{BB962C8B-B14F-4D97-AF65-F5344CB8AC3E}">
        <p14:creationId xmlns:p14="http://schemas.microsoft.com/office/powerpoint/2010/main" val="241735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636B-02C2-A1C6-E681-4520C60AADAF}"/>
              </a:ext>
            </a:extLst>
          </p:cNvPr>
          <p:cNvSpPr>
            <a:spLocks noGrp="1"/>
          </p:cNvSpPr>
          <p:nvPr>
            <p:ph type="title"/>
          </p:nvPr>
        </p:nvSpPr>
        <p:spPr>
          <a:xfrm>
            <a:off x="762000" y="1138036"/>
            <a:ext cx="3276600" cy="1402470"/>
          </a:xfrm>
        </p:spPr>
        <p:txBody>
          <a:bodyPr anchor="t">
            <a:normAutofit/>
          </a:bodyPr>
          <a:lstStyle/>
          <a:p>
            <a:r>
              <a:rPr lang="en-IN" sz="3200">
                <a:solidFill>
                  <a:srgbClr val="C00000"/>
                </a:solidFill>
                <a:latin typeface="Times New Roman"/>
                <a:cs typeface="Times New Roman"/>
              </a:rPr>
              <a:t>Results for Emotions.csv</a:t>
            </a:r>
            <a:endParaRPr lang="en-US" sz="3200">
              <a:solidFill>
                <a:srgbClr val="C00000"/>
              </a:solidFill>
            </a:endParaRPr>
          </a:p>
        </p:txBody>
      </p:sp>
      <p:cxnSp>
        <p:nvCxnSpPr>
          <p:cNvPr id="26" name="Straight Connector 2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Content Placeholder 10">
            <a:extLst>
              <a:ext uri="{FF2B5EF4-FFF2-40B4-BE49-F238E27FC236}">
                <a16:creationId xmlns:a16="http://schemas.microsoft.com/office/drawing/2014/main" id="{812C62F2-1060-0152-AF78-A59FB90F4B43}"/>
              </a:ext>
            </a:extLst>
          </p:cNvPr>
          <p:cNvSpPr>
            <a:spLocks noGrp="1"/>
          </p:cNvSpPr>
          <p:nvPr>
            <p:ph idx="1"/>
          </p:nvPr>
        </p:nvSpPr>
        <p:spPr>
          <a:xfrm>
            <a:off x="761999" y="2551176"/>
            <a:ext cx="3276599" cy="3591207"/>
          </a:xfrm>
        </p:spPr>
        <p:txBody>
          <a:bodyPr vert="horz" lIns="91440" tIns="45720" rIns="91440" bIns="45720" rtlCol="0" anchor="t">
            <a:normAutofit/>
          </a:bodyPr>
          <a:lstStyle/>
          <a:p>
            <a:endParaRPr lang="en-US" sz="2000"/>
          </a:p>
        </p:txBody>
      </p:sp>
      <p:pic>
        <p:nvPicPr>
          <p:cNvPr id="6" name="Picture 5" descr="A graph of negative columns&#10;&#10;AI-generated content may be incorrect.">
            <a:extLst>
              <a:ext uri="{FF2B5EF4-FFF2-40B4-BE49-F238E27FC236}">
                <a16:creationId xmlns:a16="http://schemas.microsoft.com/office/drawing/2014/main" id="{58FF9769-4AFE-91BE-7A90-62AE9063165D}"/>
              </a:ext>
            </a:extLst>
          </p:cNvPr>
          <p:cNvPicPr>
            <a:picLocks noChangeAspect="1"/>
          </p:cNvPicPr>
          <p:nvPr/>
        </p:nvPicPr>
        <p:blipFill>
          <a:blip r:embed="rId2"/>
          <a:srcRect l="18470" r="16037" b="-2"/>
          <a:stretch/>
        </p:blipFill>
        <p:spPr>
          <a:xfrm>
            <a:off x="4713850" y="-1"/>
            <a:ext cx="3727321" cy="3429001"/>
          </a:xfrm>
          <a:prstGeom prst="rect">
            <a:avLst/>
          </a:prstGeom>
        </p:spPr>
      </p:pic>
      <p:pic>
        <p:nvPicPr>
          <p:cNvPr id="4" name="Content Placeholder 3" descr="A blue lines on a white background&#10;&#10;AI-generated content may be incorrect.">
            <a:extLst>
              <a:ext uri="{FF2B5EF4-FFF2-40B4-BE49-F238E27FC236}">
                <a16:creationId xmlns:a16="http://schemas.microsoft.com/office/drawing/2014/main" id="{58E77A89-C9EA-D827-40CC-80A5C3D62F23}"/>
              </a:ext>
            </a:extLst>
          </p:cNvPr>
          <p:cNvPicPr>
            <a:picLocks noChangeAspect="1"/>
          </p:cNvPicPr>
          <p:nvPr/>
        </p:nvPicPr>
        <p:blipFill>
          <a:blip r:embed="rId3"/>
          <a:srcRect l="16505" r="13399" b="3"/>
          <a:stretch/>
        </p:blipFill>
        <p:spPr>
          <a:xfrm>
            <a:off x="8436229" y="-1"/>
            <a:ext cx="3755771" cy="3429001"/>
          </a:xfrm>
          <a:prstGeom prst="rect">
            <a:avLst/>
          </a:prstGeom>
        </p:spPr>
      </p:pic>
      <p:pic>
        <p:nvPicPr>
          <p:cNvPr id="7" name="Picture 6" descr="A graph of a chart&#10;&#10;AI-generated content may be incorrect.">
            <a:extLst>
              <a:ext uri="{FF2B5EF4-FFF2-40B4-BE49-F238E27FC236}">
                <a16:creationId xmlns:a16="http://schemas.microsoft.com/office/drawing/2014/main" id="{6A6E4E4D-2C88-0CF9-5402-0D288934266B}"/>
              </a:ext>
            </a:extLst>
          </p:cNvPr>
          <p:cNvPicPr>
            <a:picLocks noChangeAspect="1"/>
          </p:cNvPicPr>
          <p:nvPr/>
        </p:nvPicPr>
        <p:blipFill>
          <a:blip r:embed="rId4"/>
          <a:srcRect l="17770" r="16297"/>
          <a:stretch/>
        </p:blipFill>
        <p:spPr>
          <a:xfrm>
            <a:off x="4713850" y="3429000"/>
            <a:ext cx="3727321" cy="3434333"/>
          </a:xfrm>
          <a:prstGeom prst="rect">
            <a:avLst/>
          </a:prstGeom>
        </p:spPr>
      </p:pic>
      <p:pic>
        <p:nvPicPr>
          <p:cNvPr id="5" name="Picture 4" descr="A graph showing a green line&#10;&#10;AI-generated content may be incorrect.">
            <a:extLst>
              <a:ext uri="{FF2B5EF4-FFF2-40B4-BE49-F238E27FC236}">
                <a16:creationId xmlns:a16="http://schemas.microsoft.com/office/drawing/2014/main" id="{9FF87E1A-F752-6699-15D7-A38E3A74CCB4}"/>
              </a:ext>
            </a:extLst>
          </p:cNvPr>
          <p:cNvPicPr>
            <a:picLocks noChangeAspect="1"/>
          </p:cNvPicPr>
          <p:nvPr/>
        </p:nvPicPr>
        <p:blipFill>
          <a:blip r:embed="rId5"/>
          <a:srcRect l="18466" r="15643" b="-2"/>
          <a:stretch/>
        </p:blipFill>
        <p:spPr>
          <a:xfrm>
            <a:off x="8436229" y="3429000"/>
            <a:ext cx="3755769" cy="3434333"/>
          </a:xfrm>
          <a:prstGeom prst="rect">
            <a:avLst/>
          </a:prstGeom>
        </p:spPr>
      </p:pic>
    </p:spTree>
    <p:extLst>
      <p:ext uri="{BB962C8B-B14F-4D97-AF65-F5344CB8AC3E}">
        <p14:creationId xmlns:p14="http://schemas.microsoft.com/office/powerpoint/2010/main" val="184904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B1D322-BBE2-0593-7E00-146D818D237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E32B0D-D87A-AA11-F7E4-4B46B5751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15B28-2933-D90D-360B-93D6D08EED89}"/>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a:t>CNN</a:t>
            </a:r>
            <a:endParaRPr lang="en-US">
              <a:ea typeface="+mj-ea"/>
              <a:cs typeface="+mj-cs"/>
            </a:endParaRPr>
          </a:p>
        </p:txBody>
      </p:sp>
      <p:pic>
        <p:nvPicPr>
          <p:cNvPr id="6" name="Content Placeholder 5" descr="A screenshot of a graph&#10;&#10;AI-generated content may be incorrect.">
            <a:extLst>
              <a:ext uri="{FF2B5EF4-FFF2-40B4-BE49-F238E27FC236}">
                <a16:creationId xmlns:a16="http://schemas.microsoft.com/office/drawing/2014/main" id="{95E5730E-4D67-4AA9-17E3-BEBC40F91732}"/>
              </a:ext>
            </a:extLst>
          </p:cNvPr>
          <p:cNvPicPr>
            <a:picLocks noGrp="1" noChangeAspect="1"/>
          </p:cNvPicPr>
          <p:nvPr>
            <p:ph idx="1"/>
          </p:nvPr>
        </p:nvPicPr>
        <p:blipFill>
          <a:blip r:embed="rId2"/>
          <a:stretch>
            <a:fillRect/>
          </a:stretch>
        </p:blipFill>
        <p:spPr>
          <a:xfrm>
            <a:off x="5705435" y="-3175"/>
            <a:ext cx="5505529" cy="6865938"/>
          </a:xfrm>
        </p:spPr>
      </p:pic>
    </p:spTree>
    <p:extLst>
      <p:ext uri="{BB962C8B-B14F-4D97-AF65-F5344CB8AC3E}">
        <p14:creationId xmlns:p14="http://schemas.microsoft.com/office/powerpoint/2010/main" val="77067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40D2D5-D4FE-82E3-D579-989EC319CFD5}"/>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680AF7D-F3E9-4098-845A-48B3971D8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3B112-A2F6-AE43-02A5-8343A78D7065}"/>
              </a:ext>
            </a:extLst>
          </p:cNvPr>
          <p:cNvSpPr>
            <a:spLocks noGrp="1"/>
          </p:cNvSpPr>
          <p:nvPr>
            <p:ph type="title"/>
          </p:nvPr>
        </p:nvSpPr>
        <p:spPr>
          <a:xfrm>
            <a:off x="572923" y="1124712"/>
            <a:ext cx="4023360" cy="3200400"/>
          </a:xfrm>
        </p:spPr>
        <p:txBody>
          <a:bodyPr vert="horz" lIns="91440" tIns="45720" rIns="91440" bIns="45720" rtlCol="0" anchor="b">
            <a:normAutofit/>
          </a:bodyPr>
          <a:lstStyle/>
          <a:p>
            <a:r>
              <a:rPr lang="en-US" sz="4800"/>
              <a:t>GRU</a:t>
            </a:r>
          </a:p>
        </p:txBody>
      </p:sp>
      <p:sp>
        <p:nvSpPr>
          <p:cNvPr id="32" name="Rectangle 31">
            <a:extLst>
              <a:ext uri="{FF2B5EF4-FFF2-40B4-BE49-F238E27FC236}">
                <a16:creationId xmlns:a16="http://schemas.microsoft.com/office/drawing/2014/main" id="{8EA2E5B2-7E46-41D7-993E-1472B65ED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35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3" descr="A screenshot of a computer screen&#10;&#10;AI-generated content may be incorrect.">
            <a:extLst>
              <a:ext uri="{FF2B5EF4-FFF2-40B4-BE49-F238E27FC236}">
                <a16:creationId xmlns:a16="http://schemas.microsoft.com/office/drawing/2014/main" id="{64F912A9-F5A7-85A2-203F-DAB8905B289B}"/>
              </a:ext>
            </a:extLst>
          </p:cNvPr>
          <p:cNvPicPr>
            <a:picLocks noChangeAspect="1"/>
          </p:cNvPicPr>
          <p:nvPr/>
        </p:nvPicPr>
        <p:blipFill>
          <a:blip r:embed="rId2"/>
          <a:stretch>
            <a:fillRect/>
          </a:stretch>
        </p:blipFill>
        <p:spPr>
          <a:xfrm>
            <a:off x="430616" y="481893"/>
            <a:ext cx="5989327" cy="2946620"/>
          </a:xfrm>
          <a:prstGeom prst="rect">
            <a:avLst/>
          </a:prstGeom>
        </p:spPr>
      </p:pic>
      <p:sp>
        <p:nvSpPr>
          <p:cNvPr id="34" name="Rectangle 33">
            <a:extLst>
              <a:ext uri="{FF2B5EF4-FFF2-40B4-BE49-F238E27FC236}">
                <a16:creationId xmlns:a16="http://schemas.microsoft.com/office/drawing/2014/main" id="{789E161B-D345-4E9F-985D-649330815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464"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3" descr="A blue squares with white text&#10;&#10;AI-generated content may be incorrect.">
            <a:extLst>
              <a:ext uri="{FF2B5EF4-FFF2-40B4-BE49-F238E27FC236}">
                <a16:creationId xmlns:a16="http://schemas.microsoft.com/office/drawing/2014/main" id="{D925920B-4D42-B819-1D43-D9174CBBE18C}"/>
              </a:ext>
            </a:extLst>
          </p:cNvPr>
          <p:cNvPicPr>
            <a:picLocks noChangeAspect="1"/>
          </p:cNvPicPr>
          <p:nvPr/>
        </p:nvPicPr>
        <p:blipFill>
          <a:blip r:embed="rId3"/>
          <a:stretch>
            <a:fillRect/>
          </a:stretch>
        </p:blipFill>
        <p:spPr>
          <a:xfrm>
            <a:off x="7517719" y="474950"/>
            <a:ext cx="4336040" cy="4516059"/>
          </a:xfrm>
          <a:prstGeom prst="rect">
            <a:avLst/>
          </a:prstGeom>
        </p:spPr>
      </p:pic>
      <p:pic>
        <p:nvPicPr>
          <p:cNvPr id="13" name="Picture 12" descr="A graph showing the results of a test&#10;&#10;AI-generated content may be incorrect.">
            <a:extLst>
              <a:ext uri="{FF2B5EF4-FFF2-40B4-BE49-F238E27FC236}">
                <a16:creationId xmlns:a16="http://schemas.microsoft.com/office/drawing/2014/main" id="{CBAF50A4-8875-D849-4972-B45DB70FE720}"/>
              </a:ext>
            </a:extLst>
          </p:cNvPr>
          <p:cNvPicPr>
            <a:picLocks noChangeAspect="1"/>
          </p:cNvPicPr>
          <p:nvPr/>
        </p:nvPicPr>
        <p:blipFill>
          <a:blip r:embed="rId4"/>
          <a:stretch>
            <a:fillRect/>
          </a:stretch>
        </p:blipFill>
        <p:spPr>
          <a:xfrm>
            <a:off x="3783466" y="4173992"/>
            <a:ext cx="3743325" cy="2428875"/>
          </a:xfrm>
          <a:prstGeom prst="rect">
            <a:avLst/>
          </a:prstGeom>
        </p:spPr>
      </p:pic>
      <p:pic>
        <p:nvPicPr>
          <p:cNvPr id="17" name="Picture 16" descr="A graph showing a graph of a model loss&#10;&#10;AI-generated content may be incorrect.">
            <a:extLst>
              <a:ext uri="{FF2B5EF4-FFF2-40B4-BE49-F238E27FC236}">
                <a16:creationId xmlns:a16="http://schemas.microsoft.com/office/drawing/2014/main" id="{343E7FAE-85CB-59B2-63DE-E740A27DF772}"/>
              </a:ext>
            </a:extLst>
          </p:cNvPr>
          <p:cNvPicPr>
            <a:picLocks noChangeAspect="1"/>
          </p:cNvPicPr>
          <p:nvPr/>
        </p:nvPicPr>
        <p:blipFill>
          <a:blip r:embed="rId5"/>
          <a:stretch>
            <a:fillRect/>
          </a:stretch>
        </p:blipFill>
        <p:spPr>
          <a:xfrm>
            <a:off x="217034" y="4169909"/>
            <a:ext cx="3571875" cy="2524125"/>
          </a:xfrm>
          <a:prstGeom prst="rect">
            <a:avLst/>
          </a:prstGeom>
        </p:spPr>
      </p:pic>
      <p:sp>
        <p:nvSpPr>
          <p:cNvPr id="3" name="TextBox 2">
            <a:extLst>
              <a:ext uri="{FF2B5EF4-FFF2-40B4-BE49-F238E27FC236}">
                <a16:creationId xmlns:a16="http://schemas.microsoft.com/office/drawing/2014/main" id="{7A054477-DD40-12E4-BF39-A6D6D2229B3A}"/>
              </a:ext>
            </a:extLst>
          </p:cNvPr>
          <p:cNvSpPr txBox="1"/>
          <p:nvPr/>
        </p:nvSpPr>
        <p:spPr>
          <a:xfrm>
            <a:off x="8278091" y="5108863"/>
            <a:ext cx="29960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loss: 8.9904e-11 </a:t>
            </a:r>
            <a:br>
              <a:rPr lang="en-GB">
                <a:ea typeface="+mn-lt"/>
                <a:cs typeface="+mn-lt"/>
              </a:rPr>
            </a:br>
            <a:r>
              <a:rPr lang="en-GB">
                <a:ea typeface="+mn-lt"/>
                <a:cs typeface="+mn-lt"/>
              </a:rPr>
              <a:t> accuracy: 1.0000 </a:t>
            </a:r>
            <a:br>
              <a:rPr lang="en-GB">
                <a:ea typeface="+mn-lt"/>
                <a:cs typeface="+mn-lt"/>
              </a:rPr>
            </a:br>
            <a:r>
              <a:rPr lang="en-GB" err="1">
                <a:ea typeface="+mn-lt"/>
                <a:cs typeface="+mn-lt"/>
              </a:rPr>
              <a:t>val_loss</a:t>
            </a:r>
            <a:r>
              <a:rPr lang="en-GB">
                <a:ea typeface="+mn-lt"/>
                <a:cs typeface="+mn-lt"/>
              </a:rPr>
              <a:t>: 0.8092 </a:t>
            </a:r>
            <a:r>
              <a:rPr lang="en-GB" err="1">
                <a:ea typeface="+mn-lt"/>
                <a:cs typeface="+mn-lt"/>
              </a:rPr>
              <a:t>val_accuracy</a:t>
            </a:r>
            <a:r>
              <a:rPr lang="en-GB">
                <a:ea typeface="+mn-lt"/>
                <a:cs typeface="+mn-lt"/>
              </a:rPr>
              <a:t>: 0.9812</a:t>
            </a:r>
            <a:endParaRPr lang="en-US"/>
          </a:p>
        </p:txBody>
      </p:sp>
    </p:spTree>
    <p:extLst>
      <p:ext uri="{BB962C8B-B14F-4D97-AF65-F5344CB8AC3E}">
        <p14:creationId xmlns:p14="http://schemas.microsoft.com/office/powerpoint/2010/main" val="154579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A38EF8FE-2347-6315-45AD-218D43351C8B}"/>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F158961-01CE-7B5F-A559-230330B162F2}"/>
              </a:ext>
            </a:extLst>
          </p:cNvPr>
          <p:cNvSpPr>
            <a:spLocks noGrp="1"/>
          </p:cNvSpPr>
          <p:nvPr>
            <p:ph idx="1"/>
          </p:nvPr>
        </p:nvSpPr>
        <p:spPr/>
        <p:txBody>
          <a:bodyPr vert="horz" lIns="91440" tIns="45720" rIns="91440" bIns="45720" rtlCol="0" anchor="t">
            <a:noAutofit/>
          </a:bodyPr>
          <a:lstStyle/>
          <a:p>
            <a:r>
              <a:rPr lang="en-US" sz="2000">
                <a:ea typeface="+mn-lt"/>
                <a:cs typeface="+mn-lt"/>
              </a:rPr>
              <a:t>This project aims to develop a predictive model using Electroencephalogram (EEG) dataset that supports mental health diagnosis and therapy. In this project we strive to classify emotions into four different categories namely happy, sad, neutral and fear.</a:t>
            </a:r>
            <a:endParaRPr lang="en-US">
              <a:ea typeface="+mn-lt"/>
              <a:cs typeface="+mn-lt"/>
            </a:endParaRPr>
          </a:p>
          <a:p>
            <a:endParaRPr lang="en-US" sz="2000">
              <a:latin typeface="Aptos"/>
              <a:cs typeface="Times New Roman" panose="02020603050405020304" pitchFamily="18" charset="0"/>
            </a:endParaRPr>
          </a:p>
          <a:p>
            <a:endParaRPr lang="en-US" sz="2000">
              <a:latin typeface="Aptos"/>
              <a:cs typeface="Times New Roman" panose="02020603050405020304" pitchFamily="18" charset="0"/>
            </a:endParaRPr>
          </a:p>
          <a:p>
            <a:endParaRPr lang="en-US" sz="2000">
              <a:latin typeface="Aptos"/>
              <a:cs typeface="Times New Roman" panose="02020603050405020304" pitchFamily="18" charset="0"/>
            </a:endParaRPr>
          </a:p>
        </p:txBody>
      </p:sp>
      <p:sp>
        <p:nvSpPr>
          <p:cNvPr id="2" name="Title 1">
            <a:extLst>
              <a:ext uri="{FF2B5EF4-FFF2-40B4-BE49-F238E27FC236}">
                <a16:creationId xmlns:a16="http://schemas.microsoft.com/office/drawing/2014/main" id="{13F62FEE-D6A2-4D29-DBCB-0EC6B931759D}"/>
              </a:ext>
            </a:extLst>
          </p:cNvPr>
          <p:cNvSpPr>
            <a:spLocks noGrp="1"/>
          </p:cNvSpPr>
          <p:nvPr>
            <p:ph type="title"/>
          </p:nvPr>
        </p:nvSpPr>
        <p:spPr>
          <a:xfrm>
            <a:off x="377588" y="391221"/>
            <a:ext cx="11436823" cy="421441"/>
          </a:xfrm>
        </p:spPr>
        <p:txBody>
          <a:bodyPr>
            <a:normAutofit fontScale="90000"/>
          </a:bodyPr>
          <a:lstStyle/>
          <a:p>
            <a:pPr algn="ctr">
              <a:lnSpc>
                <a:spcPct val="100000"/>
              </a:lnSpc>
            </a:pPr>
            <a:r>
              <a:rPr lang="en-IN" sz="4800">
                <a:solidFill>
                  <a:srgbClr val="C00000"/>
                </a:solidFill>
                <a:latin typeface="Times New Roman"/>
                <a:cs typeface="Times New Roman"/>
              </a:rPr>
              <a:t>Problem Definition</a:t>
            </a:r>
          </a:p>
        </p:txBody>
      </p:sp>
      <p:sp>
        <p:nvSpPr>
          <p:cNvPr id="3" name="Slide Number Placeholder 2">
            <a:extLst>
              <a:ext uri="{FF2B5EF4-FFF2-40B4-BE49-F238E27FC236}">
                <a16:creationId xmlns:a16="http://schemas.microsoft.com/office/drawing/2014/main" id="{50BAC53C-D49C-C30A-8EC0-A40E575D81D2}"/>
              </a:ext>
            </a:extLst>
          </p:cNvPr>
          <p:cNvSpPr>
            <a:spLocks noGrp="1"/>
          </p:cNvSpPr>
          <p:nvPr>
            <p:ph type="sldNum" sz="quarter" idx="12"/>
          </p:nvPr>
        </p:nvSpPr>
        <p:spPr>
          <a:xfrm>
            <a:off x="183444" y="6449367"/>
            <a:ext cx="1842339" cy="408134"/>
          </a:xfrm>
        </p:spPr>
        <p:txBody>
          <a:bodyPr/>
          <a:lstStyle/>
          <a:p>
            <a:pPr algn="ctr"/>
            <a:r>
              <a:rPr lang="en-IN" sz="1400">
                <a:latin typeface="Times New Roman" panose="02020603050405020304" pitchFamily="18" charset="0"/>
                <a:cs typeface="Times New Roman" panose="02020603050405020304" pitchFamily="18" charset="0"/>
              </a:rPr>
              <a:t>2</a:t>
            </a:r>
            <a:endParaRPr lang="en-US">
              <a:ea typeface="Calibri"/>
              <a:cs typeface="Calibri"/>
            </a:endParaRPr>
          </a:p>
        </p:txBody>
      </p:sp>
    </p:spTree>
    <p:extLst>
      <p:ext uri="{BB962C8B-B14F-4D97-AF65-F5344CB8AC3E}">
        <p14:creationId xmlns:p14="http://schemas.microsoft.com/office/powerpoint/2010/main" val="214342448"/>
      </p:ext>
    </p:extLst>
  </p:cSld>
  <p:clrMapOvr>
    <a:overrideClrMapping bg1="lt1" tx1="dk1" bg2="lt2" tx2="dk2" accent1="accent1" accent2="accent2" accent3="accent3" accent4="accent4" accent5="accent5" accent6="accent6" hlink="hlink" folHlink="folHlink"/>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165AFD-D723-1D66-B8C8-47CFA62549EB}"/>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8CF0F12-05E0-9B58-30E8-69D060023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1B147-612F-09FD-92E1-F9141BB986BD}"/>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a:t>LSTM</a:t>
            </a:r>
            <a:endParaRPr lang="en-US">
              <a:ea typeface="+mj-ea"/>
              <a:cs typeface="+mj-cs"/>
            </a:endParaRPr>
          </a:p>
        </p:txBody>
      </p:sp>
      <p:grpSp>
        <p:nvGrpSpPr>
          <p:cNvPr id="14" name="Group 13">
            <a:extLst>
              <a:ext uri="{FF2B5EF4-FFF2-40B4-BE49-F238E27FC236}">
                <a16:creationId xmlns:a16="http://schemas.microsoft.com/office/drawing/2014/main" id="{E6CAF9EC-0306-80BD-535C-B5F3BE431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5" name="Straight Connector 14">
              <a:extLst>
                <a:ext uri="{FF2B5EF4-FFF2-40B4-BE49-F238E27FC236}">
                  <a16:creationId xmlns:a16="http://schemas.microsoft.com/office/drawing/2014/main" id="{8A14FB90-CD78-795A-D8F5-A782BD33FF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DE69D72-605E-4956-52CA-CDDAFC326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2379D59-D760-7E24-7297-95301DF91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graph&#10;&#10;AI-generated content may be incorrect.">
            <a:extLst>
              <a:ext uri="{FF2B5EF4-FFF2-40B4-BE49-F238E27FC236}">
                <a16:creationId xmlns:a16="http://schemas.microsoft.com/office/drawing/2014/main" id="{18A79A08-301C-6016-9E9E-A1D4DACBBBF7}"/>
              </a:ext>
            </a:extLst>
          </p:cNvPr>
          <p:cNvPicPr>
            <a:picLocks noGrp="1" noChangeAspect="1"/>
          </p:cNvPicPr>
          <p:nvPr>
            <p:ph idx="1"/>
          </p:nvPr>
        </p:nvPicPr>
        <p:blipFill>
          <a:blip r:embed="rId2"/>
          <a:stretch>
            <a:fillRect/>
          </a:stretch>
        </p:blipFill>
        <p:spPr>
          <a:xfrm>
            <a:off x="5390418" y="-3174"/>
            <a:ext cx="6690733" cy="6865937"/>
          </a:xfrm>
        </p:spPr>
      </p:pic>
    </p:spTree>
    <p:extLst>
      <p:ext uri="{BB962C8B-B14F-4D97-AF65-F5344CB8AC3E}">
        <p14:creationId xmlns:p14="http://schemas.microsoft.com/office/powerpoint/2010/main" val="2870701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C72E8-88D8-0321-0BC1-BEF33FD601DE}"/>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kern="1200">
                <a:solidFill>
                  <a:schemeClr val="tx1"/>
                </a:solidFill>
                <a:latin typeface="+mj-lt"/>
                <a:ea typeface="+mj-ea"/>
                <a:cs typeface="+mj-cs"/>
              </a:rPr>
              <a:t>Simple RNN</a:t>
            </a:r>
          </a:p>
        </p:txBody>
      </p:sp>
      <p:grpSp>
        <p:nvGrpSpPr>
          <p:cNvPr id="14" name="Group 1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5" name="Straight Connector 1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graph&#10;&#10;AI-generated content may be incorrect.">
            <a:extLst>
              <a:ext uri="{FF2B5EF4-FFF2-40B4-BE49-F238E27FC236}">
                <a16:creationId xmlns:a16="http://schemas.microsoft.com/office/drawing/2014/main" id="{48021E4D-222B-E9E8-3C48-3638EE349828}"/>
              </a:ext>
            </a:extLst>
          </p:cNvPr>
          <p:cNvPicPr>
            <a:picLocks noGrp="1" noChangeAspect="1"/>
          </p:cNvPicPr>
          <p:nvPr>
            <p:ph idx="1"/>
          </p:nvPr>
        </p:nvPicPr>
        <p:blipFill>
          <a:blip r:embed="rId2"/>
          <a:stretch>
            <a:fillRect/>
          </a:stretch>
        </p:blipFill>
        <p:spPr>
          <a:xfrm>
            <a:off x="5392583" y="-4615"/>
            <a:ext cx="6666783" cy="6737604"/>
          </a:xfrm>
          <a:prstGeom prst="rect">
            <a:avLst/>
          </a:prstGeom>
        </p:spPr>
      </p:pic>
    </p:spTree>
    <p:extLst>
      <p:ext uri="{BB962C8B-B14F-4D97-AF65-F5344CB8AC3E}">
        <p14:creationId xmlns:p14="http://schemas.microsoft.com/office/powerpoint/2010/main" val="205317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2D8CA1-535D-D442-B57E-79E0BAD46C3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5C23D-F719-1900-9A3A-BE1B6B841F8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SVM</a:t>
            </a:r>
          </a:p>
        </p:txBody>
      </p:sp>
      <p:pic>
        <p:nvPicPr>
          <p:cNvPr id="5" name="Picture 4" descr="A screenshot of a computer screen&#10;&#10;AI-generated content may be incorrect.">
            <a:extLst>
              <a:ext uri="{FF2B5EF4-FFF2-40B4-BE49-F238E27FC236}">
                <a16:creationId xmlns:a16="http://schemas.microsoft.com/office/drawing/2014/main" id="{DF358EFC-B514-6E24-CDA2-1C464DC43079}"/>
              </a:ext>
            </a:extLst>
          </p:cNvPr>
          <p:cNvPicPr>
            <a:picLocks noChangeAspect="1"/>
          </p:cNvPicPr>
          <p:nvPr/>
        </p:nvPicPr>
        <p:blipFill>
          <a:blip r:embed="rId2"/>
          <a:stretch>
            <a:fillRect/>
          </a:stretch>
        </p:blipFill>
        <p:spPr>
          <a:xfrm>
            <a:off x="1462721" y="1845426"/>
            <a:ext cx="9263505" cy="4450303"/>
          </a:xfrm>
          <a:prstGeom prst="rect">
            <a:avLst/>
          </a:prstGeom>
        </p:spPr>
      </p:pic>
    </p:spTree>
    <p:extLst>
      <p:ext uri="{BB962C8B-B14F-4D97-AF65-F5344CB8AC3E}">
        <p14:creationId xmlns:p14="http://schemas.microsoft.com/office/powerpoint/2010/main" val="296267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795039-0577-A247-70C6-C9488540D58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6774F90-18AF-CDD9-9FAC-CB1997F05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8EB50-D900-3AD6-0E05-9DD681EA25AF}"/>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a:t>Logistic Regression</a:t>
            </a:r>
            <a:endParaRPr lang="en-US">
              <a:ea typeface="+mj-ea"/>
              <a:cs typeface="+mj-cs"/>
            </a:endParaRPr>
          </a:p>
        </p:txBody>
      </p:sp>
      <p:pic>
        <p:nvPicPr>
          <p:cNvPr id="3" name="Picture 2" descr="A screenshot of a computer screen&#10;&#10;AI-generated content may be incorrect.">
            <a:extLst>
              <a:ext uri="{FF2B5EF4-FFF2-40B4-BE49-F238E27FC236}">
                <a16:creationId xmlns:a16="http://schemas.microsoft.com/office/drawing/2014/main" id="{98588DAC-045F-13D5-FA6A-2829DF55E1CB}"/>
              </a:ext>
            </a:extLst>
          </p:cNvPr>
          <p:cNvPicPr>
            <a:picLocks noChangeAspect="1"/>
          </p:cNvPicPr>
          <p:nvPr/>
        </p:nvPicPr>
        <p:blipFill>
          <a:blip r:embed="rId2"/>
          <a:stretch>
            <a:fillRect/>
          </a:stretch>
        </p:blipFill>
        <p:spPr>
          <a:xfrm>
            <a:off x="1457325" y="1865539"/>
            <a:ext cx="9201150" cy="4433207"/>
          </a:xfrm>
          <a:prstGeom prst="rect">
            <a:avLst/>
          </a:prstGeom>
        </p:spPr>
      </p:pic>
    </p:spTree>
    <p:extLst>
      <p:ext uri="{BB962C8B-B14F-4D97-AF65-F5344CB8AC3E}">
        <p14:creationId xmlns:p14="http://schemas.microsoft.com/office/powerpoint/2010/main" val="290392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BB46CF-6282-5C79-39B4-60FA4901FCC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62CC58E-A0D7-A6A1-FB88-7D5F0BD3E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01BE1-9949-CD5F-32D8-6D38021E1B16}"/>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a:t>Random Forest</a:t>
            </a:r>
            <a:endParaRPr lang="en-US">
              <a:ea typeface="+mj-ea"/>
              <a:cs typeface="+mj-cs"/>
            </a:endParaRPr>
          </a:p>
        </p:txBody>
      </p:sp>
      <p:pic>
        <p:nvPicPr>
          <p:cNvPr id="4" name="Picture 3" descr="A screenshot of a computer screen&#10;&#10;AI-generated content may be incorrect.">
            <a:extLst>
              <a:ext uri="{FF2B5EF4-FFF2-40B4-BE49-F238E27FC236}">
                <a16:creationId xmlns:a16="http://schemas.microsoft.com/office/drawing/2014/main" id="{D94BE1BC-1D38-663E-2961-B1D83944D059}"/>
              </a:ext>
            </a:extLst>
          </p:cNvPr>
          <p:cNvPicPr>
            <a:picLocks noChangeAspect="1"/>
          </p:cNvPicPr>
          <p:nvPr/>
        </p:nvPicPr>
        <p:blipFill>
          <a:blip r:embed="rId2"/>
          <a:stretch>
            <a:fillRect/>
          </a:stretch>
        </p:blipFill>
        <p:spPr>
          <a:xfrm>
            <a:off x="1462768" y="1860096"/>
            <a:ext cx="9462407" cy="4313464"/>
          </a:xfrm>
          <a:prstGeom prst="rect">
            <a:avLst/>
          </a:prstGeom>
        </p:spPr>
      </p:pic>
    </p:spTree>
    <p:extLst>
      <p:ext uri="{BB962C8B-B14F-4D97-AF65-F5344CB8AC3E}">
        <p14:creationId xmlns:p14="http://schemas.microsoft.com/office/powerpoint/2010/main" val="741325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76E8B-E1D4-E633-28BC-B6187383B1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96F63-A695-96F5-03AC-5C2A2C1C1DAD}"/>
              </a:ext>
            </a:extLst>
          </p:cNvPr>
          <p:cNvSpPr>
            <a:spLocks noGrp="1"/>
          </p:cNvSpPr>
          <p:nvPr>
            <p:ph type="title"/>
          </p:nvPr>
        </p:nvSpPr>
        <p:spPr/>
        <p:txBody>
          <a:bodyPr/>
          <a:lstStyle/>
          <a:p>
            <a:pPr algn="ctr">
              <a:lnSpc>
                <a:spcPct val="100000"/>
              </a:lnSpc>
            </a:pPr>
            <a:r>
              <a:rPr lang="en-IN" sz="4300">
                <a:solidFill>
                  <a:srgbClr val="C00000"/>
                </a:solidFill>
                <a:latin typeface="Times New Roman"/>
                <a:cs typeface="Times New Roman"/>
              </a:rPr>
              <a:t>Results for SEED-IV</a:t>
            </a:r>
            <a:endParaRPr lang="en-US"/>
          </a:p>
        </p:txBody>
      </p:sp>
      <p:pic>
        <p:nvPicPr>
          <p:cNvPr id="4" name="Content Placeholder 3">
            <a:extLst>
              <a:ext uri="{FF2B5EF4-FFF2-40B4-BE49-F238E27FC236}">
                <a16:creationId xmlns:a16="http://schemas.microsoft.com/office/drawing/2014/main" id="{D9399AA3-EC8E-9EA6-DA61-D50F3BD36BE9}"/>
              </a:ext>
            </a:extLst>
          </p:cNvPr>
          <p:cNvPicPr>
            <a:picLocks noGrp="1" noChangeAspect="1"/>
          </p:cNvPicPr>
          <p:nvPr>
            <p:ph idx="1"/>
          </p:nvPr>
        </p:nvPicPr>
        <p:blipFill>
          <a:blip r:embed="rId2"/>
          <a:stretch>
            <a:fillRect/>
          </a:stretch>
        </p:blipFill>
        <p:spPr>
          <a:xfrm>
            <a:off x="836158" y="1697014"/>
            <a:ext cx="10518655" cy="3948741"/>
          </a:xfrm>
        </p:spPr>
      </p:pic>
    </p:spTree>
    <p:extLst>
      <p:ext uri="{BB962C8B-B14F-4D97-AF65-F5344CB8AC3E}">
        <p14:creationId xmlns:p14="http://schemas.microsoft.com/office/powerpoint/2010/main" val="4143788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C6E6-3343-C920-77BA-B415E0237FC7}"/>
              </a:ext>
            </a:extLst>
          </p:cNvPr>
          <p:cNvSpPr>
            <a:spLocks noGrp="1"/>
          </p:cNvSpPr>
          <p:nvPr>
            <p:ph type="title"/>
          </p:nvPr>
        </p:nvSpPr>
        <p:spPr/>
        <p:txBody>
          <a:bodyPr/>
          <a:lstStyle/>
          <a:p>
            <a:r>
              <a:rPr lang="en-US"/>
              <a:t>Epoch vs Loss(CNN)</a:t>
            </a:r>
          </a:p>
        </p:txBody>
      </p:sp>
      <p:pic>
        <p:nvPicPr>
          <p:cNvPr id="4" name="Content Placeholder 3" descr="A graph with blue dots&#10;&#10;AI-generated content may be incorrect.">
            <a:extLst>
              <a:ext uri="{FF2B5EF4-FFF2-40B4-BE49-F238E27FC236}">
                <a16:creationId xmlns:a16="http://schemas.microsoft.com/office/drawing/2014/main" id="{52441286-88DA-108D-1652-39F15481E7F1}"/>
              </a:ext>
            </a:extLst>
          </p:cNvPr>
          <p:cNvPicPr>
            <a:picLocks noGrp="1" noChangeAspect="1"/>
          </p:cNvPicPr>
          <p:nvPr>
            <p:ph idx="1"/>
          </p:nvPr>
        </p:nvPicPr>
        <p:blipFill>
          <a:blip r:embed="rId2"/>
          <a:stretch>
            <a:fillRect/>
          </a:stretch>
        </p:blipFill>
        <p:spPr>
          <a:xfrm>
            <a:off x="2448988" y="1825625"/>
            <a:ext cx="7294023" cy="4351338"/>
          </a:xfrm>
        </p:spPr>
      </p:pic>
    </p:spTree>
    <p:extLst>
      <p:ext uri="{BB962C8B-B14F-4D97-AF65-F5344CB8AC3E}">
        <p14:creationId xmlns:p14="http://schemas.microsoft.com/office/powerpoint/2010/main" val="3586381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F9E40-36DB-148C-E6D8-26A0ADA15A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A5BF0-F098-7520-CE89-0DF3D0053568}"/>
              </a:ext>
            </a:extLst>
          </p:cNvPr>
          <p:cNvSpPr>
            <a:spLocks noGrp="1"/>
          </p:cNvSpPr>
          <p:nvPr>
            <p:ph type="title"/>
          </p:nvPr>
        </p:nvSpPr>
        <p:spPr/>
        <p:txBody>
          <a:bodyPr/>
          <a:lstStyle/>
          <a:p>
            <a:r>
              <a:rPr lang="en-US"/>
              <a:t>Epoch vs Loss(LSTM)</a:t>
            </a:r>
          </a:p>
        </p:txBody>
      </p:sp>
      <p:pic>
        <p:nvPicPr>
          <p:cNvPr id="6" name="Content Placeholder 5" descr="A graph with blue lines&#10;&#10;AI-generated content may be incorrect.">
            <a:extLst>
              <a:ext uri="{FF2B5EF4-FFF2-40B4-BE49-F238E27FC236}">
                <a16:creationId xmlns:a16="http://schemas.microsoft.com/office/drawing/2014/main" id="{3B27F4C5-9C27-8624-38EC-6B76753A97A4}"/>
              </a:ext>
            </a:extLst>
          </p:cNvPr>
          <p:cNvPicPr>
            <a:picLocks noGrp="1" noChangeAspect="1"/>
          </p:cNvPicPr>
          <p:nvPr>
            <p:ph idx="1"/>
          </p:nvPr>
        </p:nvPicPr>
        <p:blipFill>
          <a:blip r:embed="rId2"/>
          <a:stretch>
            <a:fillRect/>
          </a:stretch>
        </p:blipFill>
        <p:spPr>
          <a:xfrm>
            <a:off x="1704700" y="1825625"/>
            <a:ext cx="8782599" cy="4351338"/>
          </a:xfrm>
        </p:spPr>
      </p:pic>
    </p:spTree>
    <p:extLst>
      <p:ext uri="{BB962C8B-B14F-4D97-AF65-F5344CB8AC3E}">
        <p14:creationId xmlns:p14="http://schemas.microsoft.com/office/powerpoint/2010/main" val="667665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CE2EE-C2D3-566F-B9AA-EAA1C69B10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D62F3B-6096-574F-163D-B8FC37BAC28A}"/>
              </a:ext>
            </a:extLst>
          </p:cNvPr>
          <p:cNvSpPr>
            <a:spLocks noGrp="1"/>
          </p:cNvSpPr>
          <p:nvPr>
            <p:ph type="title"/>
          </p:nvPr>
        </p:nvSpPr>
        <p:spPr/>
        <p:txBody>
          <a:bodyPr/>
          <a:lstStyle/>
          <a:p>
            <a:r>
              <a:rPr lang="en-US"/>
              <a:t>Epoch vs Loss(CNNLSTM2D)</a:t>
            </a:r>
          </a:p>
        </p:txBody>
      </p:sp>
      <p:pic>
        <p:nvPicPr>
          <p:cNvPr id="5" name="Content Placeholder 4" descr="A graph with a line graph&#10;&#10;AI-generated content may be incorrect.">
            <a:extLst>
              <a:ext uri="{FF2B5EF4-FFF2-40B4-BE49-F238E27FC236}">
                <a16:creationId xmlns:a16="http://schemas.microsoft.com/office/drawing/2014/main" id="{1CC06AAC-E455-88FB-06B9-3CB75B0A31CC}"/>
              </a:ext>
            </a:extLst>
          </p:cNvPr>
          <p:cNvPicPr>
            <a:picLocks noGrp="1" noChangeAspect="1"/>
          </p:cNvPicPr>
          <p:nvPr>
            <p:ph idx="1"/>
          </p:nvPr>
        </p:nvPicPr>
        <p:blipFill>
          <a:blip r:embed="rId2"/>
          <a:stretch>
            <a:fillRect/>
          </a:stretch>
        </p:blipFill>
        <p:spPr>
          <a:xfrm>
            <a:off x="2448988" y="1825625"/>
            <a:ext cx="7294023" cy="4351338"/>
          </a:xfrm>
        </p:spPr>
      </p:pic>
    </p:spTree>
    <p:extLst>
      <p:ext uri="{BB962C8B-B14F-4D97-AF65-F5344CB8AC3E}">
        <p14:creationId xmlns:p14="http://schemas.microsoft.com/office/powerpoint/2010/main" val="289046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5062F0-9BC9-E7B1-A0C2-D9D01A2887E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B421A-DD2C-FF98-00A8-F5E4F18949BE}"/>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latin typeface="+mj-lt"/>
                <a:ea typeface="+mj-ea"/>
                <a:cs typeface="+mj-cs"/>
              </a:rPr>
              <a:t>CNN</a:t>
            </a:r>
            <a:r>
              <a:rPr lang="en-US" sz="5200"/>
              <a:t> (SEED-IV)</a:t>
            </a:r>
            <a:endParaRPr lang="en-US" sz="5200" kern="1200">
              <a:latin typeface="+mj-lt"/>
              <a:ea typeface="+mj-ea"/>
              <a:cs typeface="+mj-cs"/>
            </a:endParaRPr>
          </a:p>
        </p:txBody>
      </p:sp>
      <p:pic>
        <p:nvPicPr>
          <p:cNvPr id="3" name="Picture 2" descr="A screenshot of a computer program&#10;&#10;AI-generated content may be incorrect.">
            <a:extLst>
              <a:ext uri="{FF2B5EF4-FFF2-40B4-BE49-F238E27FC236}">
                <a16:creationId xmlns:a16="http://schemas.microsoft.com/office/drawing/2014/main" id="{622B1D29-D534-4FC5-C65F-1E8A73C09128}"/>
              </a:ext>
            </a:extLst>
          </p:cNvPr>
          <p:cNvPicPr>
            <a:picLocks noChangeAspect="1"/>
          </p:cNvPicPr>
          <p:nvPr/>
        </p:nvPicPr>
        <p:blipFill>
          <a:blip r:embed="rId2"/>
          <a:stretch>
            <a:fillRect/>
          </a:stretch>
        </p:blipFill>
        <p:spPr>
          <a:xfrm>
            <a:off x="1712465" y="1464426"/>
            <a:ext cx="8121759" cy="4831303"/>
          </a:xfrm>
          <a:prstGeom prst="rect">
            <a:avLst/>
          </a:prstGeom>
        </p:spPr>
      </p:pic>
    </p:spTree>
    <p:extLst>
      <p:ext uri="{BB962C8B-B14F-4D97-AF65-F5344CB8AC3E}">
        <p14:creationId xmlns:p14="http://schemas.microsoft.com/office/powerpoint/2010/main" val="166792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25734F6-A14E-1575-B253-7C72408A8584}"/>
              </a:ext>
            </a:extLst>
          </p:cNvPr>
          <p:cNvSpPr>
            <a:spLocks noGrp="1"/>
          </p:cNvSpPr>
          <p:nvPr>
            <p:ph idx="1"/>
          </p:nvPr>
        </p:nvSpPr>
        <p:spPr/>
        <p:txBody>
          <a:bodyPr vert="horz" lIns="91440" tIns="45720" rIns="91440" bIns="45720" rtlCol="0" anchor="t">
            <a:noAutofit/>
          </a:bodyPr>
          <a:lstStyle/>
          <a:p>
            <a:r>
              <a:rPr lang="en-US" sz="2000">
                <a:ea typeface="+mn-lt"/>
                <a:cs typeface="+mn-lt"/>
              </a:rPr>
              <a:t>Emotion recognition using EEG (Electroencephalography) has emerged as a powerful tool in understanding and supporting mental health. EEG captures the brain’s electrical activity through sensors placed on the scalp, allowing researchers to observe changes in brainwave patterns linked to different emotional states. Emotions like happiness, sadness, and stress exhibit unique neural signatures across frequency bands such as alpha, beta, and gamma, making EEG a valuable, non-invasive method for emotion detection.</a:t>
            </a:r>
          </a:p>
          <a:p>
            <a:r>
              <a:rPr lang="en-US" sz="2000">
                <a:ea typeface="+mn-lt"/>
                <a:cs typeface="+mn-lt"/>
              </a:rPr>
              <a:t>With the rise of AI and machine learning, it is now possible to build models that analyze EEG signals and accurately classify emotional states in real time. These systems can enhance mental health diagnostics by providing continuous, objective insights into a person’s emotional well-being. In this challenge, we aim to build an AI model that classifies emotions from EEG data and quantifies the neural differences between them—paving the way for smarter, data-driven mental health interventions.</a:t>
            </a:r>
            <a:endParaRPr lang="en-US"/>
          </a:p>
          <a:p>
            <a:endParaRPr lang="en-US" sz="2000">
              <a:ea typeface="+mn-lt"/>
              <a:cs typeface="+mn-lt"/>
            </a:endParaRPr>
          </a:p>
          <a:p>
            <a:endParaRPr lang="en-US" sz="2000">
              <a:latin typeface="Aptos"/>
              <a:cs typeface="Times New Roman"/>
            </a:endParaRPr>
          </a:p>
          <a:p>
            <a:pPr marL="342900" indent="-342900">
              <a:lnSpc>
                <a:spcPct val="100000"/>
              </a:lnSpc>
            </a:pPr>
            <a:endParaRPr lang="en-US" sz="200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29C561A-02D0-103E-B342-D7C60FE60375}"/>
              </a:ext>
            </a:extLst>
          </p:cNvPr>
          <p:cNvSpPr>
            <a:spLocks noGrp="1"/>
          </p:cNvSpPr>
          <p:nvPr>
            <p:ph type="title"/>
          </p:nvPr>
        </p:nvSpPr>
        <p:spPr>
          <a:xfrm>
            <a:off x="377588" y="391221"/>
            <a:ext cx="11436823" cy="421441"/>
          </a:xfrm>
        </p:spPr>
        <p:txBody>
          <a:bodyPr>
            <a:normAutofit fontScale="90000"/>
          </a:bodyPr>
          <a:lstStyle/>
          <a:p>
            <a:pPr algn="ctr">
              <a:lnSpc>
                <a:spcPct val="100000"/>
              </a:lnSpc>
            </a:pPr>
            <a:r>
              <a:rPr lang="en-IN" sz="4800">
                <a:solidFill>
                  <a:srgbClr val="C00000"/>
                </a:solidFill>
                <a:latin typeface="Times New Roman"/>
                <a:cs typeface="Times New Roman"/>
              </a:rPr>
              <a:t>Background</a:t>
            </a:r>
          </a:p>
        </p:txBody>
      </p:sp>
      <p:sp>
        <p:nvSpPr>
          <p:cNvPr id="3" name="Slide Number Placeholder 2">
            <a:extLst>
              <a:ext uri="{FF2B5EF4-FFF2-40B4-BE49-F238E27FC236}">
                <a16:creationId xmlns:a16="http://schemas.microsoft.com/office/drawing/2014/main" id="{845F56F3-32DE-E5E1-F229-C6D363553304}"/>
              </a:ext>
            </a:extLst>
          </p:cNvPr>
          <p:cNvSpPr>
            <a:spLocks noGrp="1"/>
          </p:cNvSpPr>
          <p:nvPr>
            <p:ph type="sldNum" sz="quarter" idx="12"/>
          </p:nvPr>
        </p:nvSpPr>
        <p:spPr>
          <a:xfrm>
            <a:off x="183444" y="6449367"/>
            <a:ext cx="1842339" cy="408134"/>
          </a:xfrm>
        </p:spPr>
        <p:txBody>
          <a:bodyPr/>
          <a:lstStyle/>
          <a:p>
            <a:pPr algn="ctr"/>
            <a:r>
              <a:rPr lang="en-IN" sz="1400">
                <a:latin typeface="Times New Roman" panose="02020603050405020304" pitchFamily="18" charset="0"/>
                <a:cs typeface="Times New Roman" panose="02020603050405020304" pitchFamily="18" charset="0"/>
              </a:rPr>
              <a:t>2</a:t>
            </a:r>
            <a:endParaRPr lang="en-US">
              <a:ea typeface="Calibri"/>
              <a:cs typeface="Calibri"/>
            </a:endParaRPr>
          </a:p>
        </p:txBody>
      </p:sp>
    </p:spTree>
    <p:extLst>
      <p:ext uri="{BB962C8B-B14F-4D97-AF65-F5344CB8AC3E}">
        <p14:creationId xmlns:p14="http://schemas.microsoft.com/office/powerpoint/2010/main" val="34273446"/>
      </p:ext>
    </p:extLst>
  </p:cSld>
  <p:clrMapOvr>
    <a:overrideClrMapping bg1="lt1" tx1="dk1" bg2="lt2" tx2="dk2" accent1="accent1" accent2="accent2" accent3="accent3" accent4="accent4" accent5="accent5" accent6="accent6" hlink="hlink" folHlink="folHlink"/>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6CE254-4CC6-BEA3-16CC-707A6FC4BA92}"/>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F9493-AA6D-5857-F890-63645C2BFFF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latin typeface="+mj-lt"/>
                <a:ea typeface="+mj-ea"/>
                <a:cs typeface="+mj-cs"/>
              </a:rPr>
              <a:t>LSTM</a:t>
            </a:r>
            <a:r>
              <a:rPr lang="en-US" sz="5200"/>
              <a:t> (SEED-IV)</a:t>
            </a:r>
            <a:endParaRPr lang="en-US" sz="5200" kern="1200">
              <a:latin typeface="+mj-lt"/>
              <a:ea typeface="+mj-ea"/>
              <a:cs typeface="+mj-cs"/>
            </a:endParaRPr>
          </a:p>
        </p:txBody>
      </p:sp>
      <p:pic>
        <p:nvPicPr>
          <p:cNvPr id="4" name="Picture 3" descr="A screenshot of a computer&#10;&#10;AI-generated content may be incorrect.">
            <a:extLst>
              <a:ext uri="{FF2B5EF4-FFF2-40B4-BE49-F238E27FC236}">
                <a16:creationId xmlns:a16="http://schemas.microsoft.com/office/drawing/2014/main" id="{1FA4F687-4F3E-40E1-BAFE-C6213209EC62}"/>
              </a:ext>
            </a:extLst>
          </p:cNvPr>
          <p:cNvPicPr>
            <a:picLocks noChangeAspect="1"/>
          </p:cNvPicPr>
          <p:nvPr/>
        </p:nvPicPr>
        <p:blipFill>
          <a:blip r:embed="rId2"/>
          <a:stretch>
            <a:fillRect/>
          </a:stretch>
        </p:blipFill>
        <p:spPr>
          <a:xfrm>
            <a:off x="838200" y="1878578"/>
            <a:ext cx="10512547" cy="2228627"/>
          </a:xfrm>
          <a:prstGeom prst="rect">
            <a:avLst/>
          </a:prstGeom>
        </p:spPr>
      </p:pic>
    </p:spTree>
    <p:extLst>
      <p:ext uri="{BB962C8B-B14F-4D97-AF65-F5344CB8AC3E}">
        <p14:creationId xmlns:p14="http://schemas.microsoft.com/office/powerpoint/2010/main" val="205430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25734F6-A14E-1575-B253-7C72408A8584}"/>
              </a:ext>
            </a:extLst>
          </p:cNvPr>
          <p:cNvSpPr>
            <a:spLocks noGrp="1"/>
          </p:cNvSpPr>
          <p:nvPr>
            <p:ph idx="1"/>
          </p:nvPr>
        </p:nvSpPr>
        <p:spPr>
          <a:xfrm>
            <a:off x="974493" y="1063625"/>
            <a:ext cx="10515600" cy="4524801"/>
          </a:xfrm>
        </p:spPr>
        <p:txBody>
          <a:bodyPr vert="horz" lIns="91440" tIns="45720" rIns="91440" bIns="45720" rtlCol="0" anchor="t">
            <a:noAutofit/>
          </a:bodyPr>
          <a:lstStyle/>
          <a:p>
            <a:r>
              <a:rPr lang="en-US" sz="2000" b="1">
                <a:ea typeface="+mn-lt"/>
                <a:cs typeface="+mn-lt"/>
              </a:rPr>
              <a:t>Challenge:</a:t>
            </a:r>
            <a:r>
              <a:rPr lang="en-US" sz="2000">
                <a:ea typeface="+mn-lt"/>
                <a:cs typeface="+mn-lt"/>
              </a:rPr>
              <a:t> Accurately classifying human emotional states using non-invasive brain signals (EEG) remains a significant goal in Affective Computing and Brain-Computer Interfaces (BCIs).</a:t>
            </a:r>
            <a:endParaRPr lang="en-US" sz="2000">
              <a:latin typeface="Aptos"/>
              <a:cs typeface="Times New Roman" panose="02020603050405020304" pitchFamily="18" charset="0"/>
            </a:endParaRPr>
          </a:p>
          <a:p>
            <a:r>
              <a:rPr lang="en-US" sz="2000" b="1">
                <a:ea typeface="+mn-lt"/>
                <a:cs typeface="+mn-lt"/>
              </a:rPr>
              <a:t>Approach:</a:t>
            </a:r>
            <a:r>
              <a:rPr lang="en-US" sz="2000">
                <a:ea typeface="+mn-lt"/>
                <a:cs typeface="+mn-lt"/>
              </a:rPr>
              <a:t> This dataset was created to provide controlled, labeled EEG data associated with distinct emotional experiences.</a:t>
            </a:r>
            <a:endParaRPr lang="en-US"/>
          </a:p>
          <a:p>
            <a:r>
              <a:rPr lang="en-US" sz="2000" b="1">
                <a:ea typeface="+mn-lt"/>
                <a:cs typeface="+mn-lt"/>
              </a:rPr>
              <a:t>Methodology:</a:t>
            </a:r>
            <a:endParaRPr lang="en-US"/>
          </a:p>
          <a:p>
            <a:pPr lvl="1"/>
            <a:r>
              <a:rPr lang="en-US" sz="2000">
                <a:ea typeface="+mn-lt"/>
                <a:cs typeface="+mn-lt"/>
              </a:rPr>
              <a:t>Utilizes a </a:t>
            </a:r>
            <a:r>
              <a:rPr lang="en-US" sz="2000" b="1">
                <a:ea typeface="+mn-lt"/>
                <a:cs typeface="+mn-lt"/>
              </a:rPr>
              <a:t>low-cost, commercially available MUSE EEG headband</a:t>
            </a:r>
            <a:r>
              <a:rPr lang="en-US" sz="2000">
                <a:ea typeface="+mn-lt"/>
                <a:cs typeface="+mn-lt"/>
              </a:rPr>
              <a:t> (4 electrodes: TP9, AF7, AF8, TP10) making the approach accessible.</a:t>
            </a:r>
            <a:endParaRPr lang="en-US"/>
          </a:p>
          <a:p>
            <a:pPr lvl="1"/>
            <a:r>
              <a:rPr lang="en-US" sz="2000">
                <a:ea typeface="+mn-lt"/>
                <a:cs typeface="+mn-lt"/>
              </a:rPr>
              <a:t>Employs </a:t>
            </a:r>
            <a:r>
              <a:rPr lang="en-US" sz="2000" b="1">
                <a:ea typeface="+mn-lt"/>
                <a:cs typeface="+mn-lt"/>
              </a:rPr>
              <a:t>standardized emotional stimuli (film clips)</a:t>
            </a:r>
            <a:r>
              <a:rPr lang="en-US" sz="2000">
                <a:ea typeface="+mn-lt"/>
                <a:cs typeface="+mn-lt"/>
              </a:rPr>
              <a:t> to reliably evoke specific valence categories across  participants.</a:t>
            </a:r>
            <a:endParaRPr lang="en-US"/>
          </a:p>
          <a:p>
            <a:r>
              <a:rPr lang="en-US" sz="2000" b="1">
                <a:ea typeface="+mn-lt"/>
                <a:cs typeface="+mn-lt"/>
              </a:rPr>
              <a:t>Focus:</a:t>
            </a:r>
            <a:r>
              <a:rPr lang="en-US" sz="2000">
                <a:ea typeface="+mn-lt"/>
                <a:cs typeface="+mn-lt"/>
              </a:rPr>
              <a:t> Targets three fundamental sentiment states:</a:t>
            </a:r>
            <a:endParaRPr lang="en-US"/>
          </a:p>
          <a:p>
            <a:pPr lvl="1"/>
            <a:r>
              <a:rPr lang="en-US" sz="2000" b="1">
                <a:ea typeface="+mn-lt"/>
                <a:cs typeface="+mn-lt"/>
              </a:rPr>
              <a:t>Positive Valence</a:t>
            </a:r>
            <a:endParaRPr lang="en-US">
              <a:ea typeface="+mn-lt"/>
              <a:cs typeface="+mn-lt"/>
            </a:endParaRPr>
          </a:p>
          <a:p>
            <a:pPr lvl="1"/>
            <a:r>
              <a:rPr lang="en-US" sz="2000" b="1">
                <a:ea typeface="+mn-lt"/>
                <a:cs typeface="+mn-lt"/>
              </a:rPr>
              <a:t>Negative Valence</a:t>
            </a:r>
            <a:endParaRPr lang="en-US"/>
          </a:p>
          <a:p>
            <a:pPr lvl="1"/>
            <a:r>
              <a:rPr lang="en-US" sz="2000" b="1">
                <a:ea typeface="+mn-lt"/>
                <a:cs typeface="+mn-lt"/>
              </a:rPr>
              <a:t>Neutral (Resting Baseline)</a:t>
            </a:r>
            <a:endParaRPr lang="en-US"/>
          </a:p>
          <a:p>
            <a:r>
              <a:rPr lang="en-US" sz="2000" b="1">
                <a:ea typeface="+mn-lt"/>
                <a:cs typeface="+mn-lt"/>
              </a:rPr>
              <a:t>Goal:</a:t>
            </a:r>
            <a:r>
              <a:rPr lang="en-US" sz="2000">
                <a:ea typeface="+mn-lt"/>
                <a:cs typeface="+mn-lt"/>
              </a:rPr>
              <a:t> To facilitate research and development of machine learning models capable of classifying emotional sentiment from relatively low-resolution EEG signals, captured under controlled yet realistic conditions (including natural EMG artifacts).</a:t>
            </a:r>
            <a:endParaRPr lang="en-US"/>
          </a:p>
          <a:p>
            <a:endParaRPr lang="en-US" sz="2000">
              <a:latin typeface="Aptos"/>
              <a:cs typeface="Times New Roman" panose="02020603050405020304" pitchFamily="18" charset="0"/>
            </a:endParaRPr>
          </a:p>
        </p:txBody>
      </p:sp>
      <p:sp>
        <p:nvSpPr>
          <p:cNvPr id="2" name="Title 1">
            <a:extLst>
              <a:ext uri="{FF2B5EF4-FFF2-40B4-BE49-F238E27FC236}">
                <a16:creationId xmlns:a16="http://schemas.microsoft.com/office/drawing/2014/main" id="{E29C561A-02D0-103E-B342-D7C60FE60375}"/>
              </a:ext>
            </a:extLst>
          </p:cNvPr>
          <p:cNvSpPr>
            <a:spLocks noGrp="1"/>
          </p:cNvSpPr>
          <p:nvPr>
            <p:ph type="title"/>
          </p:nvPr>
        </p:nvSpPr>
        <p:spPr>
          <a:xfrm>
            <a:off x="377588" y="391221"/>
            <a:ext cx="11436823" cy="421441"/>
          </a:xfrm>
        </p:spPr>
        <p:txBody>
          <a:bodyPr>
            <a:normAutofit fontScale="90000"/>
          </a:bodyPr>
          <a:lstStyle/>
          <a:p>
            <a:pPr algn="ctr">
              <a:lnSpc>
                <a:spcPct val="100000"/>
              </a:lnSpc>
            </a:pPr>
            <a:r>
              <a:rPr lang="en-IN" sz="4800">
                <a:solidFill>
                  <a:srgbClr val="C00000"/>
                </a:solidFill>
                <a:latin typeface="Times New Roman"/>
                <a:cs typeface="Times New Roman"/>
              </a:rPr>
              <a:t>Dataset: Emotions.csv (Bird et. Al)</a:t>
            </a:r>
          </a:p>
        </p:txBody>
      </p:sp>
      <p:sp>
        <p:nvSpPr>
          <p:cNvPr id="3" name="Slide Number Placeholder 2">
            <a:extLst>
              <a:ext uri="{FF2B5EF4-FFF2-40B4-BE49-F238E27FC236}">
                <a16:creationId xmlns:a16="http://schemas.microsoft.com/office/drawing/2014/main" id="{845F56F3-32DE-E5E1-F229-C6D363553304}"/>
              </a:ext>
            </a:extLst>
          </p:cNvPr>
          <p:cNvSpPr>
            <a:spLocks noGrp="1"/>
          </p:cNvSpPr>
          <p:nvPr>
            <p:ph type="sldNum" sz="quarter" idx="12"/>
          </p:nvPr>
        </p:nvSpPr>
        <p:spPr>
          <a:xfrm>
            <a:off x="183444" y="6449367"/>
            <a:ext cx="1842339" cy="408134"/>
          </a:xfrm>
        </p:spPr>
        <p:txBody>
          <a:bodyPr/>
          <a:lstStyle/>
          <a:p>
            <a:pPr algn="ctr"/>
            <a:r>
              <a:rPr lang="en-IN" sz="1400">
                <a:latin typeface="Times New Roman" panose="02020603050405020304" pitchFamily="18" charset="0"/>
                <a:cs typeface="Times New Roman" panose="02020603050405020304" pitchFamily="18" charset="0"/>
              </a:rPr>
              <a:t>2</a:t>
            </a:r>
            <a:endParaRPr lang="en-US">
              <a:ea typeface="Calibri"/>
              <a:cs typeface="Calibri"/>
            </a:endParaRPr>
          </a:p>
        </p:txBody>
      </p:sp>
    </p:spTree>
    <p:extLst>
      <p:ext uri="{BB962C8B-B14F-4D97-AF65-F5344CB8AC3E}">
        <p14:creationId xmlns:p14="http://schemas.microsoft.com/office/powerpoint/2010/main" val="321498945"/>
      </p:ext>
    </p:extLst>
  </p:cSld>
  <p:clrMapOvr>
    <a:overrideClrMapping bg1="lt1" tx1="dk1" bg2="lt2" tx2="dk2" accent1="accent1" accent2="accent2" accent3="accent3" accent4="accent4" accent5="accent5" accent6="accent6" hlink="hlink" folHlink="folHlink"/>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ircular object with circles and numbers&#10;&#10;AI-generated content may be incorrect.">
            <a:extLst>
              <a:ext uri="{FF2B5EF4-FFF2-40B4-BE49-F238E27FC236}">
                <a16:creationId xmlns:a16="http://schemas.microsoft.com/office/drawing/2014/main" id="{2E2DDF9F-0FB1-405D-F11E-1743A9B386D7}"/>
              </a:ext>
            </a:extLst>
          </p:cNvPr>
          <p:cNvPicPr>
            <a:picLocks noChangeAspect="1"/>
          </p:cNvPicPr>
          <p:nvPr/>
        </p:nvPicPr>
        <p:blipFill>
          <a:blip r:embed="rId2"/>
          <a:stretch>
            <a:fillRect/>
          </a:stretch>
        </p:blipFill>
        <p:spPr>
          <a:xfrm>
            <a:off x="2569509" y="424984"/>
            <a:ext cx="7041776" cy="5996827"/>
          </a:xfrm>
          <a:prstGeom prst="rect">
            <a:avLst/>
          </a:prstGeom>
        </p:spPr>
      </p:pic>
    </p:spTree>
    <p:extLst>
      <p:ext uri="{BB962C8B-B14F-4D97-AF65-F5344CB8AC3E}">
        <p14:creationId xmlns:p14="http://schemas.microsoft.com/office/powerpoint/2010/main" val="306384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339FDEC-453E-BC84-EBC7-536966B2E3AD}"/>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1514A93-EAFE-5DC0-701F-1AA7D1C0FC7F}"/>
              </a:ext>
            </a:extLst>
          </p:cNvPr>
          <p:cNvSpPr>
            <a:spLocks noGrp="1"/>
          </p:cNvSpPr>
          <p:nvPr>
            <p:ph idx="1"/>
          </p:nvPr>
        </p:nvSpPr>
        <p:spPr>
          <a:xfrm>
            <a:off x="974493" y="1063625"/>
            <a:ext cx="10515600" cy="4524801"/>
          </a:xfrm>
        </p:spPr>
        <p:txBody>
          <a:bodyPr vert="horz" lIns="91440" tIns="45720" rIns="91440" bIns="45720" rtlCol="0" anchor="t">
            <a:noAutofit/>
          </a:bodyPr>
          <a:lstStyle/>
          <a:p>
            <a:pPr>
              <a:buNone/>
            </a:pPr>
            <a:r>
              <a:rPr lang="en-US" sz="2000" b="1">
                <a:ea typeface="+mn-lt"/>
                <a:cs typeface="+mn-lt"/>
              </a:rPr>
              <a:t>Film Clips Used as Emotional Stimuli:</a:t>
            </a:r>
            <a:endParaRPr lang="en-US"/>
          </a:p>
          <a:p>
            <a:pPr>
              <a:buNone/>
            </a:pPr>
            <a:r>
              <a:rPr lang="en-US" sz="2000">
                <a:ea typeface="+mn-lt"/>
                <a:cs typeface="+mn-lt"/>
              </a:rPr>
              <a:t>The following film clips were carefully selected to induce target emotional states (Negative, Positive, Neutral) during EEG recording:</a:t>
            </a:r>
            <a:endParaRPr lang="en-US"/>
          </a:p>
          <a:p>
            <a:pPr>
              <a:buNone/>
            </a:pPr>
            <a:r>
              <a:rPr lang="en-US" sz="2000" b="1">
                <a:ea typeface="+mn-lt"/>
                <a:cs typeface="+mn-lt"/>
              </a:rPr>
              <a:t>Negative Emotion (Sadness, Distress, Empathy):</a:t>
            </a:r>
            <a:endParaRPr lang="en-US"/>
          </a:p>
          <a:p>
            <a:pPr lvl="1">
              <a:buFont typeface="Courier New"/>
              <a:buChar char="o"/>
            </a:pPr>
            <a:r>
              <a:rPr lang="en-US" sz="1600" b="1">
                <a:ea typeface="+mn-lt"/>
                <a:cs typeface="+mn-lt"/>
              </a:rPr>
              <a:t>Marley and Me (2008):</a:t>
            </a:r>
            <a:r>
              <a:rPr lang="en-US" sz="1600">
                <a:ea typeface="+mn-lt"/>
                <a:cs typeface="+mn-lt"/>
              </a:rPr>
              <a:t> Dog’s decline and death — participant visibly upset</a:t>
            </a:r>
            <a:endParaRPr lang="en-US"/>
          </a:p>
          <a:p>
            <a:pPr lvl="1">
              <a:buFont typeface="Courier New"/>
              <a:buChar char="o"/>
            </a:pPr>
            <a:r>
              <a:rPr lang="en-US" sz="1600" b="1">
                <a:ea typeface="+mn-lt"/>
                <a:cs typeface="+mn-lt"/>
              </a:rPr>
              <a:t>Up (2009):</a:t>
            </a:r>
            <a:r>
              <a:rPr lang="en-US" sz="1600">
                <a:ea typeface="+mn-lt"/>
                <a:cs typeface="+mn-lt"/>
              </a:rPr>
              <a:t> Opening montage on love and loss — evokes nostalgia and sadness</a:t>
            </a:r>
            <a:endParaRPr lang="en-US"/>
          </a:p>
          <a:p>
            <a:pPr lvl="1">
              <a:buFont typeface="Courier New"/>
              <a:buChar char="o"/>
            </a:pPr>
            <a:r>
              <a:rPr lang="en-US" sz="1600" b="1">
                <a:ea typeface="+mn-lt"/>
                <a:cs typeface="+mn-lt"/>
              </a:rPr>
              <a:t>My Girl (1991):</a:t>
            </a:r>
            <a:r>
              <a:rPr lang="en-US" sz="1600">
                <a:ea typeface="+mn-lt"/>
                <a:cs typeface="+mn-lt"/>
              </a:rPr>
              <a:t> Childhood tragedy — elicits shock and empathy</a:t>
            </a:r>
            <a:endParaRPr lang="en-US">
              <a:ea typeface="+mn-lt"/>
              <a:cs typeface="+mn-lt"/>
            </a:endParaRPr>
          </a:p>
          <a:p>
            <a:pPr>
              <a:buFont typeface="Arial"/>
              <a:buChar char="•"/>
            </a:pPr>
            <a:r>
              <a:rPr lang="en-US" sz="2000" b="1">
                <a:ea typeface="+mn-lt"/>
                <a:cs typeface="+mn-lt"/>
              </a:rPr>
              <a:t>Positive Emotion (Joy, Amusement, Calm):</a:t>
            </a:r>
            <a:endParaRPr lang="en-US"/>
          </a:p>
          <a:p>
            <a:pPr lvl="1">
              <a:buFont typeface="Courier New"/>
              <a:buChar char="o"/>
            </a:pPr>
            <a:r>
              <a:rPr lang="en-US" sz="1600" b="1">
                <a:ea typeface="+mn-lt"/>
                <a:cs typeface="+mn-lt"/>
              </a:rPr>
              <a:t>La </a:t>
            </a:r>
            <a:r>
              <a:rPr lang="en-US" sz="1600" b="1" err="1">
                <a:ea typeface="+mn-lt"/>
                <a:cs typeface="+mn-lt"/>
              </a:rPr>
              <a:t>La</a:t>
            </a:r>
            <a:r>
              <a:rPr lang="en-US" sz="1600" b="1">
                <a:ea typeface="+mn-lt"/>
                <a:cs typeface="+mn-lt"/>
              </a:rPr>
              <a:t> Land (2016):</a:t>
            </a:r>
            <a:r>
              <a:rPr lang="en-US" sz="1600">
                <a:ea typeface="+mn-lt"/>
                <a:cs typeface="+mn-lt"/>
              </a:rPr>
              <a:t> Musical scenes and romance — joy, happiness</a:t>
            </a:r>
            <a:endParaRPr lang="en-US"/>
          </a:p>
          <a:p>
            <a:pPr lvl="1">
              <a:buFont typeface="Courier New"/>
              <a:buChar char="o"/>
            </a:pPr>
            <a:r>
              <a:rPr lang="en-US" sz="1600" b="1">
                <a:ea typeface="+mn-lt"/>
                <a:cs typeface="+mn-lt"/>
              </a:rPr>
              <a:t>Slow Life (2014):</a:t>
            </a:r>
            <a:r>
              <a:rPr lang="en-US" sz="1600">
                <a:ea typeface="+mn-lt"/>
                <a:cs typeface="+mn-lt"/>
              </a:rPr>
              <a:t> Serene nature footage — calmness, wonder</a:t>
            </a:r>
            <a:endParaRPr lang="en-US"/>
          </a:p>
          <a:p>
            <a:pPr lvl="1">
              <a:buFont typeface="Courier New"/>
              <a:buChar char="o"/>
            </a:pPr>
            <a:r>
              <a:rPr lang="en-US" sz="1600" b="1">
                <a:ea typeface="+mn-lt"/>
                <a:cs typeface="+mn-lt"/>
              </a:rPr>
              <a:t>Funny Dogs (2015):</a:t>
            </a:r>
            <a:r>
              <a:rPr lang="en-US" sz="1600">
                <a:ea typeface="+mn-lt"/>
                <a:cs typeface="+mn-lt"/>
              </a:rPr>
              <a:t> Dog clip compilation — amusement (participant smiled)</a:t>
            </a:r>
            <a:endParaRPr lang="en-US"/>
          </a:p>
          <a:p>
            <a:pPr indent="0">
              <a:buNone/>
            </a:pPr>
            <a:r>
              <a:rPr lang="en-US" sz="2000" b="1">
                <a:ea typeface="+mn-lt"/>
                <a:cs typeface="+mn-lt"/>
              </a:rPr>
              <a:t>Neutral (Baseline):</a:t>
            </a:r>
            <a:endParaRPr lang="en-US"/>
          </a:p>
          <a:p>
            <a:pPr lvl="1">
              <a:buFont typeface="Courier New"/>
              <a:buChar char="o"/>
            </a:pPr>
            <a:r>
              <a:rPr lang="en-US" sz="1600" b="1">
                <a:ea typeface="+mn-lt"/>
                <a:cs typeface="+mn-lt"/>
              </a:rPr>
              <a:t>No Film Stimuli:</a:t>
            </a:r>
            <a:r>
              <a:rPr lang="en-US" sz="1600">
                <a:ea typeface="+mn-lt"/>
                <a:cs typeface="+mn-lt"/>
              </a:rPr>
              <a:t> Resting state with no input — used to establish baseline brain activity</a:t>
            </a:r>
            <a:endParaRPr lang="en-US"/>
          </a:p>
          <a:p>
            <a:pPr>
              <a:buNone/>
            </a:pPr>
            <a:endParaRPr lang="en-US" sz="2000"/>
          </a:p>
          <a:p>
            <a:pPr marL="0" indent="0">
              <a:buNone/>
            </a:pPr>
            <a:endParaRPr lang="en-US" sz="2000">
              <a:ea typeface="+mn-lt"/>
              <a:cs typeface="+mn-lt"/>
            </a:endParaRPr>
          </a:p>
          <a:p>
            <a:endParaRPr lang="en-US" sz="2000">
              <a:ea typeface="+mn-lt"/>
              <a:cs typeface="+mn-lt"/>
            </a:endParaRPr>
          </a:p>
          <a:p>
            <a:endParaRPr lang="en-US" sz="2000">
              <a:latin typeface="Aptos"/>
              <a:cs typeface="Times New Roman" panose="02020603050405020304" pitchFamily="18" charset="0"/>
            </a:endParaRPr>
          </a:p>
        </p:txBody>
      </p:sp>
      <p:sp>
        <p:nvSpPr>
          <p:cNvPr id="2" name="Title 1">
            <a:extLst>
              <a:ext uri="{FF2B5EF4-FFF2-40B4-BE49-F238E27FC236}">
                <a16:creationId xmlns:a16="http://schemas.microsoft.com/office/drawing/2014/main" id="{748C8073-5789-9F58-E940-475F0875749D}"/>
              </a:ext>
            </a:extLst>
          </p:cNvPr>
          <p:cNvSpPr>
            <a:spLocks noGrp="1"/>
          </p:cNvSpPr>
          <p:nvPr>
            <p:ph type="title"/>
          </p:nvPr>
        </p:nvSpPr>
        <p:spPr>
          <a:xfrm>
            <a:off x="377588" y="391221"/>
            <a:ext cx="11436823" cy="421441"/>
          </a:xfrm>
        </p:spPr>
        <p:txBody>
          <a:bodyPr>
            <a:normAutofit fontScale="90000"/>
          </a:bodyPr>
          <a:lstStyle/>
          <a:p>
            <a:pPr algn="ctr">
              <a:lnSpc>
                <a:spcPct val="100000"/>
              </a:lnSpc>
            </a:pPr>
            <a:r>
              <a:rPr lang="en-IN" sz="4800">
                <a:solidFill>
                  <a:srgbClr val="C00000"/>
                </a:solidFill>
                <a:latin typeface="Times New Roman"/>
                <a:cs typeface="Times New Roman"/>
              </a:rPr>
              <a:t>Clips Used For Emotional Stimuli</a:t>
            </a:r>
          </a:p>
        </p:txBody>
      </p:sp>
      <p:sp>
        <p:nvSpPr>
          <p:cNvPr id="3" name="Slide Number Placeholder 2">
            <a:extLst>
              <a:ext uri="{FF2B5EF4-FFF2-40B4-BE49-F238E27FC236}">
                <a16:creationId xmlns:a16="http://schemas.microsoft.com/office/drawing/2014/main" id="{443A9B9A-CDA9-9B0D-3CB5-F2C184CDB85F}"/>
              </a:ext>
            </a:extLst>
          </p:cNvPr>
          <p:cNvSpPr>
            <a:spLocks noGrp="1"/>
          </p:cNvSpPr>
          <p:nvPr>
            <p:ph type="sldNum" sz="quarter" idx="12"/>
          </p:nvPr>
        </p:nvSpPr>
        <p:spPr>
          <a:xfrm>
            <a:off x="183444" y="6449367"/>
            <a:ext cx="1842339" cy="408134"/>
          </a:xfrm>
        </p:spPr>
        <p:txBody>
          <a:bodyPr/>
          <a:lstStyle/>
          <a:p>
            <a:pPr algn="ctr"/>
            <a:r>
              <a:rPr lang="en-IN" sz="1400">
                <a:latin typeface="Times New Roman" panose="02020603050405020304" pitchFamily="18" charset="0"/>
                <a:cs typeface="Times New Roman" panose="02020603050405020304" pitchFamily="18" charset="0"/>
              </a:rPr>
              <a:t>2</a:t>
            </a:r>
            <a:endParaRPr lang="en-US">
              <a:ea typeface="Calibri"/>
              <a:cs typeface="Calibri"/>
            </a:endParaRPr>
          </a:p>
        </p:txBody>
      </p:sp>
    </p:spTree>
    <p:extLst>
      <p:ext uri="{BB962C8B-B14F-4D97-AF65-F5344CB8AC3E}">
        <p14:creationId xmlns:p14="http://schemas.microsoft.com/office/powerpoint/2010/main" val="1389415034"/>
      </p:ext>
    </p:extLst>
  </p:cSld>
  <p:clrMapOvr>
    <a:overrideClrMapping bg1="lt1" tx1="dk1" bg2="lt2" tx2="dk2" accent1="accent1" accent2="accent2" accent3="accent3" accent4="accent4" accent5="accent5" accent6="accent6" hlink="hlink" folHlink="folHlink"/>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25734F6-A14E-1575-B253-7C72408A8584}"/>
              </a:ext>
            </a:extLst>
          </p:cNvPr>
          <p:cNvSpPr>
            <a:spLocks noGrp="1"/>
          </p:cNvSpPr>
          <p:nvPr>
            <p:ph idx="1"/>
          </p:nvPr>
        </p:nvSpPr>
        <p:spPr>
          <a:xfrm>
            <a:off x="974493" y="1063625"/>
            <a:ext cx="10515600" cy="4524801"/>
          </a:xfrm>
        </p:spPr>
        <p:txBody>
          <a:bodyPr vert="horz" lIns="91440" tIns="45720" rIns="91440" bIns="45720" rtlCol="0" anchor="t">
            <a:noAutofit/>
          </a:bodyPr>
          <a:lstStyle/>
          <a:p>
            <a:endParaRPr lang="en-US" sz="2000"/>
          </a:p>
          <a:p>
            <a:endParaRPr lang="en-US" sz="2000">
              <a:ea typeface="+mn-lt"/>
              <a:cs typeface="+mn-lt"/>
            </a:endParaRPr>
          </a:p>
          <a:p>
            <a:endParaRPr lang="en-US" sz="2000">
              <a:latin typeface="Aptos"/>
              <a:cs typeface="Times New Roman" panose="02020603050405020304" pitchFamily="18" charset="0"/>
            </a:endParaRPr>
          </a:p>
        </p:txBody>
      </p:sp>
      <p:sp>
        <p:nvSpPr>
          <p:cNvPr id="2" name="Title 1">
            <a:extLst>
              <a:ext uri="{FF2B5EF4-FFF2-40B4-BE49-F238E27FC236}">
                <a16:creationId xmlns:a16="http://schemas.microsoft.com/office/drawing/2014/main" id="{E29C561A-02D0-103E-B342-D7C60FE60375}"/>
              </a:ext>
            </a:extLst>
          </p:cNvPr>
          <p:cNvSpPr>
            <a:spLocks noGrp="1"/>
          </p:cNvSpPr>
          <p:nvPr>
            <p:ph type="title"/>
          </p:nvPr>
        </p:nvSpPr>
        <p:spPr>
          <a:xfrm>
            <a:off x="377588" y="391221"/>
            <a:ext cx="11436823" cy="421441"/>
          </a:xfrm>
        </p:spPr>
        <p:txBody>
          <a:bodyPr>
            <a:normAutofit fontScale="90000"/>
          </a:bodyPr>
          <a:lstStyle/>
          <a:p>
            <a:pPr algn="ctr">
              <a:lnSpc>
                <a:spcPct val="100000"/>
              </a:lnSpc>
            </a:pPr>
            <a:r>
              <a:rPr lang="en-IN" sz="4800">
                <a:solidFill>
                  <a:srgbClr val="C00000"/>
                </a:solidFill>
                <a:latin typeface="Times New Roman"/>
                <a:cs typeface="Times New Roman"/>
              </a:rPr>
              <a:t>Dataset Features</a:t>
            </a:r>
          </a:p>
        </p:txBody>
      </p:sp>
      <p:sp>
        <p:nvSpPr>
          <p:cNvPr id="3" name="Slide Number Placeholder 2">
            <a:extLst>
              <a:ext uri="{FF2B5EF4-FFF2-40B4-BE49-F238E27FC236}">
                <a16:creationId xmlns:a16="http://schemas.microsoft.com/office/drawing/2014/main" id="{845F56F3-32DE-E5E1-F229-C6D363553304}"/>
              </a:ext>
            </a:extLst>
          </p:cNvPr>
          <p:cNvSpPr>
            <a:spLocks noGrp="1"/>
          </p:cNvSpPr>
          <p:nvPr>
            <p:ph type="sldNum" sz="quarter" idx="12"/>
          </p:nvPr>
        </p:nvSpPr>
        <p:spPr>
          <a:xfrm>
            <a:off x="183444" y="6449367"/>
            <a:ext cx="1842339" cy="408134"/>
          </a:xfrm>
        </p:spPr>
        <p:txBody>
          <a:bodyPr/>
          <a:lstStyle/>
          <a:p>
            <a:pPr algn="ctr"/>
            <a:r>
              <a:rPr lang="en-IN" sz="1400">
                <a:latin typeface="Times New Roman" panose="02020603050405020304" pitchFamily="18" charset="0"/>
                <a:cs typeface="Times New Roman" panose="02020603050405020304" pitchFamily="18" charset="0"/>
              </a:rPr>
              <a:t>2</a:t>
            </a:r>
            <a:endParaRPr lang="en-US">
              <a:ea typeface="Calibri"/>
              <a:cs typeface="Calibri"/>
            </a:endParaRPr>
          </a:p>
        </p:txBody>
      </p:sp>
      <p:sp>
        <p:nvSpPr>
          <p:cNvPr id="4" name="TextBox 3">
            <a:extLst>
              <a:ext uri="{FF2B5EF4-FFF2-40B4-BE49-F238E27FC236}">
                <a16:creationId xmlns:a16="http://schemas.microsoft.com/office/drawing/2014/main" id="{BBEF1680-59C7-6C7C-3678-3019272A239C}"/>
              </a:ext>
            </a:extLst>
          </p:cNvPr>
          <p:cNvSpPr txBox="1"/>
          <p:nvPr/>
        </p:nvSpPr>
        <p:spPr>
          <a:xfrm>
            <a:off x="370217" y="974092"/>
            <a:ext cx="1144363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Signal Preprocessing</a:t>
            </a:r>
            <a:endParaRPr lang="en-US"/>
          </a:p>
          <a:p>
            <a:pPr marL="285750" indent="-285750">
              <a:buFont typeface="Arial"/>
              <a:buChar char="•"/>
            </a:pPr>
            <a:r>
              <a:rPr lang="en-US">
                <a:ea typeface="+mn-lt"/>
                <a:cs typeface="+mn-lt"/>
              </a:rPr>
              <a:t>Sliding time windows: </a:t>
            </a:r>
            <a:r>
              <a:rPr lang="en-US" b="1">
                <a:ea typeface="+mn-lt"/>
                <a:cs typeface="+mn-lt"/>
              </a:rPr>
              <a:t>3 minute</a:t>
            </a:r>
            <a:r>
              <a:rPr lang="en-US">
                <a:ea typeface="+mn-lt"/>
                <a:cs typeface="+mn-lt"/>
              </a:rPr>
              <a:t> window with </a:t>
            </a:r>
            <a:r>
              <a:rPr lang="en-US" b="1">
                <a:ea typeface="+mn-lt"/>
                <a:cs typeface="+mn-lt"/>
              </a:rPr>
              <a:t>0 seconds </a:t>
            </a:r>
            <a:r>
              <a:rPr lang="en-US">
                <a:ea typeface="+mn-lt"/>
                <a:cs typeface="+mn-lt"/>
              </a:rPr>
              <a:t>of overlap</a:t>
            </a:r>
            <a:endParaRPr lang="en-US"/>
          </a:p>
          <a:p>
            <a:pPr marL="285750" indent="-285750">
              <a:buFont typeface="Arial"/>
              <a:buChar char="•"/>
            </a:pPr>
            <a:r>
              <a:rPr lang="en-US">
                <a:ea typeface="+mn-lt"/>
                <a:cs typeface="+mn-lt"/>
              </a:rPr>
              <a:t>Sampling rate: </a:t>
            </a:r>
            <a:r>
              <a:rPr lang="en-US" b="1">
                <a:ea typeface="+mn-lt"/>
                <a:cs typeface="+mn-lt"/>
              </a:rPr>
              <a:t>150 Hz</a:t>
            </a:r>
            <a:r>
              <a:rPr lang="en-US">
                <a:ea typeface="+mn-lt"/>
                <a:cs typeface="+mn-lt"/>
              </a:rPr>
              <a:t> (uniform across all recordings)</a:t>
            </a:r>
            <a:endParaRPr lang="en-US"/>
          </a:p>
          <a:p>
            <a:r>
              <a:rPr lang="en-US" b="1">
                <a:ea typeface="+mn-lt"/>
                <a:cs typeface="+mn-lt"/>
              </a:rPr>
              <a:t>Initial Feature Extraction</a:t>
            </a:r>
            <a:endParaRPr lang="en-US"/>
          </a:p>
          <a:p>
            <a:pPr marL="285750" indent="-285750">
              <a:buFont typeface="Arial"/>
              <a:buChar char="•"/>
            </a:pPr>
            <a:r>
              <a:rPr lang="en-US" b="1">
                <a:ea typeface="+mn-lt"/>
                <a:cs typeface="+mn-lt"/>
              </a:rPr>
              <a:t>2,548 features</a:t>
            </a:r>
            <a:r>
              <a:rPr lang="en-US">
                <a:ea typeface="+mn-lt"/>
                <a:cs typeface="+mn-lt"/>
              </a:rPr>
              <a:t> extracted per window</a:t>
            </a:r>
            <a:endParaRPr lang="en-US"/>
          </a:p>
          <a:p>
            <a:pPr marL="285750" indent="-285750">
              <a:buFont typeface="Arial"/>
              <a:buChar char="•"/>
            </a:pPr>
            <a:r>
              <a:rPr lang="en-US">
                <a:ea typeface="+mn-lt"/>
                <a:cs typeface="+mn-lt"/>
              </a:rPr>
              <a:t>Features computed across multiple </a:t>
            </a:r>
            <a:r>
              <a:rPr lang="en-US" b="1">
                <a:ea typeface="+mn-lt"/>
                <a:cs typeface="+mn-lt"/>
              </a:rPr>
              <a:t>frequency bands</a:t>
            </a:r>
            <a:r>
              <a:rPr lang="en-US">
                <a:ea typeface="+mn-lt"/>
                <a:cs typeface="+mn-lt"/>
              </a:rPr>
              <a:t> (e.g., Alpha, Beta) and </a:t>
            </a:r>
            <a:r>
              <a:rPr lang="en-US" b="1">
                <a:ea typeface="+mn-lt"/>
                <a:cs typeface="+mn-lt"/>
              </a:rPr>
              <a:t>electrodes</a:t>
            </a:r>
            <a:endParaRPr lang="en-US"/>
          </a:p>
          <a:p>
            <a:r>
              <a:rPr lang="en-US" b="1">
                <a:ea typeface="+mn-lt"/>
                <a:cs typeface="+mn-lt"/>
              </a:rPr>
              <a:t>Feature Categories (Examples):</a:t>
            </a:r>
            <a:endParaRPr lang="en-US"/>
          </a:p>
          <a:p>
            <a:pPr marL="285750" indent="-285750">
              <a:buFont typeface="Arial"/>
              <a:buChar char="•"/>
            </a:pPr>
            <a:r>
              <a:rPr lang="en-US" b="1">
                <a:ea typeface="+mn-lt"/>
                <a:cs typeface="+mn-lt"/>
              </a:rPr>
              <a:t>Basic Statistical Features</a:t>
            </a:r>
            <a:endParaRPr lang="en-US"/>
          </a:p>
          <a:p>
            <a:pPr marL="742950" lvl="1" indent="-285750">
              <a:buFont typeface="Arial"/>
              <a:buChar char="•"/>
            </a:pPr>
            <a:r>
              <a:rPr lang="en-US">
                <a:ea typeface="+mn-lt"/>
                <a:cs typeface="+mn-lt"/>
              </a:rPr>
              <a:t>Mean, Standard Deviation, Maximum, Minimum</a:t>
            </a:r>
            <a:endParaRPr lang="en-US"/>
          </a:p>
          <a:p>
            <a:pPr marL="742950" lvl="1" indent="-285750">
              <a:buFont typeface="Arial"/>
              <a:buChar char="•"/>
            </a:pPr>
            <a:r>
              <a:rPr lang="en-US">
                <a:ea typeface="+mn-lt"/>
                <a:cs typeface="+mn-lt"/>
              </a:rPr>
              <a:t>Higher-order moments (e.g., Skewness, Kurtosis)</a:t>
            </a:r>
            <a:endParaRPr lang="en-US"/>
          </a:p>
          <a:p>
            <a:pPr marL="742950" lvl="1" indent="-285750">
              <a:buFont typeface="Arial"/>
              <a:buChar char="•"/>
            </a:pPr>
            <a:r>
              <a:rPr lang="en-US">
                <a:ea typeface="+mn-lt"/>
                <a:cs typeface="+mn-lt"/>
              </a:rPr>
              <a:t>Quantiles and value differences</a:t>
            </a:r>
            <a:endParaRPr lang="en-US"/>
          </a:p>
          <a:p>
            <a:pPr marL="285750" indent="-285750">
              <a:buFont typeface="Arial"/>
              <a:buChar char="•"/>
            </a:pPr>
            <a:r>
              <a:rPr lang="en-US" b="1">
                <a:ea typeface="+mn-lt"/>
                <a:cs typeface="+mn-lt"/>
              </a:rPr>
              <a:t>Frequency-Domain Features</a:t>
            </a:r>
            <a:endParaRPr lang="en-US"/>
          </a:p>
          <a:p>
            <a:pPr marL="742950" lvl="1" indent="-285750">
              <a:buFont typeface="Arial"/>
              <a:buChar char="•"/>
            </a:pPr>
            <a:r>
              <a:rPr lang="en-US">
                <a:ea typeface="+mn-lt"/>
                <a:cs typeface="+mn-lt"/>
              </a:rPr>
              <a:t>Fast Fourier Transform (FFT) coefficients capturing signal amplitude across frequencies</a:t>
            </a:r>
            <a:endParaRPr lang="en-US"/>
          </a:p>
          <a:p>
            <a:pPr marL="285750" indent="-285750">
              <a:buFont typeface="Arial"/>
              <a:buChar char="•"/>
            </a:pPr>
            <a:endParaRPr lang="en-US" b="1"/>
          </a:p>
        </p:txBody>
      </p:sp>
    </p:spTree>
    <p:extLst>
      <p:ext uri="{BB962C8B-B14F-4D97-AF65-F5344CB8AC3E}">
        <p14:creationId xmlns:p14="http://schemas.microsoft.com/office/powerpoint/2010/main" val="319521462"/>
      </p:ext>
    </p:extLst>
  </p:cSld>
  <p:clrMapOvr>
    <a:overrideClrMapping bg1="lt1" tx1="dk1" bg2="lt2" tx2="dk2" accent1="accent1" accent2="accent2" accent3="accent3" accent4="accent4" accent5="accent5" accent6="accent6" hlink="hlink" folHlink="folHlink"/>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C84FBBA2-4313-4768-E4FA-2C1D3D456C01}"/>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5AC20CC-50FA-5E1C-729F-3000CF146CD8}"/>
              </a:ext>
            </a:extLst>
          </p:cNvPr>
          <p:cNvSpPr>
            <a:spLocks noGrp="1"/>
          </p:cNvSpPr>
          <p:nvPr>
            <p:ph idx="1"/>
          </p:nvPr>
        </p:nvSpPr>
        <p:spPr>
          <a:xfrm>
            <a:off x="974493" y="1063625"/>
            <a:ext cx="10515600" cy="4524801"/>
          </a:xfrm>
        </p:spPr>
        <p:txBody>
          <a:bodyPr vert="horz" lIns="91440" tIns="45720" rIns="91440" bIns="45720" rtlCol="0" anchor="t">
            <a:noAutofit/>
          </a:bodyPr>
          <a:lstStyle/>
          <a:p>
            <a:endParaRPr lang="en-US" sz="2000"/>
          </a:p>
          <a:p>
            <a:endParaRPr lang="en-US" sz="2000">
              <a:ea typeface="+mn-lt"/>
              <a:cs typeface="+mn-lt"/>
            </a:endParaRPr>
          </a:p>
          <a:p>
            <a:endParaRPr lang="en-US" sz="2000">
              <a:latin typeface="Aptos"/>
              <a:cs typeface="Times New Roman" panose="02020603050405020304" pitchFamily="18" charset="0"/>
            </a:endParaRPr>
          </a:p>
        </p:txBody>
      </p:sp>
      <p:sp>
        <p:nvSpPr>
          <p:cNvPr id="2" name="Title 1">
            <a:extLst>
              <a:ext uri="{FF2B5EF4-FFF2-40B4-BE49-F238E27FC236}">
                <a16:creationId xmlns:a16="http://schemas.microsoft.com/office/drawing/2014/main" id="{E470E19F-205F-303D-88DE-B24F6365EB03}"/>
              </a:ext>
            </a:extLst>
          </p:cNvPr>
          <p:cNvSpPr>
            <a:spLocks noGrp="1"/>
          </p:cNvSpPr>
          <p:nvPr>
            <p:ph type="title"/>
          </p:nvPr>
        </p:nvSpPr>
        <p:spPr>
          <a:xfrm>
            <a:off x="377588" y="391221"/>
            <a:ext cx="11436823" cy="421441"/>
          </a:xfrm>
        </p:spPr>
        <p:txBody>
          <a:bodyPr>
            <a:normAutofit fontScale="90000"/>
          </a:bodyPr>
          <a:lstStyle/>
          <a:p>
            <a:pPr algn="ctr">
              <a:lnSpc>
                <a:spcPct val="100000"/>
              </a:lnSpc>
            </a:pPr>
            <a:r>
              <a:rPr lang="en-IN" sz="4800">
                <a:solidFill>
                  <a:srgbClr val="C00000"/>
                </a:solidFill>
                <a:latin typeface="Times New Roman"/>
                <a:cs typeface="Times New Roman"/>
              </a:rPr>
              <a:t>Dataset Features</a:t>
            </a:r>
          </a:p>
        </p:txBody>
      </p:sp>
      <p:sp>
        <p:nvSpPr>
          <p:cNvPr id="3" name="Slide Number Placeholder 2">
            <a:extLst>
              <a:ext uri="{FF2B5EF4-FFF2-40B4-BE49-F238E27FC236}">
                <a16:creationId xmlns:a16="http://schemas.microsoft.com/office/drawing/2014/main" id="{4EF34698-A9DE-1BB7-5892-7F35F4C51A82}"/>
              </a:ext>
            </a:extLst>
          </p:cNvPr>
          <p:cNvSpPr>
            <a:spLocks noGrp="1"/>
          </p:cNvSpPr>
          <p:nvPr>
            <p:ph type="sldNum" sz="quarter" idx="12"/>
          </p:nvPr>
        </p:nvSpPr>
        <p:spPr>
          <a:xfrm>
            <a:off x="183444" y="6449367"/>
            <a:ext cx="1842339" cy="408134"/>
          </a:xfrm>
        </p:spPr>
        <p:txBody>
          <a:bodyPr/>
          <a:lstStyle/>
          <a:p>
            <a:pPr algn="ctr"/>
            <a:r>
              <a:rPr lang="en-IN" sz="1400">
                <a:latin typeface="Times New Roman" panose="02020603050405020304" pitchFamily="18" charset="0"/>
                <a:cs typeface="Times New Roman" panose="02020603050405020304" pitchFamily="18" charset="0"/>
              </a:rPr>
              <a:t>2</a:t>
            </a:r>
            <a:endParaRPr lang="en-US">
              <a:ea typeface="Calibri"/>
              <a:cs typeface="Calibri"/>
            </a:endParaRPr>
          </a:p>
        </p:txBody>
      </p:sp>
      <p:sp>
        <p:nvSpPr>
          <p:cNvPr id="4" name="TextBox 3">
            <a:extLst>
              <a:ext uri="{FF2B5EF4-FFF2-40B4-BE49-F238E27FC236}">
                <a16:creationId xmlns:a16="http://schemas.microsoft.com/office/drawing/2014/main" id="{79E93415-145C-54C4-1611-81E83654A2F1}"/>
              </a:ext>
            </a:extLst>
          </p:cNvPr>
          <p:cNvSpPr txBox="1"/>
          <p:nvPr/>
        </p:nvSpPr>
        <p:spPr>
          <a:xfrm>
            <a:off x="370217" y="974092"/>
            <a:ext cx="1144363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b="1"/>
              <a:t>Relational &amp; Complexity Metrics</a:t>
            </a:r>
            <a:endParaRPr lang="en-US"/>
          </a:p>
          <a:p>
            <a:pPr marL="742950" lvl="1" indent="-285750">
              <a:buFont typeface="Arial,Sans-Serif"/>
              <a:buChar char="•"/>
            </a:pPr>
            <a:r>
              <a:rPr lang="en-US"/>
              <a:t>Covariance matrix elements</a:t>
            </a:r>
          </a:p>
          <a:p>
            <a:pPr marL="742950" lvl="1" indent="-285750">
              <a:buFont typeface="Arial,Sans-Serif"/>
              <a:buChar char="•"/>
            </a:pPr>
            <a:r>
              <a:rPr lang="en-US"/>
              <a:t>Correlation between electrode signals</a:t>
            </a:r>
          </a:p>
          <a:p>
            <a:pPr marL="742950" lvl="1" indent="-285750">
              <a:buFont typeface="Arial,Sans-Serif"/>
              <a:buChar char="•"/>
            </a:pPr>
            <a:r>
              <a:rPr lang="en-US"/>
              <a:t>Eigenvalues from matrix decompositions</a:t>
            </a:r>
          </a:p>
          <a:p>
            <a:pPr marL="742950" lvl="1" indent="-285750">
              <a:buFont typeface="Arial,Sans-Serif"/>
              <a:buChar char="•"/>
            </a:pPr>
            <a:r>
              <a:rPr lang="en-US"/>
              <a:t>Log-determinant and matrix logarithm-based features</a:t>
            </a:r>
          </a:p>
          <a:p>
            <a:pPr marL="742950" lvl="1" indent="-285750">
              <a:buFont typeface="Arial,Sans-Serif"/>
              <a:buChar char="•"/>
            </a:pPr>
            <a:r>
              <a:rPr lang="en-US"/>
              <a:t>Entropy (signal unpredictability or complexity)</a:t>
            </a:r>
          </a:p>
          <a:p>
            <a:pPr lvl="1"/>
            <a:endParaRPr lang="en-US" b="1"/>
          </a:p>
          <a:p>
            <a:endParaRPr lang="en-US" b="1"/>
          </a:p>
          <a:p>
            <a:pPr marL="285750" indent="-285750">
              <a:buFont typeface="Arial"/>
              <a:buChar char="•"/>
            </a:pPr>
            <a:endParaRPr lang="en-US" b="1"/>
          </a:p>
        </p:txBody>
      </p:sp>
    </p:spTree>
    <p:extLst>
      <p:ext uri="{BB962C8B-B14F-4D97-AF65-F5344CB8AC3E}">
        <p14:creationId xmlns:p14="http://schemas.microsoft.com/office/powerpoint/2010/main" val="4125905531"/>
      </p:ext>
    </p:extLst>
  </p:cSld>
  <p:clrMapOvr>
    <a:overrideClrMapping bg1="lt1" tx1="dk1" bg2="lt2" tx2="dk2" accent1="accent1" accent2="accent2" accent3="accent3" accent4="accent4" accent5="accent5" accent6="accent6" hlink="hlink" folHlink="folHlink"/>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TABLE OF CONTENTS</vt:lpstr>
      <vt:lpstr>Problem Definition</vt:lpstr>
      <vt:lpstr>Background</vt:lpstr>
      <vt:lpstr>Dataset: Emotions.csv (Bird et. Al)</vt:lpstr>
      <vt:lpstr>PowerPoint Presentation</vt:lpstr>
      <vt:lpstr>Clips Used For Emotional Stimuli</vt:lpstr>
      <vt:lpstr>Dataset Features</vt:lpstr>
      <vt:lpstr>Dataset Features</vt:lpstr>
      <vt:lpstr>Feature Descriptions</vt:lpstr>
      <vt:lpstr>Feature Descriptions – Frequency Domain</vt:lpstr>
      <vt:lpstr>Feature Descriptions – Relational Features</vt:lpstr>
      <vt:lpstr>Dataset: SEED-IV (Wei-Long Zheng et al.)</vt:lpstr>
      <vt:lpstr>PowerPoint Presentation</vt:lpstr>
      <vt:lpstr>Experimental scene and electrode placement</vt:lpstr>
      <vt:lpstr>Dataset Summary</vt:lpstr>
      <vt:lpstr>PowerPoint Presentation</vt:lpstr>
      <vt:lpstr>Methodology Used For Emotions.csv</vt:lpstr>
      <vt:lpstr>Methodology Used For Seed dataset </vt:lpstr>
      <vt:lpstr>PowerPoint Presentation</vt:lpstr>
      <vt:lpstr>eeg_feature_smooth directory</vt:lpstr>
      <vt:lpstr>PowerPoint Presentation</vt:lpstr>
      <vt:lpstr>PowerPoint Presentation</vt:lpstr>
      <vt:lpstr>PowerPoint Presentation</vt:lpstr>
      <vt:lpstr>PowerPoint Presentation</vt:lpstr>
      <vt:lpstr>PowerPoint Presentation</vt:lpstr>
      <vt:lpstr>Results for Emotions.csv</vt:lpstr>
      <vt:lpstr>CNN</vt:lpstr>
      <vt:lpstr>GRU</vt:lpstr>
      <vt:lpstr>LSTM</vt:lpstr>
      <vt:lpstr>Simple RNN</vt:lpstr>
      <vt:lpstr>SVM</vt:lpstr>
      <vt:lpstr>Logistic Regression</vt:lpstr>
      <vt:lpstr>Random Forest</vt:lpstr>
      <vt:lpstr>Results for SEED-IV</vt:lpstr>
      <vt:lpstr>Epoch vs Loss(CNN)</vt:lpstr>
      <vt:lpstr>Epoch vs Loss(LSTM)</vt:lpstr>
      <vt:lpstr>Epoch vs Loss(CNNLSTM2D)</vt:lpstr>
      <vt:lpstr>CNN (SEED-IV)</vt:lpstr>
      <vt:lpstr>LSTM (SEED-IV)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SOUMISH GHOSH</dc:creator>
  <cp:revision>2</cp:revision>
  <dcterms:created xsi:type="dcterms:W3CDTF">2024-11-18T03:28:52Z</dcterms:created>
  <dcterms:modified xsi:type="dcterms:W3CDTF">2025-04-05T11:08:34Z</dcterms:modified>
</cp:coreProperties>
</file>