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69" r:id="rId5"/>
    <p:sldId id="270" r:id="rId6"/>
    <p:sldId id="271" r:id="rId7"/>
    <p:sldId id="272" r:id="rId8"/>
    <p:sldId id="275" r:id="rId9"/>
    <p:sldId id="266" r:id="rId10"/>
    <p:sldId id="267" r:id="rId11"/>
    <p:sldId id="268" r:id="rId12"/>
    <p:sldId id="262" r:id="rId13"/>
    <p:sldId id="259" r:id="rId14"/>
    <p:sldId id="273" r:id="rId15"/>
    <p:sldId id="274" r:id="rId16"/>
    <p:sldId id="26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52" autoAdjust="0"/>
    <p:restoredTop sz="94660"/>
  </p:normalViewPr>
  <p:slideViewPr>
    <p:cSldViewPr snapToGrid="0">
      <p:cViewPr varScale="1">
        <p:scale>
          <a:sx n="83" d="100"/>
          <a:sy n="83" d="100"/>
        </p:scale>
        <p:origin x="30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F7CD7F-21B3-F743-327F-AB164E237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44A5F1C-37A3-7A65-794D-FE3400CF6E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DBAE7D4-1272-FCF1-7C6E-1F2215AB8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41DC-DD61-4892-9396-88AA111740F5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6C257AE-C37E-3485-32E7-1384BF123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8E98D0C-9A76-2FD6-709B-69F3D0685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D4CA7-D9FE-4A54-A995-FE97FEE4A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369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78D9CF-8182-C652-F1ED-81179FDA5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283F7F5-2AE6-A784-3B07-2FD9CE0315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B91E4F8-4457-5EF9-1EA8-AF59658F3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41DC-DD61-4892-9396-88AA111740F5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C5DDBFB-66A9-C7FB-FEA6-238300E12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8F1D199-E578-084C-B836-B333CE02B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D4CA7-D9FE-4A54-A995-FE97FEE4A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70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73A91F17-7481-FDA0-834F-8A7A8A694A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B23CF0F-C9D4-B67F-CD22-9D55C9EFFE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B51C61D-0B51-4813-C74D-0FEBA182F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41DC-DD61-4892-9396-88AA111740F5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FD3C167-C66B-6314-2BD4-B62C2DE49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11F7884-8034-228D-B0FA-39C1A7B7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D4CA7-D9FE-4A54-A995-FE97FEE4A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325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DA3C8EB-CB99-B012-DF48-CA734031D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A96730C-A829-3C8D-D574-DB5F09E30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741056A-DCE9-DFD4-FACF-A2CB767FF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41DC-DD61-4892-9396-88AA111740F5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23C5FF6-E188-E388-F998-73E5BF0E8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4FB96CF-1B33-A3B1-8F23-5CAA975F9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D4CA7-D9FE-4A54-A995-FE97FEE4A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873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E0A5DFC-C2FB-33B7-B50C-2D6270641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46F2B90-A03A-09C2-C01E-72CEBFB396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1C2375A-59B1-FB03-CA5A-71B087CD9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41DC-DD61-4892-9396-88AA111740F5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E4C02C8-943C-B3A0-78F0-18A232B5C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56EABD8-D629-63E8-D673-C4CD15E12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D4CA7-D9FE-4A54-A995-FE97FEE4A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436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0106AD9-07DD-C818-3032-CBCB10317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21B0681-6B91-FF9E-AD4C-3AF715005A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76E46D8-A987-4032-261C-1184278E35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3A76360-76F8-EA4F-B385-723BDDBB5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41DC-DD61-4892-9396-88AA111740F5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D06068D2-003C-E959-D1A6-FA34A3368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0775287-C647-94C0-0C99-F026BA088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D4CA7-D9FE-4A54-A995-FE97FEE4A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1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E721A1-E896-CCFD-EEC2-92498A3EE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B767EE52-B6BB-EB20-AA47-CE97E31BF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D67A6E4A-A0F6-00DB-C3E7-71DDCDA374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E9615A6-6CAB-0AC6-3BA6-87585F39F7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A0E9D246-7937-A7B3-3472-C4A66AB80F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5E6328E-6784-ED9A-B5A5-CDC652C95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41DC-DD61-4892-9396-88AA111740F5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547AE613-E46F-D01A-8C8F-8DA218CB8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35D7CF2B-C833-0EC9-1CDA-82B49D23F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D4CA7-D9FE-4A54-A995-FE97FEE4A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577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5470F23-61CA-4311-6C48-13112C3B6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80BBDAEC-5760-CB44-E7DA-2007A15F9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41DC-DD61-4892-9396-88AA111740F5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566483C-1736-FD77-33E9-8E6245CC8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C04696B-2A17-2286-F601-40837067B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D4CA7-D9FE-4A54-A995-FE97FEE4A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4534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9956C01-D746-DC58-C815-F56C2E8D6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41DC-DD61-4892-9396-88AA111740F5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441D6D50-BD9B-C4DE-D805-5CAEDDBB7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DD569BF-4160-31EC-676C-3475EB710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D4CA7-D9FE-4A54-A995-FE97FEE4A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585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2B7185-5229-BF07-8A45-2DBB0CEAC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674C167-7D90-DE92-9707-BD5235894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D895E686-72F0-C0C1-93BD-C5137E6C35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01D1617-EEC3-87E9-834D-EE430ACB4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41DC-DD61-4892-9396-88AA111740F5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5D78C35-DA20-A16C-9310-1F04EBCEF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12737799-EDF5-24BD-AF9D-40124C40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D4CA7-D9FE-4A54-A995-FE97FEE4A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050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83454E4-18E8-A5D5-93EF-584CCB2CD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04E1376D-E446-C6F2-355A-0ECF901691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DFDD61B-91DC-2DEB-5C7D-E7AD87B592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34EDFFC-0A14-930A-5205-68C8899EB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141DC-DD61-4892-9396-88AA111740F5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5365E6B-B514-63D8-5494-B8BFF98C8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3224FACB-71A4-F0DC-C17B-55BF70187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1D4CA7-D9FE-4A54-A995-FE97FEE4A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320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C30433E8-DC90-31FC-607D-CE59BC300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6B09004-0D4F-B655-7398-97425BAB1B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EB5A6A4-449B-88C1-5D35-ADC338D8AE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4141DC-DD61-4892-9396-88AA111740F5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3A532B8-DE58-2EF5-02C5-5358F9920E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30F292B-3C52-1642-77C1-852EDA380A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1D4CA7-D9FE-4A54-A995-FE97FEE4A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317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1CA1880-44FD-2C78-6D70-44EBA6171A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5368" y="164787"/>
            <a:ext cx="3855720" cy="86931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0999185-58AB-CA02-A5F7-CA16E99D2A7A}"/>
              </a:ext>
            </a:extLst>
          </p:cNvPr>
          <p:cNvSpPr txBox="1"/>
          <p:nvPr/>
        </p:nvSpPr>
        <p:spPr>
          <a:xfrm>
            <a:off x="2428568" y="1067505"/>
            <a:ext cx="7325032" cy="465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AMRITA SCHOOL OF ARTIFICIAL INTELLIGENCE, BENGALURU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6E133452-460F-9BCD-43AD-996F9244550C}"/>
              </a:ext>
            </a:extLst>
          </p:cNvPr>
          <p:cNvSpPr txBox="1"/>
          <p:nvPr/>
        </p:nvSpPr>
        <p:spPr>
          <a:xfrm>
            <a:off x="2762864" y="1660816"/>
            <a:ext cx="6096000" cy="748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B. Tech in Artificial Intelligence and Data Science (AID)</a:t>
            </a:r>
            <a:endParaRPr lang="en-IN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en-IN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Third Semester, Section F, Academic Year: 2023-24</a:t>
            </a:r>
            <a:endParaRPr lang="en-IN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="" xmlns:a16="http://schemas.microsoft.com/office/drawing/2014/main" id="{1C5AB4E9-768C-7C91-4E44-8B1DC4E1A64A}"/>
              </a:ext>
            </a:extLst>
          </p:cNvPr>
          <p:cNvSpPr txBox="1"/>
          <p:nvPr/>
        </p:nvSpPr>
        <p:spPr>
          <a:xfrm>
            <a:off x="1052052" y="2765481"/>
            <a:ext cx="10569677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800"/>
              </a:spcAft>
            </a:pPr>
            <a:r>
              <a:rPr lang="en-IN" u="sng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SOFTWARE DEFINED COMMUNICATION SYSTEMS </a:t>
            </a:r>
            <a:r>
              <a:rPr lang="en-IN" sz="1800" u="sng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(23AID203)</a:t>
            </a:r>
            <a:endParaRPr lang="en-IN" sz="1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END-TERM PROJECT </a:t>
            </a:r>
            <a:r>
              <a:rPr lang="en-IN" sz="16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PRESENTATION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algn="ctr">
              <a:spcAft>
                <a:spcPts val="800"/>
              </a:spcAft>
            </a:pPr>
            <a:r>
              <a:rPr lang="en-IN" sz="1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on</a:t>
            </a:r>
          </a:p>
          <a:p>
            <a:pPr algn="ctr">
              <a:spcAft>
                <a:spcPts val="800"/>
              </a:spcAft>
            </a:pPr>
            <a:r>
              <a:rPr lang="en-IN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CLASSIFICATION OF </a:t>
            </a:r>
            <a:r>
              <a:rPr lang="en-IN" b="1" kern="100" dirty="0" smtClean="0">
                <a:solidFill>
                  <a:srgbClr val="C0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WIDEBAND </a:t>
            </a:r>
            <a:r>
              <a:rPr lang="en-IN" b="1" kern="100" dirty="0">
                <a:solidFill>
                  <a:srgbClr val="C00000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FREQUENCY MODULATION TECHNIQUES AND LOWER SIDE BAND MODULATION USING RTL-SDR</a:t>
            </a:r>
            <a:endParaRPr lang="en-IN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="" xmlns:a16="http://schemas.microsoft.com/office/drawing/2014/main" id="{0CB3F750-F0A2-86C4-BED1-2EC3AE3F09A4}"/>
              </a:ext>
            </a:extLst>
          </p:cNvPr>
          <p:cNvSpPr txBox="1"/>
          <p:nvPr/>
        </p:nvSpPr>
        <p:spPr>
          <a:xfrm>
            <a:off x="3057832" y="4866968"/>
            <a:ext cx="69809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Group No. 04</a:t>
            </a:r>
          </a:p>
          <a:p>
            <a:pPr marL="285750" indent="-285750" algn="ctr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Rajath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Siddarth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(BL.EN.U4AID23006)</a:t>
            </a:r>
          </a:p>
          <a:p>
            <a:pPr marL="285750" indent="-285750" algn="ctr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V. Sidharrth (BL.EN.U4AID23054)</a:t>
            </a:r>
          </a:p>
          <a:p>
            <a:pPr marL="285750" indent="-285750" algn="ctr"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Palle Venkata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Dharaneswara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Reddy (BL.EN.U4AID23065)</a:t>
            </a:r>
          </a:p>
        </p:txBody>
      </p:sp>
    </p:spTree>
    <p:extLst>
      <p:ext uri="{BB962C8B-B14F-4D97-AF65-F5344CB8AC3E}">
        <p14:creationId xmlns:p14="http://schemas.microsoft.com/office/powerpoint/2010/main" val="2599148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EB21FBDA-2483-BC6F-C65A-28D9298DCDD1}"/>
              </a:ext>
            </a:extLst>
          </p:cNvPr>
          <p:cNvSpPr/>
          <p:nvPr/>
        </p:nvSpPr>
        <p:spPr>
          <a:xfrm>
            <a:off x="671041" y="184249"/>
            <a:ext cx="9515174" cy="8259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Upload the captured signals files to </a:t>
            </a:r>
            <a:r>
              <a:rPr lang="en-US" dirty="0" smtClean="0"/>
              <a:t>Google Collaboratory </a:t>
            </a:r>
            <a:r>
              <a:rPr lang="en-US" dirty="0"/>
              <a:t>and convert </a:t>
            </a:r>
            <a:r>
              <a:rPr lang="en-US" dirty="0" smtClean="0"/>
              <a:t>to array with the help of numpy dependency.</a:t>
            </a:r>
            <a:endParaRPr lang="en-US" dirty="0"/>
          </a:p>
        </p:txBody>
      </p:sp>
      <p:sp>
        <p:nvSpPr>
          <p:cNvPr id="7" name="Arrow: Down 6">
            <a:extLst>
              <a:ext uri="{FF2B5EF4-FFF2-40B4-BE49-F238E27FC236}">
                <a16:creationId xmlns="" xmlns:a16="http://schemas.microsoft.com/office/drawing/2014/main" id="{59027840-24CC-6D89-D917-CEC105652AAD}"/>
              </a:ext>
            </a:extLst>
          </p:cNvPr>
          <p:cNvSpPr/>
          <p:nvPr/>
        </p:nvSpPr>
        <p:spPr>
          <a:xfrm>
            <a:off x="4716706" y="973585"/>
            <a:ext cx="452284" cy="49161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D2BADDBE-2CEE-A753-44C3-B1D02087B548}"/>
              </a:ext>
            </a:extLst>
          </p:cNvPr>
          <p:cNvSpPr/>
          <p:nvPr/>
        </p:nvSpPr>
        <p:spPr>
          <a:xfrm>
            <a:off x="632867" y="1451630"/>
            <a:ext cx="9515174" cy="8259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Convert the </a:t>
            </a:r>
            <a:r>
              <a:rPr lang="en-US" dirty="0" smtClean="0"/>
              <a:t>arrays </a:t>
            </a:r>
            <a:r>
              <a:rPr lang="en-US" dirty="0"/>
              <a:t>to </a:t>
            </a:r>
            <a:r>
              <a:rPr lang="en-US" dirty="0" smtClean="0"/>
              <a:t>Pandas </a:t>
            </a:r>
            <a:r>
              <a:rPr lang="en-US" dirty="0" err="1"/>
              <a:t>D</a:t>
            </a:r>
            <a:r>
              <a:rPr lang="en-US" dirty="0" err="1" smtClean="0"/>
              <a:t>ataframe</a:t>
            </a:r>
            <a:r>
              <a:rPr lang="en-US" dirty="0" smtClean="0"/>
              <a:t> by importing pandas dependency and </a:t>
            </a:r>
            <a:r>
              <a:rPr lang="en-US" dirty="0"/>
              <a:t>label the target column accordingly.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B13DFDCC-63B0-5DC9-CF67-E1FAC1D4A6A1}"/>
              </a:ext>
            </a:extLst>
          </p:cNvPr>
          <p:cNvSpPr/>
          <p:nvPr/>
        </p:nvSpPr>
        <p:spPr>
          <a:xfrm>
            <a:off x="671041" y="2733331"/>
            <a:ext cx="9515174" cy="8259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Extract the relevant no. of instances from each dataset.</a:t>
            </a:r>
            <a:endParaRPr lang="en-US" dirty="0"/>
          </a:p>
        </p:txBody>
      </p:sp>
      <p:sp>
        <p:nvSpPr>
          <p:cNvPr id="10" name="Arrow: Down 9">
            <a:extLst>
              <a:ext uri="{FF2B5EF4-FFF2-40B4-BE49-F238E27FC236}">
                <a16:creationId xmlns="" xmlns:a16="http://schemas.microsoft.com/office/drawing/2014/main" id="{C92B91E0-6F43-D203-BDC3-792188E4693C}"/>
              </a:ext>
            </a:extLst>
          </p:cNvPr>
          <p:cNvSpPr/>
          <p:nvPr/>
        </p:nvSpPr>
        <p:spPr>
          <a:xfrm>
            <a:off x="4652698" y="2279694"/>
            <a:ext cx="452284" cy="49161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Down 10">
            <a:extLst>
              <a:ext uri="{FF2B5EF4-FFF2-40B4-BE49-F238E27FC236}">
                <a16:creationId xmlns="" xmlns:a16="http://schemas.microsoft.com/office/drawing/2014/main" id="{E78EE811-CE5C-CDDE-0486-F13692220B36}"/>
              </a:ext>
            </a:extLst>
          </p:cNvPr>
          <p:cNvSpPr/>
          <p:nvPr/>
        </p:nvSpPr>
        <p:spPr>
          <a:xfrm>
            <a:off x="4685218" y="3521983"/>
            <a:ext cx="452284" cy="49161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760F0809-4D95-FA51-5B18-3E70D8069992}"/>
              </a:ext>
            </a:extLst>
          </p:cNvPr>
          <p:cNvSpPr/>
          <p:nvPr/>
        </p:nvSpPr>
        <p:spPr>
          <a:xfrm>
            <a:off x="671042" y="4011639"/>
            <a:ext cx="9515173" cy="10520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Check for missing values in each </a:t>
            </a:r>
            <a:r>
              <a:rPr lang="en-US" dirty="0" err="1" smtClean="0"/>
              <a:t>dataframe</a:t>
            </a:r>
            <a:r>
              <a:rPr lang="en-US" dirty="0" smtClean="0"/>
              <a:t> and remove them.</a:t>
            </a:r>
            <a:endParaRPr lang="en-US" dirty="0"/>
          </a:p>
        </p:txBody>
      </p:sp>
      <p:sp>
        <p:nvSpPr>
          <p:cNvPr id="13" name="Arrow: Down 10">
            <a:extLst>
              <a:ext uri="{FF2B5EF4-FFF2-40B4-BE49-F238E27FC236}">
                <a16:creationId xmlns="" xmlns:a16="http://schemas.microsoft.com/office/drawing/2014/main" id="{E78EE811-CE5C-CDDE-0486-F13692220B36}"/>
              </a:ext>
            </a:extLst>
          </p:cNvPr>
          <p:cNvSpPr/>
          <p:nvPr/>
        </p:nvSpPr>
        <p:spPr>
          <a:xfrm>
            <a:off x="4716706" y="5063691"/>
            <a:ext cx="452284" cy="49161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760F0809-4D95-FA51-5B18-3E70D8069992}"/>
              </a:ext>
            </a:extLst>
          </p:cNvPr>
          <p:cNvSpPr/>
          <p:nvPr/>
        </p:nvSpPr>
        <p:spPr>
          <a:xfrm>
            <a:off x="632867" y="5555304"/>
            <a:ext cx="9553348" cy="10520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Concatenate the three </a:t>
            </a:r>
            <a:r>
              <a:rPr lang="en-US" dirty="0" err="1" smtClean="0"/>
              <a:t>dataframes</a:t>
            </a:r>
            <a:r>
              <a:rPr lang="en-US" dirty="0" smtClean="0"/>
              <a:t> into one </a:t>
            </a:r>
            <a:r>
              <a:rPr lang="en-US" dirty="0" err="1" smtClean="0"/>
              <a:t>dataframe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14799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60F0809-4D95-FA51-5B18-3E70D8069992}"/>
              </a:ext>
            </a:extLst>
          </p:cNvPr>
          <p:cNvSpPr/>
          <p:nvPr/>
        </p:nvSpPr>
        <p:spPr>
          <a:xfrm>
            <a:off x="1087609" y="1897704"/>
            <a:ext cx="9553348" cy="10520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Assign the training data size as 80% and keep aside 20% of data as training data.</a:t>
            </a:r>
            <a:endParaRPr lang="en-US" dirty="0"/>
          </a:p>
        </p:txBody>
      </p:sp>
      <p:sp>
        <p:nvSpPr>
          <p:cNvPr id="5" name="Arrow: Down 10">
            <a:extLst>
              <a:ext uri="{FF2B5EF4-FFF2-40B4-BE49-F238E27FC236}">
                <a16:creationId xmlns="" xmlns:a16="http://schemas.microsoft.com/office/drawing/2014/main" id="{E78EE811-CE5C-CDDE-0486-F13692220B36}"/>
              </a:ext>
            </a:extLst>
          </p:cNvPr>
          <p:cNvSpPr/>
          <p:nvPr/>
        </p:nvSpPr>
        <p:spPr>
          <a:xfrm>
            <a:off x="5638141" y="2949756"/>
            <a:ext cx="452284" cy="49161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60F0809-4D95-FA51-5B18-3E70D8069992}"/>
              </a:ext>
            </a:extLst>
          </p:cNvPr>
          <p:cNvSpPr/>
          <p:nvPr/>
        </p:nvSpPr>
        <p:spPr>
          <a:xfrm>
            <a:off x="1062635" y="3441369"/>
            <a:ext cx="9553348" cy="10520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Train the machine learning models and generate the classification report.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94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63BD2E-D98B-718E-7DB1-2692E7012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1341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Side Band Modulation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E8F0660-C98F-4E3B-BC5B-BE188E514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39" y="1215483"/>
            <a:ext cx="11117766" cy="5363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7264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108DAC8-149A-437D-41E8-A5B829ADF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896" y="646049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Wideband frequency modulation: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31563D8A-3D51-F18C-1EC1-815099BC3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366" y="1207009"/>
            <a:ext cx="10966130" cy="493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263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 and analysis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project: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640080" y="2340865"/>
            <a:ext cx="10067544" cy="383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4551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3913"/>
            <a:ext cx="10515600" cy="4351338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Project: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Highest accuracy: 77%</a:t>
            </a:r>
          </a:p>
          <a:p>
            <a:pPr marL="0" indent="0">
              <a:buNone/>
            </a:pP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 and imaginary components: not proper validation of patterns of features of signal.</a:t>
            </a:r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653079"/>
              </p:ext>
            </p:extLst>
          </p:nvPr>
        </p:nvGraphicFramePr>
        <p:xfrm>
          <a:off x="925576" y="3890602"/>
          <a:ext cx="8128000" cy="184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KNN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77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Decision Tree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Random</a:t>
                      </a:r>
                      <a:r>
                        <a:rPr lang="en-IN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Forest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73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XGBoost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</a:t>
                      </a:r>
                      <a:endParaRPr lang="en-IN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89356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F9AD623B-7767-A7D5-BDCD-DE112694C3B5}"/>
              </a:ext>
            </a:extLst>
          </p:cNvPr>
          <p:cNvSpPr/>
          <p:nvPr/>
        </p:nvSpPr>
        <p:spPr>
          <a:xfrm>
            <a:off x="4094930" y="2328238"/>
            <a:ext cx="358918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364585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E2C3EC8-9FF3-E1D1-94AD-F1F5083690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59" y="2249424"/>
            <a:ext cx="10515600" cy="3383280"/>
          </a:xfrm>
        </p:spPr>
        <p:txBody>
          <a:bodyPr>
            <a:norm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Enormous requirement of data transfer.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Spectral congestion and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interference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of communication systems.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Essential need for classifying modulation techniques.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Bandwidth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efficiency, power efficiency, and error tolerance 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Defined Radio and MATLAB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482BB1C-7D44-4D24-FBA3-651B6DB2A8EB}"/>
              </a:ext>
            </a:extLst>
          </p:cNvPr>
          <p:cNvSpPr txBox="1"/>
          <p:nvPr/>
        </p:nvSpPr>
        <p:spPr>
          <a:xfrm>
            <a:off x="3249265" y="1202879"/>
            <a:ext cx="56043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5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296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5E1739-BD76-9EA2-5CBD-D6BFDBEAE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Simulation project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8A36FD0F-377B-5C64-B8B5-3A62410BE418}"/>
              </a:ext>
            </a:extLst>
          </p:cNvPr>
          <p:cNvSpPr txBox="1"/>
          <p:nvPr/>
        </p:nvSpPr>
        <p:spPr>
          <a:xfrm>
            <a:off x="869795" y="1906859"/>
            <a:ext cx="104486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Binary Frequency Shift Keying: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69795" y="2642616"/>
            <a:ext cx="103224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transmit digital information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switching a carrier between discrete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frequencies.</a:t>
            </a:r>
          </a:p>
          <a:p>
            <a:pPr marL="285750" indent="-285750">
              <a:buFontTx/>
              <a:buChar char="-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Tx/>
              <a:buChar char="-"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248" y="3107622"/>
            <a:ext cx="4770774" cy="3552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1218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856" y="1706753"/>
            <a:ext cx="10515600" cy="4351338"/>
          </a:xfrm>
        </p:spPr>
        <p:txBody>
          <a:bodyPr>
            <a:normAutofit/>
          </a:bodyPr>
          <a:lstStyle/>
          <a:p>
            <a:pPr algn="just"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The number of discrete frequencies can be:</a:t>
            </a:r>
            <a:endParaRPr lang="en-IN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lvl="0" indent="0" algn="just"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Two- binary FSK</a:t>
            </a:r>
            <a:endParaRPr lang="en-IN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lvl="0" indent="0" algn="just">
              <a:spcAft>
                <a:spcPts val="0"/>
              </a:spcAft>
              <a:buNone/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More than two: M-</a:t>
            </a:r>
            <a:r>
              <a:rPr lang="en-US" dirty="0" err="1">
                <a:latin typeface="Times New Roman" panose="02020603050405020304" pitchFamily="18" charset="0"/>
                <a:ea typeface="SimSun" panose="02010600030101010101" pitchFamily="2" charset="-122"/>
              </a:rPr>
              <a:t>ary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 FSK</a:t>
            </a:r>
            <a:endParaRPr lang="en-IN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Binary FSK (or BFSK) uses two frequencies:</a:t>
            </a:r>
            <a:endParaRPr lang="en-IN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0" lvl="0" indent="0" algn="just">
              <a:spcAft>
                <a:spcPts val="0"/>
              </a:spcAft>
              <a:buNone/>
            </a:pPr>
            <a:r>
              <a:rPr lang="en-US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Mark</a:t>
            </a:r>
          </a:p>
          <a:p>
            <a:pPr marL="0" lvl="0" indent="0" algn="just">
              <a:spcAft>
                <a:spcPts val="0"/>
              </a:spcAft>
              <a:buNone/>
            </a:pPr>
            <a:r>
              <a:rPr lang="en-US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Space</a:t>
            </a:r>
          </a:p>
          <a:p>
            <a:pPr algn="just"/>
            <a:r>
              <a:rPr lang="en-US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What is frequency deviation or shift? 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9938" y="1706753"/>
            <a:ext cx="4762931" cy="3990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578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74904"/>
            <a:ext cx="10515600" cy="5802059"/>
          </a:xfrm>
        </p:spPr>
        <p:txBody>
          <a:bodyPr/>
          <a:lstStyle/>
          <a:p>
            <a:pPr algn="just"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Bit rate = Baud rate. </a:t>
            </a:r>
          </a:p>
          <a:p>
            <a:pPr algn="just"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In 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each symbol interval </a:t>
            </a:r>
            <a:r>
              <a:rPr lang="en-US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a </a:t>
            </a: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zero or a one</a:t>
            </a:r>
            <a:r>
              <a:rPr lang="en-US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, can be transmitted. </a:t>
            </a:r>
            <a:endParaRPr lang="en-IN" dirty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dirty="0">
                <a:latin typeface="Times New Roman" panose="02020603050405020304" pitchFamily="18" charset="0"/>
                <a:ea typeface="SimSun" panose="02010600030101010101" pitchFamily="2" charset="-122"/>
              </a:rPr>
              <a:t>Looking at the time domain representation of FSK, it can be clearly seen that the amplitude of carrier does not change. </a:t>
            </a:r>
            <a:endParaRPr lang="en-US" dirty="0" smtClean="0"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algn="just">
              <a:spcAft>
                <a:spcPts val="0"/>
              </a:spcAft>
            </a:pPr>
            <a:r>
              <a:rPr lang="en-US" dirty="0" smtClean="0">
                <a:latin typeface="Times New Roman" panose="02020603050405020304" pitchFamily="18" charset="0"/>
                <a:ea typeface="SimSun" panose="02010600030101010101" pitchFamily="2" charset="-122"/>
              </a:rPr>
              <a:t>Used in amplifier design and selection.</a:t>
            </a:r>
          </a:p>
          <a:p>
            <a:pPr marL="0" indent="0" algn="just">
              <a:spcAft>
                <a:spcPts val="0"/>
              </a:spcAft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44731"/>
          <a:stretch/>
        </p:blipFill>
        <p:spPr>
          <a:xfrm>
            <a:off x="2103120" y="3275932"/>
            <a:ext cx="7434072" cy="312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2924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76072"/>
            <a:ext cx="10515600" cy="5600891"/>
          </a:xfrm>
        </p:spPr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Coherent FSK: Same oscillator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 coherent FSK: Separate oscillators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Non coherent FSK- phase discontinuities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Disadvantageous yet cheap!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Variants of coherent FSK</a:t>
            </a:r>
          </a:p>
          <a:p>
            <a:pPr marL="0" indent="0">
              <a:buNone/>
            </a:pP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976" y="3117228"/>
            <a:ext cx="10323576" cy="3740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030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Minimum bandwidth and modulation index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512" y="1562672"/>
            <a:ext cx="4873752" cy="343900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64208" y="5019874"/>
            <a:ext cx="608076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9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Figure 5 Minimum FSK bandwidth</a:t>
            </a:r>
            <a:endParaRPr lang="en-IN" sz="9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0805" y="1690688"/>
            <a:ext cx="1743318" cy="10342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16752" y="2724912"/>
            <a:ext cx="53370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Optimal detection h&gt;=1</a:t>
            </a:r>
          </a:p>
          <a:p>
            <a:r>
              <a:rPr lang="en-IN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Some coherent FSKs detect signal when h&lt;1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6119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FSK Modulation and Demodulation</a:t>
            </a:r>
            <a:endParaRPr lang="en-IN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1929384" y="1690688"/>
            <a:ext cx="7836408" cy="332759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239420" y="5118854"/>
            <a:ext cx="43118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</a:t>
            </a:r>
            <a:r>
              <a:rPr lang="en-IN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 FSK Modulation and demodulation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0425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7147F1F-946F-4486-9BF3-BBFC114FD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Project</a:t>
            </a:r>
            <a:br>
              <a:rPr lang="en-US" sz="4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DC89D32C-324C-EFBA-7A7F-DE50259D7CD6}"/>
              </a:ext>
            </a:extLst>
          </p:cNvPr>
          <p:cNvSpPr txBox="1"/>
          <p:nvPr/>
        </p:nvSpPr>
        <p:spPr>
          <a:xfrm>
            <a:off x="838198" y="1046213"/>
            <a:ext cx="10746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 of the project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790790AE-87F6-CFA1-A122-05DE6AA31670}"/>
              </a:ext>
            </a:extLst>
          </p:cNvPr>
          <p:cNvSpPr/>
          <p:nvPr/>
        </p:nvSpPr>
        <p:spPr>
          <a:xfrm>
            <a:off x="838197" y="1398035"/>
            <a:ext cx="9171039" cy="8259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Interface the RTL SDR source in GNU Radio Companion. </a:t>
            </a:r>
            <a:endParaRPr lang="en-US" dirty="0"/>
          </a:p>
        </p:txBody>
      </p:sp>
      <p:sp>
        <p:nvSpPr>
          <p:cNvPr id="6" name="Arrow: Down 5">
            <a:extLst>
              <a:ext uri="{FF2B5EF4-FFF2-40B4-BE49-F238E27FC236}">
                <a16:creationId xmlns="" xmlns:a16="http://schemas.microsoft.com/office/drawing/2014/main" id="{D2E9B5EC-572B-F7CF-AF3E-597E3382ABB9}"/>
              </a:ext>
            </a:extLst>
          </p:cNvPr>
          <p:cNvSpPr/>
          <p:nvPr/>
        </p:nvSpPr>
        <p:spPr>
          <a:xfrm>
            <a:off x="5053781" y="2241720"/>
            <a:ext cx="452284" cy="49161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ABEE1134-18BC-39B6-E2C3-F99BBEEC98EA}"/>
              </a:ext>
            </a:extLst>
          </p:cNvPr>
          <p:cNvSpPr/>
          <p:nvPr/>
        </p:nvSpPr>
        <p:spPr>
          <a:xfrm>
            <a:off x="838197" y="2750684"/>
            <a:ext cx="9171039" cy="8259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Make the necessary connections as per the block diagram.</a:t>
            </a:r>
            <a:endParaRPr lang="en-US" dirty="0"/>
          </a:p>
        </p:txBody>
      </p:sp>
      <p:sp>
        <p:nvSpPr>
          <p:cNvPr id="8" name="Arrow: Down 7">
            <a:extLst>
              <a:ext uri="{FF2B5EF4-FFF2-40B4-BE49-F238E27FC236}">
                <a16:creationId xmlns="" xmlns:a16="http://schemas.microsoft.com/office/drawing/2014/main" id="{9AA0677A-8849-1F71-4868-CCE88C04FF00}"/>
              </a:ext>
            </a:extLst>
          </p:cNvPr>
          <p:cNvSpPr/>
          <p:nvPr/>
        </p:nvSpPr>
        <p:spPr>
          <a:xfrm>
            <a:off x="5030425" y="3593227"/>
            <a:ext cx="452284" cy="49161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5B50C669-9855-262C-8ACA-828C7D83700F}"/>
              </a:ext>
            </a:extLst>
          </p:cNvPr>
          <p:cNvSpPr/>
          <p:nvPr/>
        </p:nvSpPr>
        <p:spPr>
          <a:xfrm>
            <a:off x="816854" y="4095043"/>
            <a:ext cx="9171039" cy="8259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Extracting the real and imaginary components of the signal, i.e., the </a:t>
            </a:r>
            <a:r>
              <a:rPr lang="en-US" dirty="0" err="1" smtClean="0"/>
              <a:t>inphase</a:t>
            </a:r>
            <a:r>
              <a:rPr lang="en-US" dirty="0" smtClean="0"/>
              <a:t> and quadrature part by connecting to a file sink block.</a:t>
            </a:r>
            <a:endParaRPr lang="en-US" dirty="0"/>
          </a:p>
        </p:txBody>
      </p:sp>
      <p:sp>
        <p:nvSpPr>
          <p:cNvPr id="10" name="Arrow: Down 9">
            <a:extLst>
              <a:ext uri="{FF2B5EF4-FFF2-40B4-BE49-F238E27FC236}">
                <a16:creationId xmlns="" xmlns:a16="http://schemas.microsoft.com/office/drawing/2014/main" id="{25331712-620A-E826-ED27-1C3657432EC4}"/>
              </a:ext>
            </a:extLst>
          </p:cNvPr>
          <p:cNvSpPr/>
          <p:nvPr/>
        </p:nvSpPr>
        <p:spPr>
          <a:xfrm>
            <a:off x="5030425" y="4947789"/>
            <a:ext cx="452284" cy="49161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D1EB796F-0BCA-D436-3666-95F3B572D536}"/>
              </a:ext>
            </a:extLst>
          </p:cNvPr>
          <p:cNvSpPr/>
          <p:nvPr/>
        </p:nvSpPr>
        <p:spPr>
          <a:xfrm>
            <a:off x="816853" y="5439402"/>
            <a:ext cx="9171039" cy="6977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Tune the FM signals for better hearing in the audio sink and extract the CSV files from file sink.</a:t>
            </a:r>
            <a:endParaRPr lang="en-US" dirty="0"/>
          </a:p>
        </p:txBody>
      </p:sp>
      <p:sp>
        <p:nvSpPr>
          <p:cNvPr id="11" name="Arrow: Down 6">
            <a:extLst>
              <a:ext uri="{FF2B5EF4-FFF2-40B4-BE49-F238E27FC236}">
                <a16:creationId xmlns="" xmlns:a16="http://schemas.microsoft.com/office/drawing/2014/main" id="{59027840-24CC-6D89-D917-CEC105652AAD}"/>
              </a:ext>
            </a:extLst>
          </p:cNvPr>
          <p:cNvSpPr/>
          <p:nvPr/>
        </p:nvSpPr>
        <p:spPr>
          <a:xfrm>
            <a:off x="5053781" y="6137154"/>
            <a:ext cx="452284" cy="49161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24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1025</TotalTime>
  <Words>498</Words>
  <Application>Microsoft Office PowerPoint</Application>
  <PresentationFormat>Widescreen</PresentationFormat>
  <Paragraphs>74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SimSun</vt:lpstr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Simulation project</vt:lpstr>
      <vt:lpstr>PowerPoint Presentation</vt:lpstr>
      <vt:lpstr>PowerPoint Presentation</vt:lpstr>
      <vt:lpstr>PowerPoint Presentation</vt:lpstr>
      <vt:lpstr>Minimum bandwidth and modulation index</vt:lpstr>
      <vt:lpstr>FSK Modulation and Demodulation</vt:lpstr>
      <vt:lpstr>Hardware Project </vt:lpstr>
      <vt:lpstr>PowerPoint Presentation</vt:lpstr>
      <vt:lpstr>PowerPoint Presentation</vt:lpstr>
      <vt:lpstr>Lower Side Band Modulation</vt:lpstr>
      <vt:lpstr>PowerPoint Presentation</vt:lpstr>
      <vt:lpstr>Results and analysis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Sidharrth V</dc:creator>
  <cp:lastModifiedBy>Vijai</cp:lastModifiedBy>
  <cp:revision>36</cp:revision>
  <dcterms:created xsi:type="dcterms:W3CDTF">2024-11-15T17:43:54Z</dcterms:created>
  <dcterms:modified xsi:type="dcterms:W3CDTF">2024-12-04T03:33:58Z</dcterms:modified>
</cp:coreProperties>
</file>