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5" r:id="rId7"/>
    <p:sldId id="267" r:id="rId8"/>
    <p:sldId id="266" r:id="rId9"/>
    <p:sldId id="263"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Vigor Bond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By Aztech</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3E65C7-09AE-4340-BD06-B91EE7AA0EE8}"/>
              </a:ext>
            </a:extLst>
          </p:cNvPr>
          <p:cNvPicPr>
            <a:picLocks noChangeAspect="1"/>
          </p:cNvPicPr>
          <p:nvPr/>
        </p:nvPicPr>
        <p:blipFill>
          <a:blip r:embed="rId2"/>
          <a:stretch>
            <a:fillRect/>
          </a:stretch>
        </p:blipFill>
        <p:spPr>
          <a:xfrm>
            <a:off x="213064" y="195308"/>
            <a:ext cx="11780668" cy="6427433"/>
          </a:xfrm>
          <a:prstGeom prst="rect">
            <a:avLst/>
          </a:prstGeom>
        </p:spPr>
      </p:pic>
      <p:sp>
        <p:nvSpPr>
          <p:cNvPr id="2" name="Title 1">
            <a:extLst>
              <a:ext uri="{FF2B5EF4-FFF2-40B4-BE49-F238E27FC236}">
                <a16:creationId xmlns:a16="http://schemas.microsoft.com/office/drawing/2014/main" id="{9AF46AC2-7EF2-4A70-98AA-6333526B63C0}"/>
              </a:ext>
            </a:extLst>
          </p:cNvPr>
          <p:cNvSpPr>
            <a:spLocks noGrp="1"/>
          </p:cNvSpPr>
          <p:nvPr>
            <p:ph type="title"/>
          </p:nvPr>
        </p:nvSpPr>
        <p:spPr>
          <a:xfrm>
            <a:off x="896644" y="642594"/>
            <a:ext cx="10228555" cy="137160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latin typeface="Georgia" panose="02040502050405020303" pitchFamily="18" charset="0"/>
              </a:rPr>
              <a:t>Problem that we are trying to solve</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EDF9EDFB-52F8-4BD1-95E7-8820D3FA7974}"/>
              </a:ext>
            </a:extLst>
          </p:cNvPr>
          <p:cNvSpPr>
            <a:spLocks noGrp="1"/>
          </p:cNvSpPr>
          <p:nvPr>
            <p:ph idx="1"/>
          </p:nvPr>
        </p:nvSpPr>
        <p:spPr>
          <a:xfrm>
            <a:off x="1006136" y="2200775"/>
            <a:ext cx="10058400" cy="4112286"/>
          </a:xfrm>
        </p:spPr>
        <p:txBody>
          <a:bodyPr>
            <a:normAutofit/>
          </a:bodyPr>
          <a:lstStyle/>
          <a:p>
            <a:pPr marL="0" indent="0">
              <a:buNone/>
            </a:pPr>
            <a:r>
              <a:rPr lang="en-US" sz="1600" dirty="0">
                <a:latin typeface="Georgia" panose="02040502050405020303" pitchFamily="18" charset="0"/>
              </a:rPr>
              <a:t>About 27% of the total deaths in India are caused due to lack of medical attention given to patients in infirmaries around the country. Considering approximately 1.5 lakh people died in a year before the pandemic due to various mishaps, we can say that around 40,500 died only because they were not given the adequate treatment or were too late to reach an infirmary.</a:t>
            </a:r>
          </a:p>
          <a:p>
            <a:pPr marL="0" indent="0">
              <a:buNone/>
            </a:pPr>
            <a:r>
              <a:rPr lang="en-US" sz="1600" dirty="0">
                <a:latin typeface="Georgia" panose="02040502050405020303" pitchFamily="18" charset="0"/>
              </a:rPr>
              <a:t>And now the situation has almost become four-fold. COVID-19 has not only increased the number of patients attending a hospital daily but has also added to the chaos and confusion. People now have more difficulty  in choosing which hospital to take their friends and family to. </a:t>
            </a:r>
          </a:p>
          <a:p>
            <a:pPr marL="0" indent="0">
              <a:buNone/>
            </a:pPr>
            <a:r>
              <a:rPr lang="en-US" sz="1600" dirty="0">
                <a:latin typeface="Georgia" panose="02040502050405020303" pitchFamily="18" charset="0"/>
              </a:rPr>
              <a:t>Which hospitals would have empty beds?, are their going to be any available doctors?, is the facility of buying medicines going to be available at a certain infirmary? Are some of the key problems that we desire to solve through our website.</a:t>
            </a:r>
            <a:endParaRPr lang="en-IN" sz="1600" dirty="0">
              <a:latin typeface="Georgia" panose="02040502050405020303" pitchFamily="18" charset="0"/>
            </a:endParaRPr>
          </a:p>
        </p:txBody>
      </p:sp>
    </p:spTree>
    <p:extLst>
      <p:ext uri="{BB962C8B-B14F-4D97-AF65-F5344CB8AC3E}">
        <p14:creationId xmlns:p14="http://schemas.microsoft.com/office/powerpoint/2010/main" val="277261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33E952A-1E5E-4016-B72A-3E67C36132B9}"/>
              </a:ext>
            </a:extLst>
          </p:cNvPr>
          <p:cNvPicPr>
            <a:picLocks noChangeAspect="1"/>
          </p:cNvPicPr>
          <p:nvPr/>
        </p:nvPicPr>
        <p:blipFill>
          <a:blip r:embed="rId2"/>
          <a:stretch>
            <a:fillRect/>
          </a:stretch>
        </p:blipFill>
        <p:spPr>
          <a:xfrm>
            <a:off x="230818" y="230819"/>
            <a:ext cx="11754035" cy="6427433"/>
          </a:xfrm>
          <a:prstGeom prst="rect">
            <a:avLst/>
          </a:prstGeom>
        </p:spPr>
      </p:pic>
      <p:sp>
        <p:nvSpPr>
          <p:cNvPr id="2" name="Title 1">
            <a:extLst>
              <a:ext uri="{FF2B5EF4-FFF2-40B4-BE49-F238E27FC236}">
                <a16:creationId xmlns:a16="http://schemas.microsoft.com/office/drawing/2014/main" id="{EB350727-2C0A-4BF4-9F6A-4F165A80BDAF}"/>
              </a:ext>
            </a:extLst>
          </p:cNvPr>
          <p:cNvSpPr>
            <a:spLocks noGrp="1"/>
          </p:cNvSpPr>
          <p:nvPr>
            <p:ph type="title"/>
          </p:nvPr>
        </p:nvSpPr>
        <p:spPr>
          <a:xfrm>
            <a:off x="1066800" y="642594"/>
            <a:ext cx="10058400" cy="662423"/>
          </a:xfrm>
        </p:spPr>
        <p:txBody>
          <a:bodyPr/>
          <a:lstStyle/>
          <a:p>
            <a:r>
              <a:rPr lang="en-US" b="1" u="sng" dirty="0">
                <a:latin typeface="Georgia" panose="02040502050405020303" pitchFamily="18" charset="0"/>
              </a:rPr>
              <a:t>The present scenario</a:t>
            </a:r>
            <a:r>
              <a:rPr lang="en-US" dirty="0">
                <a:latin typeface="Georgia" panose="02040502050405020303" pitchFamily="18" charset="0"/>
              </a:rPr>
              <a:t>: </a:t>
            </a:r>
            <a:endParaRPr lang="en-IN" dirty="0">
              <a:latin typeface="Georgia" panose="02040502050405020303" pitchFamily="18" charset="0"/>
            </a:endParaRPr>
          </a:p>
        </p:txBody>
      </p:sp>
      <p:pic>
        <p:nvPicPr>
          <p:cNvPr id="15" name="Content Placeholder 14">
            <a:extLst>
              <a:ext uri="{FF2B5EF4-FFF2-40B4-BE49-F238E27FC236}">
                <a16:creationId xmlns:a16="http://schemas.microsoft.com/office/drawing/2014/main" id="{7F2128D4-CF06-4B16-B6B2-0ED04F9FA28F}"/>
              </a:ext>
            </a:extLst>
          </p:cNvPr>
          <p:cNvPicPr>
            <a:picLocks noGrp="1" noChangeAspect="1"/>
          </p:cNvPicPr>
          <p:nvPr>
            <p:ph idx="1"/>
          </p:nvPr>
        </p:nvPicPr>
        <p:blipFill>
          <a:blip r:embed="rId3"/>
          <a:stretch>
            <a:fillRect/>
          </a:stretch>
        </p:blipFill>
        <p:spPr>
          <a:xfrm>
            <a:off x="631825" y="1751319"/>
            <a:ext cx="4907841" cy="1254154"/>
          </a:xfrm>
        </p:spPr>
      </p:pic>
      <p:pic>
        <p:nvPicPr>
          <p:cNvPr id="17" name="Picture 16">
            <a:extLst>
              <a:ext uri="{FF2B5EF4-FFF2-40B4-BE49-F238E27FC236}">
                <a16:creationId xmlns:a16="http://schemas.microsoft.com/office/drawing/2014/main" id="{3D8E466B-5218-41E0-BF4C-590FAA7A540B}"/>
              </a:ext>
            </a:extLst>
          </p:cNvPr>
          <p:cNvPicPr>
            <a:picLocks noChangeAspect="1"/>
          </p:cNvPicPr>
          <p:nvPr/>
        </p:nvPicPr>
        <p:blipFill>
          <a:blip r:embed="rId4"/>
          <a:stretch>
            <a:fillRect/>
          </a:stretch>
        </p:blipFill>
        <p:spPr>
          <a:xfrm>
            <a:off x="5850384" y="1751317"/>
            <a:ext cx="4637105" cy="1254155"/>
          </a:xfrm>
          <a:prstGeom prst="rect">
            <a:avLst/>
          </a:prstGeom>
        </p:spPr>
      </p:pic>
      <p:pic>
        <p:nvPicPr>
          <p:cNvPr id="19" name="Picture 18">
            <a:extLst>
              <a:ext uri="{FF2B5EF4-FFF2-40B4-BE49-F238E27FC236}">
                <a16:creationId xmlns:a16="http://schemas.microsoft.com/office/drawing/2014/main" id="{7C8DD36C-0208-4603-8602-561F866F65C4}"/>
              </a:ext>
            </a:extLst>
          </p:cNvPr>
          <p:cNvPicPr>
            <a:picLocks noChangeAspect="1"/>
          </p:cNvPicPr>
          <p:nvPr/>
        </p:nvPicPr>
        <p:blipFill>
          <a:blip r:embed="rId5"/>
          <a:stretch>
            <a:fillRect/>
          </a:stretch>
        </p:blipFill>
        <p:spPr>
          <a:xfrm>
            <a:off x="5850384" y="3235356"/>
            <a:ext cx="4637104" cy="1413169"/>
          </a:xfrm>
          <a:prstGeom prst="rect">
            <a:avLst/>
          </a:prstGeom>
        </p:spPr>
      </p:pic>
      <p:pic>
        <p:nvPicPr>
          <p:cNvPr id="21" name="Picture 20">
            <a:extLst>
              <a:ext uri="{FF2B5EF4-FFF2-40B4-BE49-F238E27FC236}">
                <a16:creationId xmlns:a16="http://schemas.microsoft.com/office/drawing/2014/main" id="{872C008C-3C42-420C-9AE9-16F869830309}"/>
              </a:ext>
            </a:extLst>
          </p:cNvPr>
          <p:cNvPicPr>
            <a:picLocks noChangeAspect="1"/>
          </p:cNvPicPr>
          <p:nvPr/>
        </p:nvPicPr>
        <p:blipFill>
          <a:blip r:embed="rId6"/>
          <a:stretch>
            <a:fillRect/>
          </a:stretch>
        </p:blipFill>
        <p:spPr>
          <a:xfrm>
            <a:off x="631825" y="3235356"/>
            <a:ext cx="4907840" cy="1413170"/>
          </a:xfrm>
          <a:prstGeom prst="rect">
            <a:avLst/>
          </a:prstGeom>
        </p:spPr>
      </p:pic>
      <p:pic>
        <p:nvPicPr>
          <p:cNvPr id="25" name="Picture 24">
            <a:extLst>
              <a:ext uri="{FF2B5EF4-FFF2-40B4-BE49-F238E27FC236}">
                <a16:creationId xmlns:a16="http://schemas.microsoft.com/office/drawing/2014/main" id="{EC1DAF88-97C1-4C97-B1FF-D89A91DFF4E5}"/>
              </a:ext>
            </a:extLst>
          </p:cNvPr>
          <p:cNvPicPr>
            <a:picLocks noChangeAspect="1"/>
          </p:cNvPicPr>
          <p:nvPr/>
        </p:nvPicPr>
        <p:blipFill>
          <a:blip r:embed="rId7"/>
          <a:stretch>
            <a:fillRect/>
          </a:stretch>
        </p:blipFill>
        <p:spPr>
          <a:xfrm>
            <a:off x="631825" y="4967590"/>
            <a:ext cx="4907840" cy="1413170"/>
          </a:xfrm>
          <a:prstGeom prst="rect">
            <a:avLst/>
          </a:prstGeom>
        </p:spPr>
      </p:pic>
      <p:pic>
        <p:nvPicPr>
          <p:cNvPr id="27" name="Picture 26">
            <a:extLst>
              <a:ext uri="{FF2B5EF4-FFF2-40B4-BE49-F238E27FC236}">
                <a16:creationId xmlns:a16="http://schemas.microsoft.com/office/drawing/2014/main" id="{2D4157D0-FE0B-4B6C-BBD3-4703991D5CF0}"/>
              </a:ext>
            </a:extLst>
          </p:cNvPr>
          <p:cNvPicPr>
            <a:picLocks noChangeAspect="1"/>
          </p:cNvPicPr>
          <p:nvPr/>
        </p:nvPicPr>
        <p:blipFill>
          <a:blip r:embed="rId8"/>
          <a:stretch>
            <a:fillRect/>
          </a:stretch>
        </p:blipFill>
        <p:spPr>
          <a:xfrm>
            <a:off x="5850384" y="4967590"/>
            <a:ext cx="4637104" cy="1413169"/>
          </a:xfrm>
          <a:prstGeom prst="rect">
            <a:avLst/>
          </a:prstGeom>
        </p:spPr>
      </p:pic>
    </p:spTree>
    <p:extLst>
      <p:ext uri="{BB962C8B-B14F-4D97-AF65-F5344CB8AC3E}">
        <p14:creationId xmlns:p14="http://schemas.microsoft.com/office/powerpoint/2010/main" val="26324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BCD7E4-F245-40E2-81F0-056EDD2FFDBE}"/>
              </a:ext>
            </a:extLst>
          </p:cNvPr>
          <p:cNvPicPr>
            <a:picLocks noChangeAspect="1"/>
          </p:cNvPicPr>
          <p:nvPr/>
        </p:nvPicPr>
        <p:blipFill>
          <a:blip r:embed="rId2"/>
          <a:stretch>
            <a:fillRect/>
          </a:stretch>
        </p:blipFill>
        <p:spPr>
          <a:xfrm rot="5400000">
            <a:off x="2902997" y="-2432477"/>
            <a:ext cx="6383043" cy="11727402"/>
          </a:xfrm>
          <a:prstGeom prst="rect">
            <a:avLst/>
          </a:prstGeom>
        </p:spPr>
      </p:pic>
      <p:pic>
        <p:nvPicPr>
          <p:cNvPr id="7" name="Picture 6">
            <a:extLst>
              <a:ext uri="{FF2B5EF4-FFF2-40B4-BE49-F238E27FC236}">
                <a16:creationId xmlns:a16="http://schemas.microsoft.com/office/drawing/2014/main" id="{5B0D735E-058A-4285-93E5-184D0A1AFABE}"/>
              </a:ext>
            </a:extLst>
          </p:cNvPr>
          <p:cNvPicPr>
            <a:picLocks noChangeAspect="1"/>
          </p:cNvPicPr>
          <p:nvPr/>
        </p:nvPicPr>
        <p:blipFill>
          <a:blip r:embed="rId3"/>
          <a:stretch>
            <a:fillRect/>
          </a:stretch>
        </p:blipFill>
        <p:spPr>
          <a:xfrm rot="16200000">
            <a:off x="4147102" y="-2659851"/>
            <a:ext cx="3657600" cy="9976037"/>
          </a:xfrm>
          <a:prstGeom prst="rect">
            <a:avLst/>
          </a:prstGeom>
        </p:spPr>
      </p:pic>
      <p:sp>
        <p:nvSpPr>
          <p:cNvPr id="2" name="Title 1">
            <a:extLst>
              <a:ext uri="{FF2B5EF4-FFF2-40B4-BE49-F238E27FC236}">
                <a16:creationId xmlns:a16="http://schemas.microsoft.com/office/drawing/2014/main" id="{1B391C87-7433-4E72-9C89-0A3682D43DA0}"/>
              </a:ext>
            </a:extLst>
          </p:cNvPr>
          <p:cNvSpPr>
            <a:spLocks noGrp="1"/>
          </p:cNvSpPr>
          <p:nvPr>
            <p:ph type="title"/>
          </p:nvPr>
        </p:nvSpPr>
        <p:spPr>
          <a:xfrm>
            <a:off x="1066800" y="642594"/>
            <a:ext cx="10058400" cy="662423"/>
          </a:xfrm>
        </p:spPr>
        <p:txBody>
          <a:bodyPr/>
          <a:lstStyle/>
          <a:p>
            <a:r>
              <a:rPr lang="en-US" dirty="0">
                <a:latin typeface="Georgia" panose="02040502050405020303" pitchFamily="18" charset="0"/>
              </a:rPr>
              <a:t>This is just an approximate!!</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936B9C54-D5F7-4109-9EAA-81747E092724}"/>
              </a:ext>
            </a:extLst>
          </p:cNvPr>
          <p:cNvSpPr>
            <a:spLocks noGrp="1"/>
          </p:cNvSpPr>
          <p:nvPr>
            <p:ph idx="1"/>
          </p:nvPr>
        </p:nvSpPr>
        <p:spPr>
          <a:xfrm>
            <a:off x="1066800" y="1305017"/>
            <a:ext cx="10058400" cy="2991775"/>
          </a:xfrm>
        </p:spPr>
        <p:txBody>
          <a:bodyPr/>
          <a:lstStyle/>
          <a:p>
            <a:r>
              <a:rPr lang="en-US" dirty="0"/>
              <a:t>The reason behind this is , many people who are not able to make it to the hospital due to unavailability of beds , die . And their deaths are not even registered .</a:t>
            </a:r>
          </a:p>
          <a:p>
            <a:r>
              <a:rPr lang="en-US" dirty="0"/>
              <a:t>People are preferring private hospitals ,and finding rooms there is a major task these days .</a:t>
            </a:r>
          </a:p>
          <a:p>
            <a:r>
              <a:rPr lang="en-US" dirty="0"/>
              <a:t> More than half of the covid-19 positive patient are not  financially strong to afford its treatment from a good hospital .</a:t>
            </a:r>
          </a:p>
          <a:p>
            <a:pPr marL="0" indent="0">
              <a:buNone/>
            </a:pPr>
            <a:endParaRPr lang="en-IN" dirty="0"/>
          </a:p>
        </p:txBody>
      </p:sp>
    </p:spTree>
    <p:extLst>
      <p:ext uri="{BB962C8B-B14F-4D97-AF65-F5344CB8AC3E}">
        <p14:creationId xmlns:p14="http://schemas.microsoft.com/office/powerpoint/2010/main" val="364279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8DA5F2-1B27-40C4-856D-A827549FAD61}"/>
              </a:ext>
            </a:extLst>
          </p:cNvPr>
          <p:cNvPicPr>
            <a:picLocks noChangeAspect="1"/>
          </p:cNvPicPr>
          <p:nvPr/>
        </p:nvPicPr>
        <p:blipFill>
          <a:blip r:embed="rId2"/>
          <a:stretch>
            <a:fillRect/>
          </a:stretch>
        </p:blipFill>
        <p:spPr>
          <a:xfrm rot="5400000">
            <a:off x="2907437" y="-2454674"/>
            <a:ext cx="6391923" cy="11780671"/>
          </a:xfrm>
          <a:prstGeom prst="rect">
            <a:avLst/>
          </a:prstGeom>
        </p:spPr>
      </p:pic>
      <p:pic>
        <p:nvPicPr>
          <p:cNvPr id="7" name="Picture 6">
            <a:extLst>
              <a:ext uri="{FF2B5EF4-FFF2-40B4-BE49-F238E27FC236}">
                <a16:creationId xmlns:a16="http://schemas.microsoft.com/office/drawing/2014/main" id="{B5357CDC-EBC9-4BB7-BF05-313E415B1FC6}"/>
              </a:ext>
            </a:extLst>
          </p:cNvPr>
          <p:cNvPicPr>
            <a:picLocks noChangeAspect="1"/>
          </p:cNvPicPr>
          <p:nvPr/>
        </p:nvPicPr>
        <p:blipFill>
          <a:blip r:embed="rId3"/>
          <a:stretch>
            <a:fillRect/>
          </a:stretch>
        </p:blipFill>
        <p:spPr>
          <a:xfrm rot="5400000">
            <a:off x="4485812" y="-1818812"/>
            <a:ext cx="3220375" cy="10058400"/>
          </a:xfrm>
          <a:prstGeom prst="rect">
            <a:avLst/>
          </a:prstGeom>
        </p:spPr>
      </p:pic>
      <p:sp>
        <p:nvSpPr>
          <p:cNvPr id="2" name="Title 1">
            <a:extLst>
              <a:ext uri="{FF2B5EF4-FFF2-40B4-BE49-F238E27FC236}">
                <a16:creationId xmlns:a16="http://schemas.microsoft.com/office/drawing/2014/main" id="{9C9E5A3D-972C-4C40-90C4-B00F64A2B73E}"/>
              </a:ext>
            </a:extLst>
          </p:cNvPr>
          <p:cNvSpPr>
            <a:spLocks noGrp="1"/>
          </p:cNvSpPr>
          <p:nvPr>
            <p:ph type="title"/>
          </p:nvPr>
        </p:nvSpPr>
        <p:spPr>
          <a:xfrm>
            <a:off x="1066800" y="642594"/>
            <a:ext cx="10058400" cy="910998"/>
          </a:xfrm>
        </p:spPr>
        <p:txBody>
          <a:bodyPr/>
          <a:lstStyle/>
          <a:p>
            <a:r>
              <a:rPr lang="en-US" dirty="0">
                <a:latin typeface="Georgia" panose="02040502050405020303" pitchFamily="18" charset="0"/>
              </a:rPr>
              <a:t>What is actually happening</a:t>
            </a:r>
            <a:r>
              <a:rPr lang="en-US" sz="3600" dirty="0">
                <a:latin typeface="Georgia" panose="02040502050405020303" pitchFamily="18" charset="0"/>
              </a:rPr>
              <a:t>(</a:t>
            </a:r>
            <a:r>
              <a:rPr lang="en-US" sz="2800" dirty="0">
                <a:latin typeface="Georgia" panose="02040502050405020303" pitchFamily="18" charset="0"/>
              </a:rPr>
              <a:t>some examples</a:t>
            </a:r>
            <a:r>
              <a:rPr lang="en-US" sz="3600" dirty="0">
                <a:latin typeface="Georgia" panose="02040502050405020303" pitchFamily="18" charset="0"/>
              </a:rPr>
              <a:t>):</a:t>
            </a:r>
            <a:endParaRPr lang="en-IN" sz="3600" dirty="0">
              <a:latin typeface="Georgia" panose="02040502050405020303" pitchFamily="18" charset="0"/>
            </a:endParaRPr>
          </a:p>
        </p:txBody>
      </p:sp>
      <p:sp>
        <p:nvSpPr>
          <p:cNvPr id="3" name="Content Placeholder 2">
            <a:extLst>
              <a:ext uri="{FF2B5EF4-FFF2-40B4-BE49-F238E27FC236}">
                <a16:creationId xmlns:a16="http://schemas.microsoft.com/office/drawing/2014/main" id="{7F85EF37-1EC9-488E-AFDB-5C1AEFB95F83}"/>
              </a:ext>
            </a:extLst>
          </p:cNvPr>
          <p:cNvSpPr>
            <a:spLocks noGrp="1"/>
          </p:cNvSpPr>
          <p:nvPr>
            <p:ph idx="1"/>
          </p:nvPr>
        </p:nvSpPr>
        <p:spPr>
          <a:xfrm>
            <a:off x="1066800" y="1553592"/>
            <a:ext cx="10058400" cy="4399152"/>
          </a:xfrm>
        </p:spPr>
        <p:txBody>
          <a:bodyPr/>
          <a:lstStyle/>
          <a:p>
            <a:pPr algn="l"/>
            <a:r>
              <a:rPr lang="en-US" b="0" i="0" dirty="0">
                <a:solidFill>
                  <a:srgbClr val="282828"/>
                </a:solidFill>
                <a:effectLst/>
                <a:latin typeface="PT Serif script=all rev=5"/>
              </a:rPr>
              <a:t>80-year old Motiram Goyal’s family moved the Delhi high court to seek directions for Delhi government to provide him a bed with a ventilator in a government hospital, he succumbed to the disease. Though the Delhi government counsel told the court that they had arranged a bed the day they received an application and that he had died by the time they called him, questions are being asked as to why he could not get a bed in a Delhi government hospital and was kept without treatment in a non-COVID designated private hospital. After these developments, Delhi chief minister Arvind Kejriwal accused certain private hospitals in the city of turning away patients. But Goyal wasn’t the only one who was denied treatment. Another woman claims she lost father as he was denied admission</a:t>
            </a:r>
          </a:p>
          <a:p>
            <a:r>
              <a:rPr lang="en-US" b="0" i="0" dirty="0">
                <a:solidFill>
                  <a:srgbClr val="000000"/>
                </a:solidFill>
                <a:effectLst/>
                <a:latin typeface="Source Sans Pro" panose="020B0503030403020204" pitchFamily="34" charset="0"/>
              </a:rPr>
              <a:t>A 38-year-old non Covid-19 patient died on Thursday as the staff of Gulbarga Institute of Medical Sciences (GIMS) refused to admit due to unavailability of beds. </a:t>
            </a:r>
            <a:r>
              <a:rPr lang="en-US" b="0" i="0" dirty="0">
                <a:solidFill>
                  <a:srgbClr val="000000"/>
                </a:solidFill>
                <a:effectLst/>
                <a:latin typeface="Source Sans Pro" panose="020B0604020202020204" pitchFamily="34" charset="0"/>
              </a:rPr>
              <a:t>The deceased has been identified as Ayub Patil, a resident of the city. He was taken to Gims as he was suffering from fever and breathlessness. "Though Ayub tested negative for Covid-19 during the antigen rapid test, he was not admitted to the hospital</a:t>
            </a:r>
            <a:br>
              <a:rPr lang="en-US" dirty="0"/>
            </a:br>
            <a:br>
              <a:rPr lang="en-US" dirty="0"/>
            </a:br>
            <a:endParaRPr lang="en-IN" dirty="0"/>
          </a:p>
        </p:txBody>
      </p:sp>
    </p:spTree>
    <p:extLst>
      <p:ext uri="{BB962C8B-B14F-4D97-AF65-F5344CB8AC3E}">
        <p14:creationId xmlns:p14="http://schemas.microsoft.com/office/powerpoint/2010/main" val="272402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01CACA2-FE22-4D61-B51B-E8038E24B063}"/>
              </a:ext>
            </a:extLst>
          </p:cNvPr>
          <p:cNvPicPr>
            <a:picLocks noChangeAspect="1"/>
          </p:cNvPicPr>
          <p:nvPr/>
        </p:nvPicPr>
        <p:blipFill>
          <a:blip r:embed="rId2"/>
          <a:stretch>
            <a:fillRect/>
          </a:stretch>
        </p:blipFill>
        <p:spPr>
          <a:xfrm>
            <a:off x="209426" y="159798"/>
            <a:ext cx="11802061" cy="6521999"/>
          </a:xfrm>
          <a:prstGeom prst="rect">
            <a:avLst/>
          </a:prstGeom>
        </p:spPr>
      </p:pic>
      <p:sp>
        <p:nvSpPr>
          <p:cNvPr id="2" name="Title 1">
            <a:extLst>
              <a:ext uri="{FF2B5EF4-FFF2-40B4-BE49-F238E27FC236}">
                <a16:creationId xmlns:a16="http://schemas.microsoft.com/office/drawing/2014/main" id="{DB20406D-1033-4A65-9708-DEC7345FDD3C}"/>
              </a:ext>
            </a:extLst>
          </p:cNvPr>
          <p:cNvSpPr>
            <a:spLocks noGrp="1"/>
          </p:cNvSpPr>
          <p:nvPr>
            <p:ph type="title"/>
          </p:nvPr>
        </p:nvSpPr>
        <p:spPr>
          <a:xfrm>
            <a:off x="604007" y="413171"/>
            <a:ext cx="9229407" cy="687853"/>
          </a:xfrm>
        </p:spPr>
        <p:txBody>
          <a:bodyPr/>
          <a:lstStyle/>
          <a:p>
            <a:r>
              <a:rPr lang="en-US" b="1" u="sng" dirty="0">
                <a:solidFill>
                  <a:schemeClr val="accent4">
                    <a:lumMod val="75000"/>
                  </a:schemeClr>
                </a:solidFill>
                <a:latin typeface="Georgia" panose="02040502050405020303" pitchFamily="18" charset="0"/>
              </a:rPr>
              <a:t>Who will this help?</a:t>
            </a:r>
            <a:endParaRPr lang="en-IN" b="1" u="sng" dirty="0">
              <a:solidFill>
                <a:schemeClr val="accent4">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3C7DF21-70BC-434C-B927-E5FC1DD34167}"/>
              </a:ext>
            </a:extLst>
          </p:cNvPr>
          <p:cNvSpPr>
            <a:spLocks noGrp="1"/>
          </p:cNvSpPr>
          <p:nvPr>
            <p:ph idx="1"/>
          </p:nvPr>
        </p:nvSpPr>
        <p:spPr>
          <a:xfrm>
            <a:off x="604007" y="964734"/>
            <a:ext cx="10521193" cy="4988010"/>
          </a:xfrm>
        </p:spPr>
        <p:txBody>
          <a:bodyPr/>
          <a:lstStyle/>
          <a:p>
            <a:pPr marL="0" indent="0">
              <a:buNone/>
            </a:pPr>
            <a:r>
              <a:rPr lang="en-US" b="1" dirty="0">
                <a:solidFill>
                  <a:schemeClr val="accent4">
                    <a:lumMod val="75000"/>
                  </a:schemeClr>
                </a:solidFill>
              </a:rPr>
              <a:t>We conducted a survey to check whether our idea is going to be effective at all or not. And these were the results:</a:t>
            </a:r>
            <a:endParaRPr lang="en-IN" b="1" dirty="0">
              <a:solidFill>
                <a:schemeClr val="accent4">
                  <a:lumMod val="75000"/>
                </a:schemeClr>
              </a:solidFill>
            </a:endParaRPr>
          </a:p>
        </p:txBody>
      </p:sp>
      <p:pic>
        <p:nvPicPr>
          <p:cNvPr id="15" name="Picture 14">
            <a:extLst>
              <a:ext uri="{FF2B5EF4-FFF2-40B4-BE49-F238E27FC236}">
                <a16:creationId xmlns:a16="http://schemas.microsoft.com/office/drawing/2014/main" id="{786090F9-5819-4801-93FD-ECB0409A6E08}"/>
              </a:ext>
            </a:extLst>
          </p:cNvPr>
          <p:cNvPicPr>
            <a:picLocks noChangeAspect="1"/>
          </p:cNvPicPr>
          <p:nvPr/>
        </p:nvPicPr>
        <p:blipFill>
          <a:blip r:embed="rId3"/>
          <a:stretch>
            <a:fillRect/>
          </a:stretch>
        </p:blipFill>
        <p:spPr>
          <a:xfrm>
            <a:off x="1468088" y="1508073"/>
            <a:ext cx="3034246" cy="2521634"/>
          </a:xfrm>
          <a:prstGeom prst="rect">
            <a:avLst/>
          </a:prstGeom>
        </p:spPr>
      </p:pic>
      <p:pic>
        <p:nvPicPr>
          <p:cNvPr id="17" name="Picture 16">
            <a:extLst>
              <a:ext uri="{FF2B5EF4-FFF2-40B4-BE49-F238E27FC236}">
                <a16:creationId xmlns:a16="http://schemas.microsoft.com/office/drawing/2014/main" id="{284D6D4D-F8AE-4918-97AF-BB28E5D7DCF4}"/>
              </a:ext>
            </a:extLst>
          </p:cNvPr>
          <p:cNvPicPr>
            <a:picLocks noChangeAspect="1"/>
          </p:cNvPicPr>
          <p:nvPr/>
        </p:nvPicPr>
        <p:blipFill>
          <a:blip r:embed="rId4"/>
          <a:stretch>
            <a:fillRect/>
          </a:stretch>
        </p:blipFill>
        <p:spPr>
          <a:xfrm>
            <a:off x="4481404" y="1508719"/>
            <a:ext cx="3034246" cy="2539444"/>
          </a:xfrm>
          <a:prstGeom prst="rect">
            <a:avLst/>
          </a:prstGeom>
        </p:spPr>
      </p:pic>
      <p:pic>
        <p:nvPicPr>
          <p:cNvPr id="19" name="Picture 18">
            <a:extLst>
              <a:ext uri="{FF2B5EF4-FFF2-40B4-BE49-F238E27FC236}">
                <a16:creationId xmlns:a16="http://schemas.microsoft.com/office/drawing/2014/main" id="{EF0635B7-D89C-42D2-9E79-68871C202DF4}"/>
              </a:ext>
            </a:extLst>
          </p:cNvPr>
          <p:cNvPicPr>
            <a:picLocks noChangeAspect="1"/>
          </p:cNvPicPr>
          <p:nvPr/>
        </p:nvPicPr>
        <p:blipFill>
          <a:blip r:embed="rId5"/>
          <a:stretch>
            <a:fillRect/>
          </a:stretch>
        </p:blipFill>
        <p:spPr>
          <a:xfrm>
            <a:off x="7485973" y="1508073"/>
            <a:ext cx="3207254" cy="2557253"/>
          </a:xfrm>
          <a:prstGeom prst="rect">
            <a:avLst/>
          </a:prstGeom>
        </p:spPr>
      </p:pic>
      <p:pic>
        <p:nvPicPr>
          <p:cNvPr id="21" name="Picture 20">
            <a:extLst>
              <a:ext uri="{FF2B5EF4-FFF2-40B4-BE49-F238E27FC236}">
                <a16:creationId xmlns:a16="http://schemas.microsoft.com/office/drawing/2014/main" id="{A247929E-E76F-495E-99C3-0F523E2836D3}"/>
              </a:ext>
            </a:extLst>
          </p:cNvPr>
          <p:cNvPicPr>
            <a:picLocks noChangeAspect="1"/>
          </p:cNvPicPr>
          <p:nvPr/>
        </p:nvPicPr>
        <p:blipFill>
          <a:blip r:embed="rId6"/>
          <a:stretch>
            <a:fillRect/>
          </a:stretch>
        </p:blipFill>
        <p:spPr>
          <a:xfrm>
            <a:off x="2791273" y="3941725"/>
            <a:ext cx="3034246" cy="2520988"/>
          </a:xfrm>
          <a:prstGeom prst="rect">
            <a:avLst/>
          </a:prstGeom>
        </p:spPr>
      </p:pic>
      <p:pic>
        <p:nvPicPr>
          <p:cNvPr id="23" name="Picture 22">
            <a:extLst>
              <a:ext uri="{FF2B5EF4-FFF2-40B4-BE49-F238E27FC236}">
                <a16:creationId xmlns:a16="http://schemas.microsoft.com/office/drawing/2014/main" id="{09A9E7B0-CAD3-43C2-8573-F2096458ACCF}"/>
              </a:ext>
            </a:extLst>
          </p:cNvPr>
          <p:cNvPicPr>
            <a:picLocks noChangeAspect="1"/>
          </p:cNvPicPr>
          <p:nvPr/>
        </p:nvPicPr>
        <p:blipFill>
          <a:blip r:embed="rId7"/>
          <a:stretch>
            <a:fillRect/>
          </a:stretch>
        </p:blipFill>
        <p:spPr>
          <a:xfrm>
            <a:off x="5810623" y="3932497"/>
            <a:ext cx="2956120" cy="2530447"/>
          </a:xfrm>
          <a:prstGeom prst="rect">
            <a:avLst/>
          </a:prstGeom>
        </p:spPr>
      </p:pic>
    </p:spTree>
    <p:extLst>
      <p:ext uri="{BB962C8B-B14F-4D97-AF65-F5344CB8AC3E}">
        <p14:creationId xmlns:p14="http://schemas.microsoft.com/office/powerpoint/2010/main" val="72342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23D58-72EC-4126-A1B1-E30D25CC5478}"/>
              </a:ext>
            </a:extLst>
          </p:cNvPr>
          <p:cNvPicPr>
            <a:picLocks noChangeAspect="1"/>
          </p:cNvPicPr>
          <p:nvPr/>
        </p:nvPicPr>
        <p:blipFill>
          <a:blip r:embed="rId2"/>
          <a:stretch>
            <a:fillRect/>
          </a:stretch>
        </p:blipFill>
        <p:spPr>
          <a:xfrm rot="5400000">
            <a:off x="2754681" y="-2754681"/>
            <a:ext cx="6682637" cy="12192000"/>
          </a:xfrm>
          <a:prstGeom prst="rect">
            <a:avLst/>
          </a:prstGeom>
        </p:spPr>
      </p:pic>
      <p:pic>
        <p:nvPicPr>
          <p:cNvPr id="7" name="Picture 6">
            <a:extLst>
              <a:ext uri="{FF2B5EF4-FFF2-40B4-BE49-F238E27FC236}">
                <a16:creationId xmlns:a16="http://schemas.microsoft.com/office/drawing/2014/main" id="{DBE45F72-0913-450A-8C62-BAF0B7636519}"/>
              </a:ext>
            </a:extLst>
          </p:cNvPr>
          <p:cNvPicPr>
            <a:picLocks noChangeAspect="1"/>
          </p:cNvPicPr>
          <p:nvPr/>
        </p:nvPicPr>
        <p:blipFill>
          <a:blip r:embed="rId3"/>
          <a:stretch>
            <a:fillRect/>
          </a:stretch>
        </p:blipFill>
        <p:spPr>
          <a:xfrm>
            <a:off x="1066800" y="905256"/>
            <a:ext cx="10181208" cy="3666744"/>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latin typeface="Georgia" panose="02040502050405020303" pitchFamily="18" charset="0"/>
              </a:rPr>
              <a:t>How we intend to solve this problem?</a:t>
            </a:r>
          </a:p>
        </p:txBody>
      </p:sp>
      <p:sp>
        <p:nvSpPr>
          <p:cNvPr id="4" name="Content Placeholder 3">
            <a:extLst>
              <a:ext uri="{FF2B5EF4-FFF2-40B4-BE49-F238E27FC236}">
                <a16:creationId xmlns:a16="http://schemas.microsoft.com/office/drawing/2014/main" id="{8B66349C-8C90-4556-A105-A9E852BAF653}"/>
              </a:ext>
            </a:extLst>
          </p:cNvPr>
          <p:cNvSpPr>
            <a:spLocks noGrp="1"/>
          </p:cNvSpPr>
          <p:nvPr>
            <p:ph idx="1"/>
          </p:nvPr>
        </p:nvSpPr>
        <p:spPr/>
        <p:txBody>
          <a:bodyPr>
            <a:normAutofit/>
          </a:bodyPr>
          <a:lstStyle/>
          <a:p>
            <a:pPr marL="0" indent="0">
              <a:buNone/>
            </a:pPr>
            <a:r>
              <a:rPr lang="en-US" sz="1600" dirty="0"/>
              <a:t>We the members of Aztechs intend to make a functional website that would keep track of the number of:</a:t>
            </a:r>
          </a:p>
          <a:p>
            <a:pPr>
              <a:buFont typeface="Wingdings" panose="05000000000000000000" pitchFamily="2" charset="2"/>
              <a:buChar char="v"/>
            </a:pPr>
            <a:r>
              <a:rPr lang="en-US" sz="1600" dirty="0"/>
              <a:t>The number of doctors available in one’s vicinity</a:t>
            </a:r>
          </a:p>
          <a:p>
            <a:pPr>
              <a:buFont typeface="Wingdings" panose="05000000000000000000" pitchFamily="2" charset="2"/>
              <a:buChar char="v"/>
            </a:pPr>
            <a:r>
              <a:rPr lang="en-US" sz="1600" dirty="0"/>
              <a:t>Number of beds available in a particular infirmary</a:t>
            </a:r>
          </a:p>
          <a:p>
            <a:pPr>
              <a:buFont typeface="Wingdings" panose="05000000000000000000" pitchFamily="2" charset="2"/>
              <a:buChar char="v"/>
            </a:pPr>
            <a:r>
              <a:rPr lang="en-US" sz="1600" dirty="0"/>
              <a:t>How many patients are admitted in a ward to check that proper maintenance of distance is there</a:t>
            </a:r>
          </a:p>
          <a:p>
            <a:pPr>
              <a:buFont typeface="Wingdings" panose="05000000000000000000" pitchFamily="2" charset="2"/>
              <a:buChar char="v"/>
            </a:pPr>
            <a:r>
              <a:rPr lang="en-US" sz="1600" dirty="0"/>
              <a:t>Proper facilities are being provided or not.</a:t>
            </a:r>
          </a:p>
        </p:txBody>
      </p:sp>
    </p:spTree>
    <p:extLst>
      <p:ext uri="{BB962C8B-B14F-4D97-AF65-F5344CB8AC3E}">
        <p14:creationId xmlns:p14="http://schemas.microsoft.com/office/powerpoint/2010/main" val="18324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61A1FA-6336-4F60-996F-3C59015FA2C4}"/>
              </a:ext>
            </a:extLst>
          </p:cNvPr>
          <p:cNvPicPr>
            <a:picLocks noChangeAspect="1"/>
          </p:cNvPicPr>
          <p:nvPr/>
        </p:nvPicPr>
        <p:blipFill>
          <a:blip r:embed="rId2"/>
          <a:stretch>
            <a:fillRect/>
          </a:stretch>
        </p:blipFill>
        <p:spPr>
          <a:xfrm>
            <a:off x="377506" y="381000"/>
            <a:ext cx="11442582" cy="6096000"/>
          </a:xfrm>
          <a:prstGeom prst="rect">
            <a:avLst/>
          </a:prstGeom>
        </p:spPr>
      </p:pic>
    </p:spTree>
    <p:extLst>
      <p:ext uri="{BB962C8B-B14F-4D97-AF65-F5344CB8AC3E}">
        <p14:creationId xmlns:p14="http://schemas.microsoft.com/office/powerpoint/2010/main" val="2659102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{9FEA6C06-75B3-4638-9029-B84AD3907DD9}tf78438558_win32</Template>
  <TotalTime>238</TotalTime>
  <Words>584</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Century Gothic</vt:lpstr>
      <vt:lpstr>Garamond</vt:lpstr>
      <vt:lpstr>Georgia</vt:lpstr>
      <vt:lpstr>PT Serif script=all rev=5</vt:lpstr>
      <vt:lpstr>Source Sans Pro</vt:lpstr>
      <vt:lpstr>Wingdings</vt:lpstr>
      <vt:lpstr>SavonVTI</vt:lpstr>
      <vt:lpstr>Vigor Bond</vt:lpstr>
      <vt:lpstr>Problem that we are trying to solve</vt:lpstr>
      <vt:lpstr>The present scenario: </vt:lpstr>
      <vt:lpstr>This is just an approximate!!</vt:lpstr>
      <vt:lpstr>What is actually happening(some examples):</vt:lpstr>
      <vt:lpstr>Who will this help?</vt:lpstr>
      <vt:lpstr>How we intend to solve this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JAIDEEP SINHA</dc:creator>
  <cp:lastModifiedBy>shivakshi verma</cp:lastModifiedBy>
  <cp:revision>28</cp:revision>
  <dcterms:created xsi:type="dcterms:W3CDTF">2020-11-27T15:51:08Z</dcterms:created>
  <dcterms:modified xsi:type="dcterms:W3CDTF">2020-11-27T20:16:37Z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