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6" r:id="rId10"/>
    <p:sldId id="262" r:id="rId11"/>
    <p:sldId id="263" r:id="rId12"/>
    <p:sldId id="271" r:id="rId13"/>
    <p:sldId id="270" r:id="rId14"/>
    <p:sldId id="265" r:id="rId15"/>
    <p:sldId id="272" r:id="rId16"/>
    <p:sldId id="273" r:id="rId17"/>
    <p:sldId id="269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nva Sans" panose="020B0604020202020204" charset="0"/>
      <p:regular r:id="rId24"/>
    </p:embeddedFont>
    <p:embeddedFont>
      <p:font typeface="Canva Sans Bold" panose="020B0604020202020204" charset="0"/>
      <p:regular r:id="rId25"/>
    </p:embeddedFont>
    <p:embeddedFont>
      <p:font typeface="Oswald Bold" pitchFamily="2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74" autoAdjust="0"/>
  </p:normalViewPr>
  <p:slideViewPr>
    <p:cSldViewPr>
      <p:cViewPr varScale="1">
        <p:scale>
          <a:sx n="54" d="100"/>
          <a:sy n="54" d="100"/>
        </p:scale>
        <p:origin x="7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9E865-E2D9-4702-A5EC-1D4FEF7F4E08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0EDC-938B-4083-B09D-D9AF66072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0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0EDC-938B-4083-B09D-D9AF660722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8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317863" y="3097281"/>
            <a:ext cx="12075798" cy="4310205"/>
            <a:chOff x="0" y="0"/>
            <a:chExt cx="2332033" cy="8323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32033" cy="832371"/>
            </a:xfrm>
            <a:custGeom>
              <a:avLst/>
              <a:gdLst/>
              <a:ahLst/>
              <a:cxnLst/>
              <a:rect l="l" t="t" r="r" b="b"/>
              <a:pathLst>
                <a:path w="2332033" h="832371">
                  <a:moveTo>
                    <a:pt x="0" y="0"/>
                  </a:moveTo>
                  <a:lnTo>
                    <a:pt x="2332033" y="0"/>
                  </a:lnTo>
                  <a:lnTo>
                    <a:pt x="2332033" y="832371"/>
                  </a:lnTo>
                  <a:lnTo>
                    <a:pt x="0" y="832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332033" cy="851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02954" y="3176826"/>
            <a:ext cx="12390706" cy="884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5"/>
              </a:lnSpc>
            </a:pPr>
            <a:r>
              <a:rPr lang="en-US" sz="5257" spc="515">
                <a:solidFill>
                  <a:srgbClr val="231F20"/>
                </a:solidFill>
                <a:latin typeface="Oswald Bold"/>
              </a:rPr>
              <a:t>CODEBASICS RESUME PROJECT #8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17863" y="4840693"/>
            <a:ext cx="12075798" cy="464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2726">
                <a:solidFill>
                  <a:srgbClr val="231F20"/>
                </a:solidFill>
                <a:latin typeface="Canva Sans Bold"/>
              </a:rPr>
              <a:t>Provide Insights to the Product Strategy Team in the Banking Domain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37462" y="5922148"/>
            <a:ext cx="461307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31F20"/>
                </a:solidFill>
                <a:latin typeface="Canva Sans"/>
              </a:rPr>
              <a:t>-V.Soundarya Lakshmi</a:t>
            </a:r>
          </a:p>
        </p:txBody>
      </p:sp>
      <p:pic>
        <p:nvPicPr>
          <p:cNvPr id="1026" name="Picture 2" descr="codebasics · GitHub">
            <a:extLst>
              <a:ext uri="{FF2B5EF4-FFF2-40B4-BE49-F238E27FC236}">
                <a16:creationId xmlns:a16="http://schemas.microsoft.com/office/drawing/2014/main" id="{535711B5-8E19-F867-5B70-39463F97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0" y="72039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19E09-E49C-9312-683F-3BDB3E386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325" y="723900"/>
            <a:ext cx="15587803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68813-E18E-1E18-360C-F2FFBEE2C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074" y="723900"/>
            <a:ext cx="15334736" cy="8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5D86C-2118-C939-7C90-8430EF8B5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876300"/>
            <a:ext cx="14782800" cy="82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5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AAEA9-D570-2859-21D9-0DF32E83FF82}"/>
              </a:ext>
            </a:extLst>
          </p:cNvPr>
          <p:cNvSpPr/>
          <p:nvPr/>
        </p:nvSpPr>
        <p:spPr>
          <a:xfrm>
            <a:off x="5890068" y="647700"/>
            <a:ext cx="5442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6540-DAF7-C697-042F-B01731C107AA}"/>
              </a:ext>
            </a:extLst>
          </p:cNvPr>
          <p:cNvSpPr txBox="1"/>
          <p:nvPr/>
        </p:nvSpPr>
        <p:spPr>
          <a:xfrm>
            <a:off x="2743200" y="2400300"/>
            <a:ext cx="12573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2. A small amount of convenience fee can be included for categories where people spend more.</a:t>
            </a:r>
          </a:p>
          <a:p>
            <a:r>
              <a:rPr lang="en-US" sz="4400" dirty="0"/>
              <a:t>	Some examples: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4400" dirty="0"/>
              <a:t>Delhi-UPI- Groceries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4400" dirty="0"/>
              <a:t>Delhi-Credit Card-Electronics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82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D833-F270-57D5-D9D8-931037114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334" y="723900"/>
            <a:ext cx="14933969" cy="838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ABA0D5-E9B5-8E51-D8AF-09F78BBE0BBE}"/>
              </a:ext>
            </a:extLst>
          </p:cNvPr>
          <p:cNvSpPr/>
          <p:nvPr/>
        </p:nvSpPr>
        <p:spPr>
          <a:xfrm>
            <a:off x="8305800" y="5753102"/>
            <a:ext cx="838200" cy="288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E9A0F1-6F61-5143-6D25-DB103611D369}"/>
              </a:ext>
            </a:extLst>
          </p:cNvPr>
          <p:cNvSpPr/>
          <p:nvPr/>
        </p:nvSpPr>
        <p:spPr>
          <a:xfrm>
            <a:off x="7886700" y="1181100"/>
            <a:ext cx="1562100" cy="380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2CEA4-1EC5-BE45-AD97-064E3E3CED0C}"/>
              </a:ext>
            </a:extLst>
          </p:cNvPr>
          <p:cNvSpPr/>
          <p:nvPr/>
        </p:nvSpPr>
        <p:spPr>
          <a:xfrm>
            <a:off x="7467600" y="3467100"/>
            <a:ext cx="685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0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AAEA9-D570-2859-21D9-0DF32E83FF82}"/>
              </a:ext>
            </a:extLst>
          </p:cNvPr>
          <p:cNvSpPr/>
          <p:nvPr/>
        </p:nvSpPr>
        <p:spPr>
          <a:xfrm>
            <a:off x="5890068" y="647700"/>
            <a:ext cx="5442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6540-DAF7-C697-042F-B01731C107AA}"/>
              </a:ext>
            </a:extLst>
          </p:cNvPr>
          <p:cNvSpPr txBox="1"/>
          <p:nvPr/>
        </p:nvSpPr>
        <p:spPr>
          <a:xfrm>
            <a:off x="2857500" y="3238500"/>
            <a:ext cx="12573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3. Provide cashbacks to people who spend less.</a:t>
            </a:r>
          </a:p>
          <a:p>
            <a:r>
              <a:rPr lang="en-US" sz="4400" dirty="0"/>
              <a:t>	Some examples: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4400" dirty="0"/>
              <a:t>Mumbai-Debit Card-Others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4400" dirty="0"/>
              <a:t>Mumbai-Net banking-Others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96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D833-F270-57D5-D9D8-931037114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723900"/>
            <a:ext cx="14933969" cy="838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ABA0D5-E9B5-8E51-D8AF-09F78BBE0BBE}"/>
              </a:ext>
            </a:extLst>
          </p:cNvPr>
          <p:cNvSpPr/>
          <p:nvPr/>
        </p:nvSpPr>
        <p:spPr>
          <a:xfrm>
            <a:off x="8305800" y="8132014"/>
            <a:ext cx="838200" cy="288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E9A0F1-6F61-5143-6D25-DB103611D369}"/>
              </a:ext>
            </a:extLst>
          </p:cNvPr>
          <p:cNvSpPr/>
          <p:nvPr/>
        </p:nvSpPr>
        <p:spPr>
          <a:xfrm>
            <a:off x="7848600" y="2264614"/>
            <a:ext cx="1600200" cy="288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2CEA4-1EC5-BE45-AD97-064E3E3CED0C}"/>
              </a:ext>
            </a:extLst>
          </p:cNvPr>
          <p:cNvSpPr/>
          <p:nvPr/>
        </p:nvSpPr>
        <p:spPr>
          <a:xfrm>
            <a:off x="7543800" y="4229100"/>
            <a:ext cx="63668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1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06CAE-13E7-1AB1-E6E3-4CF8C01825DD}"/>
              </a:ext>
            </a:extLst>
          </p:cNvPr>
          <p:cNvSpPr/>
          <p:nvPr/>
        </p:nvSpPr>
        <p:spPr>
          <a:xfrm>
            <a:off x="5231353" y="3647114"/>
            <a:ext cx="716657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5" name="Picture 2" descr="codebasics · GitHub">
            <a:extLst>
              <a:ext uri="{FF2B5EF4-FFF2-40B4-BE49-F238E27FC236}">
                <a16:creationId xmlns:a16="http://schemas.microsoft.com/office/drawing/2014/main" id="{1DA7707D-F107-E658-7C34-34CD01D27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5245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99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3338339" y="8697903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99A7E5-5115-A135-5CEE-77951A1263AD}"/>
              </a:ext>
            </a:extLst>
          </p:cNvPr>
          <p:cNvSpPr/>
          <p:nvPr/>
        </p:nvSpPr>
        <p:spPr>
          <a:xfrm>
            <a:off x="6504153" y="571500"/>
            <a:ext cx="4996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1BCC5-0293-20AF-FD45-AD4A2DE05A9D}"/>
              </a:ext>
            </a:extLst>
          </p:cNvPr>
          <p:cNvSpPr txBox="1"/>
          <p:nvPr/>
        </p:nvSpPr>
        <p:spPr>
          <a:xfrm>
            <a:off x="228600" y="2324100"/>
            <a:ext cx="172212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 err="1">
                <a:solidFill>
                  <a:srgbClr val="131022"/>
                </a:solidFill>
                <a:effectLst/>
                <a:latin typeface="manrope"/>
              </a:rPr>
              <a:t>Mitron</a:t>
            </a:r>
            <a:r>
              <a:rPr lang="en-US" sz="3200" b="1" i="0" dirty="0">
                <a:solidFill>
                  <a:srgbClr val="131022"/>
                </a:solidFill>
                <a:effectLst/>
                <a:latin typeface="manrope"/>
              </a:rPr>
              <a:t> Bank</a:t>
            </a:r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 is a legacy financial institution headquartered in Hyderabad. They want to introduce a new line of credit cards, aiming to broaden its product offerings and reach in the financial market. </a:t>
            </a:r>
          </a:p>
          <a:p>
            <a:pPr algn="l"/>
            <a:endParaRPr lang="en-US" sz="3200" b="0" i="0" dirty="0">
              <a:solidFill>
                <a:srgbClr val="131022"/>
              </a:solidFill>
              <a:effectLst/>
              <a:latin typeface="manrope"/>
            </a:endParaRPr>
          </a:p>
          <a:p>
            <a:pPr algn="l"/>
            <a:r>
              <a:rPr lang="en-US" sz="3200" b="1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3200" b="1" i="0" dirty="0">
                <a:solidFill>
                  <a:srgbClr val="131022"/>
                </a:solidFill>
                <a:effectLst/>
                <a:latin typeface="manrope"/>
              </a:rPr>
              <a:t> Data Services</a:t>
            </a:r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 came to know about this through an internal link and approached </a:t>
            </a:r>
            <a:r>
              <a:rPr lang="en-US" sz="3200" b="0" i="0" dirty="0" err="1">
                <a:solidFill>
                  <a:srgbClr val="131022"/>
                </a:solidFill>
                <a:effectLst/>
                <a:latin typeface="manrope"/>
              </a:rPr>
              <a:t>Mitron</a:t>
            </a:r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 Bank with a proposal to implement this project. However, the strategy director of </a:t>
            </a:r>
            <a:r>
              <a:rPr lang="en-US" sz="3200" b="0" i="0" dirty="0" err="1">
                <a:solidFill>
                  <a:srgbClr val="131022"/>
                </a:solidFill>
                <a:effectLst/>
                <a:latin typeface="manrope"/>
              </a:rPr>
              <a:t>Mitron</a:t>
            </a:r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 Bank, Mr. </a:t>
            </a:r>
            <a:r>
              <a:rPr lang="en-US" sz="3200" b="0" i="0" dirty="0" err="1">
                <a:solidFill>
                  <a:srgbClr val="131022"/>
                </a:solidFill>
                <a:effectLst/>
                <a:latin typeface="manrope"/>
              </a:rPr>
              <a:t>Bashnir</a:t>
            </a:r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 Rover is skeptical and asked them to do a pilot project with the sample data before handing over them the full project. They provided a sample dataset of 4000 customers across five cities on their online spending and other details. </a:t>
            </a:r>
          </a:p>
          <a:p>
            <a:pPr algn="l"/>
            <a:endParaRPr lang="en-US" sz="3200" b="0" i="0" dirty="0">
              <a:solidFill>
                <a:srgbClr val="131022"/>
              </a:solidFill>
              <a:effectLst/>
              <a:latin typeface="manrope"/>
            </a:endParaRPr>
          </a:p>
          <a:p>
            <a:pPr algn="l"/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Peter Pandey is a data analyst at </a:t>
            </a:r>
            <a:r>
              <a:rPr lang="en-US" sz="3200" b="0" i="0" dirty="0" err="1">
                <a:solidFill>
                  <a:srgbClr val="131022"/>
                </a:solidFill>
                <a:effectLst/>
                <a:latin typeface="manrope"/>
              </a:rPr>
              <a:t>AtliQ</a:t>
            </a:r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 Data Services and was asked by his manager to take over this project. His role is to </a:t>
            </a:r>
            <a:r>
              <a:rPr lang="en-US" sz="3200" b="0" i="0" dirty="0" err="1">
                <a:solidFill>
                  <a:srgbClr val="131022"/>
                </a:solidFill>
                <a:effectLst/>
                <a:latin typeface="manrope"/>
              </a:rPr>
              <a:t>analyse</a:t>
            </a:r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 the provided sample data and report key findings to the strategy team of </a:t>
            </a:r>
            <a:r>
              <a:rPr lang="en-US" sz="3200" b="0" i="0" dirty="0" err="1">
                <a:solidFill>
                  <a:srgbClr val="131022"/>
                </a:solidFill>
                <a:effectLst/>
                <a:latin typeface="manrope"/>
              </a:rPr>
              <a:t>Mitron</a:t>
            </a:r>
            <a:r>
              <a:rPr lang="en-US" sz="3200" b="0" i="0" dirty="0">
                <a:solidFill>
                  <a:srgbClr val="131022"/>
                </a:solidFill>
                <a:effectLst/>
                <a:latin typeface="manrope"/>
              </a:rPr>
              <a:t> Bank. This analysis is expected to guide them in tailoring the credit cards to customer needs and market trends.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1E7B0-022B-93B4-075B-2A79D0B84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1066629"/>
            <a:ext cx="14325599" cy="79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6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3018A-36B4-1493-92AF-203D0C19D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647700"/>
            <a:ext cx="14325600" cy="80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5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3018A-36B4-1493-92AF-203D0C19D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647700"/>
            <a:ext cx="14325600" cy="8054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69470F-6EF3-6637-0196-BFBF523558D9}"/>
              </a:ext>
            </a:extLst>
          </p:cNvPr>
          <p:cNvSpPr/>
          <p:nvPr/>
        </p:nvSpPr>
        <p:spPr>
          <a:xfrm>
            <a:off x="7899298" y="1964067"/>
            <a:ext cx="1397101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F594D-A5EA-4F65-BF67-0D4F67DBD7EF}"/>
              </a:ext>
            </a:extLst>
          </p:cNvPr>
          <p:cNvSpPr/>
          <p:nvPr/>
        </p:nvSpPr>
        <p:spPr>
          <a:xfrm>
            <a:off x="2233733" y="2058702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616A0-8B4F-A8C7-BE10-164EDE96A941}"/>
              </a:ext>
            </a:extLst>
          </p:cNvPr>
          <p:cNvSpPr/>
          <p:nvPr/>
        </p:nvSpPr>
        <p:spPr>
          <a:xfrm>
            <a:off x="10668000" y="5545467"/>
            <a:ext cx="635101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899270-22F0-1913-160F-4365FD7D7B63}"/>
              </a:ext>
            </a:extLst>
          </p:cNvPr>
          <p:cNvSpPr/>
          <p:nvPr/>
        </p:nvSpPr>
        <p:spPr>
          <a:xfrm>
            <a:off x="8502008" y="7307705"/>
            <a:ext cx="635101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D7115-34B1-F551-EC6D-C8A21AFCAE97}"/>
              </a:ext>
            </a:extLst>
          </p:cNvPr>
          <p:cNvSpPr/>
          <p:nvPr/>
        </p:nvSpPr>
        <p:spPr>
          <a:xfrm>
            <a:off x="6400800" y="5779217"/>
            <a:ext cx="635101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112AD1-8425-6069-D560-A0A9779625AC}"/>
              </a:ext>
            </a:extLst>
          </p:cNvPr>
          <p:cNvSpPr/>
          <p:nvPr/>
        </p:nvSpPr>
        <p:spPr>
          <a:xfrm>
            <a:off x="4380226" y="7307704"/>
            <a:ext cx="635101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93180-41AF-132C-616D-A3FEE37442A7}"/>
              </a:ext>
            </a:extLst>
          </p:cNvPr>
          <p:cNvSpPr/>
          <p:nvPr/>
        </p:nvSpPr>
        <p:spPr>
          <a:xfrm>
            <a:off x="2113935" y="5821384"/>
            <a:ext cx="635101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3D1A7-78E2-8DDA-01C3-9543BE0CD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073949"/>
            <a:ext cx="14478000" cy="81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9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3D1A7-78E2-8DDA-01C3-9543BE0CD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073949"/>
            <a:ext cx="14478000" cy="81391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3EEC9E-ACD6-15D4-DCD4-ADF12A99DD69}"/>
              </a:ext>
            </a:extLst>
          </p:cNvPr>
          <p:cNvSpPr/>
          <p:nvPr/>
        </p:nvSpPr>
        <p:spPr>
          <a:xfrm>
            <a:off x="2971800" y="2305413"/>
            <a:ext cx="482701" cy="399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C745F-530A-FC31-C3DC-5D0D7FB5C04B}"/>
              </a:ext>
            </a:extLst>
          </p:cNvPr>
          <p:cNvSpPr/>
          <p:nvPr/>
        </p:nvSpPr>
        <p:spPr>
          <a:xfrm>
            <a:off x="7086600" y="2505258"/>
            <a:ext cx="1447800" cy="399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D70CE-7A49-CD8C-6D2D-DFEC885F1592}"/>
              </a:ext>
            </a:extLst>
          </p:cNvPr>
          <p:cNvSpPr/>
          <p:nvPr/>
        </p:nvSpPr>
        <p:spPr>
          <a:xfrm>
            <a:off x="13716000" y="4156026"/>
            <a:ext cx="776335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9DB248-F65F-874F-B485-E0BE074BF70F}"/>
              </a:ext>
            </a:extLst>
          </p:cNvPr>
          <p:cNvSpPr/>
          <p:nvPr/>
        </p:nvSpPr>
        <p:spPr>
          <a:xfrm>
            <a:off x="13258800" y="2904946"/>
            <a:ext cx="914400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C78AF-8B7A-7D0C-7176-D01C86AB3B0D}"/>
              </a:ext>
            </a:extLst>
          </p:cNvPr>
          <p:cNvSpPr/>
          <p:nvPr/>
        </p:nvSpPr>
        <p:spPr>
          <a:xfrm>
            <a:off x="2336699" y="6134100"/>
            <a:ext cx="939901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0C013-1D85-39AD-2AA5-CF634A42D2DB}"/>
              </a:ext>
            </a:extLst>
          </p:cNvPr>
          <p:cNvSpPr/>
          <p:nvPr/>
        </p:nvSpPr>
        <p:spPr>
          <a:xfrm>
            <a:off x="11506200" y="6144157"/>
            <a:ext cx="762000" cy="551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03868D-02ED-10A0-597E-E499F479B388}"/>
              </a:ext>
            </a:extLst>
          </p:cNvPr>
          <p:cNvSpPr/>
          <p:nvPr/>
        </p:nvSpPr>
        <p:spPr>
          <a:xfrm>
            <a:off x="7391400" y="5868239"/>
            <a:ext cx="457200" cy="551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06CA57-57FD-96CE-82C7-EAA5FDCD2A17}"/>
              </a:ext>
            </a:extLst>
          </p:cNvPr>
          <p:cNvSpPr/>
          <p:nvPr/>
        </p:nvSpPr>
        <p:spPr>
          <a:xfrm>
            <a:off x="10578576" y="7353300"/>
            <a:ext cx="457200" cy="551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7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C20946-D02A-5789-16A2-D3E9A9EEB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59122"/>
              </p:ext>
            </p:extLst>
          </p:nvPr>
        </p:nvGraphicFramePr>
        <p:xfrm>
          <a:off x="2057400" y="1943100"/>
          <a:ext cx="14401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404327322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90608393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553976060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60667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/>
                        <a:t>Age-group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35-45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28187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/>
                        <a:t>Occupation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Salaried IT Employees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Government Employees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18854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0646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/>
                        <a:t>Mode of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Banking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2148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44849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60152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n-US" dirty="0"/>
                        <a:t>Type of Expenses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803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BA249D-C70B-7239-F2C6-EC0AEBD4B655}"/>
              </a:ext>
            </a:extLst>
          </p:cNvPr>
          <p:cNvSpPr/>
          <p:nvPr/>
        </p:nvSpPr>
        <p:spPr>
          <a:xfrm>
            <a:off x="7249471" y="338378"/>
            <a:ext cx="3071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292174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AAEA9-D570-2859-21D9-0DF32E83FF82}"/>
              </a:ext>
            </a:extLst>
          </p:cNvPr>
          <p:cNvSpPr/>
          <p:nvPr/>
        </p:nvSpPr>
        <p:spPr>
          <a:xfrm>
            <a:off x="5235210" y="647700"/>
            <a:ext cx="675191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6540-DAF7-C697-042F-B01731C107AA}"/>
              </a:ext>
            </a:extLst>
          </p:cNvPr>
          <p:cNvSpPr txBox="1"/>
          <p:nvPr/>
        </p:nvSpPr>
        <p:spPr>
          <a:xfrm>
            <a:off x="2209800" y="3200838"/>
            <a:ext cx="1325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800" dirty="0"/>
              <a:t>Special extra reward points for Top 1% Customers. It could also be narrowed down to Top 1% of a particular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52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310</Words>
  <Application>Microsoft Office PowerPoint</Application>
  <PresentationFormat>Custom</PresentationFormat>
  <Paragraphs>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Arial</vt:lpstr>
      <vt:lpstr>Canva Sans Bold</vt:lpstr>
      <vt:lpstr>Canva Sans</vt:lpstr>
      <vt:lpstr>Oswald Bold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Soundarya Lakshmi V</cp:lastModifiedBy>
  <cp:revision>5</cp:revision>
  <dcterms:created xsi:type="dcterms:W3CDTF">2006-08-16T00:00:00Z</dcterms:created>
  <dcterms:modified xsi:type="dcterms:W3CDTF">2023-12-31T14:21:53Z</dcterms:modified>
  <dc:identifier>DAF4hB5HQmk</dc:identifier>
</cp:coreProperties>
</file>