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5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4445331-B3DC-4D0C-9419-F15E2F43C76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780000" y="9429840"/>
            <a:ext cx="2888640" cy="49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216000" indent="-215640" algn="r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fld id="{18A6C484-23BA-497B-A2F8-A47B356C561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marL="216000" indent="-215640" algn="r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"/>
              </a:p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888840" y="4714920"/>
            <a:ext cx="489024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Picture 25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3" name="Picture 252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>
            <a:off x="0" y="304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2"/>
          <p:cNvSpPr/>
          <p:nvPr/>
        </p:nvSpPr>
        <p:spPr>
          <a:xfrm>
            <a:off x="0" y="609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0" y="1218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0" y="1523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0" y="1828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0" y="2133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0" y="24382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0" y="27432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0" y="30477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0" y="33526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0" y="36576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0" y="39621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0" y="42670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0" y="45720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0" y="4876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0" y="5181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0" y="5486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0" y="5790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20"/>
          <p:cNvSpPr/>
          <p:nvPr/>
        </p:nvSpPr>
        <p:spPr>
          <a:xfrm>
            <a:off x="0" y="6095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22"/>
          <p:cNvSpPr/>
          <p:nvPr/>
        </p:nvSpPr>
        <p:spPr>
          <a:xfrm>
            <a:off x="0" y="6705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23"/>
          <p:cNvSpPr/>
          <p:nvPr/>
        </p:nvSpPr>
        <p:spPr>
          <a:xfrm>
            <a:off x="304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24"/>
          <p:cNvSpPr/>
          <p:nvPr/>
        </p:nvSpPr>
        <p:spPr>
          <a:xfrm>
            <a:off x="609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2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6"/>
          <p:cNvSpPr/>
          <p:nvPr/>
        </p:nvSpPr>
        <p:spPr>
          <a:xfrm>
            <a:off x="1218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7"/>
          <p:cNvSpPr/>
          <p:nvPr/>
        </p:nvSpPr>
        <p:spPr>
          <a:xfrm>
            <a:off x="1523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8"/>
          <p:cNvSpPr/>
          <p:nvPr/>
        </p:nvSpPr>
        <p:spPr>
          <a:xfrm>
            <a:off x="1828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9"/>
          <p:cNvSpPr/>
          <p:nvPr/>
        </p:nvSpPr>
        <p:spPr>
          <a:xfrm>
            <a:off x="2133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30"/>
          <p:cNvSpPr/>
          <p:nvPr/>
        </p:nvSpPr>
        <p:spPr>
          <a:xfrm>
            <a:off x="2438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Line 31"/>
          <p:cNvSpPr/>
          <p:nvPr/>
        </p:nvSpPr>
        <p:spPr>
          <a:xfrm>
            <a:off x="2743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Line 32"/>
          <p:cNvSpPr/>
          <p:nvPr/>
        </p:nvSpPr>
        <p:spPr>
          <a:xfrm>
            <a:off x="3047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Line 33"/>
          <p:cNvSpPr/>
          <p:nvPr/>
        </p:nvSpPr>
        <p:spPr>
          <a:xfrm>
            <a:off x="3352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Line 34"/>
          <p:cNvSpPr/>
          <p:nvPr/>
        </p:nvSpPr>
        <p:spPr>
          <a:xfrm>
            <a:off x="3657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Line 35"/>
          <p:cNvSpPr/>
          <p:nvPr/>
        </p:nvSpPr>
        <p:spPr>
          <a:xfrm>
            <a:off x="3962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Line 36"/>
          <p:cNvSpPr/>
          <p:nvPr/>
        </p:nvSpPr>
        <p:spPr>
          <a:xfrm>
            <a:off x="4267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Line 37"/>
          <p:cNvSpPr/>
          <p:nvPr/>
        </p:nvSpPr>
        <p:spPr>
          <a:xfrm>
            <a:off x="45720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Line 38"/>
          <p:cNvSpPr/>
          <p:nvPr/>
        </p:nvSpPr>
        <p:spPr>
          <a:xfrm>
            <a:off x="4876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Line 39"/>
          <p:cNvSpPr/>
          <p:nvPr/>
        </p:nvSpPr>
        <p:spPr>
          <a:xfrm>
            <a:off x="5181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Line 40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Line 41"/>
          <p:cNvSpPr/>
          <p:nvPr/>
        </p:nvSpPr>
        <p:spPr>
          <a:xfrm>
            <a:off x="5790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42"/>
          <p:cNvSpPr/>
          <p:nvPr/>
        </p:nvSpPr>
        <p:spPr>
          <a:xfrm>
            <a:off x="6095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43"/>
          <p:cNvSpPr/>
          <p:nvPr/>
        </p:nvSpPr>
        <p:spPr>
          <a:xfrm>
            <a:off x="6400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44"/>
          <p:cNvSpPr/>
          <p:nvPr/>
        </p:nvSpPr>
        <p:spPr>
          <a:xfrm>
            <a:off x="6705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45"/>
          <p:cNvSpPr/>
          <p:nvPr/>
        </p:nvSpPr>
        <p:spPr>
          <a:xfrm>
            <a:off x="7010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46"/>
          <p:cNvSpPr/>
          <p:nvPr/>
        </p:nvSpPr>
        <p:spPr>
          <a:xfrm>
            <a:off x="7315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47"/>
          <p:cNvSpPr/>
          <p:nvPr/>
        </p:nvSpPr>
        <p:spPr>
          <a:xfrm>
            <a:off x="7619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48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49"/>
          <p:cNvSpPr/>
          <p:nvPr/>
        </p:nvSpPr>
        <p:spPr>
          <a:xfrm>
            <a:off x="8229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50"/>
          <p:cNvSpPr/>
          <p:nvPr/>
        </p:nvSpPr>
        <p:spPr>
          <a:xfrm>
            <a:off x="8534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Line 51"/>
          <p:cNvSpPr/>
          <p:nvPr/>
        </p:nvSpPr>
        <p:spPr>
          <a:xfrm>
            <a:off x="8839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 hidden="1"/>
          <p:cNvSpPr/>
          <p:nvPr/>
        </p:nvSpPr>
        <p:spPr>
          <a:xfrm>
            <a:off x="3352680" y="0"/>
            <a:ext cx="5790600" cy="151560"/>
          </a:xfrm>
          <a:prstGeom prst="rect">
            <a:avLst/>
          </a:prstGeom>
          <a:pattFill prst="openDmnd">
            <a:fgClr>
              <a:srgbClr val="CFDBFD"/>
            </a:fgClr>
            <a:bgClr>
              <a:srgbClr val="FFFFFF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53"/>
          <p:cNvSpPr/>
          <p:nvPr/>
        </p:nvSpPr>
        <p:spPr>
          <a:xfrm>
            <a:off x="8839080" y="0"/>
            <a:ext cx="360" cy="23619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54"/>
          <p:cNvSpPr/>
          <p:nvPr/>
        </p:nvSpPr>
        <p:spPr>
          <a:xfrm flipH="1">
            <a:off x="120600" y="1514520"/>
            <a:ext cx="178416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55"/>
          <p:cNvSpPr/>
          <p:nvPr/>
        </p:nvSpPr>
        <p:spPr>
          <a:xfrm>
            <a:off x="314280" y="1419120"/>
            <a:ext cx="360" cy="232092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 flipH="1">
            <a:off x="218520" y="1415880"/>
            <a:ext cx="191520" cy="193320"/>
          </a:xfrm>
          <a:custGeom>
            <a:avLst/>
            <a:gdLst/>
            <a:ahLst/>
            <a:cxnLst/>
            <a:rect l="l" t="t" r="r" b="b"/>
            <a:pathLst>
              <a:path w="43195" h="4320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 hidden="1"/>
          <p:cNvSpPr/>
          <p:nvPr/>
        </p:nvSpPr>
        <p:spPr>
          <a:xfrm>
            <a:off x="3719520" y="240048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78"/>
          <p:cNvPicPr/>
          <p:nvPr/>
        </p:nvPicPr>
        <p:blipFill>
          <a:blip r:embed="rId14" cstate="print"/>
          <a:stretch/>
        </p:blipFill>
        <p:spPr>
          <a:xfrm>
            <a:off x="228600" y="228600"/>
            <a:ext cx="1218600" cy="1218600"/>
          </a:xfrm>
          <a:prstGeom prst="rect">
            <a:avLst/>
          </a:prstGeom>
          <a:ln>
            <a:noFill/>
          </a:ln>
        </p:spPr>
      </p:pic>
      <p:pic>
        <p:nvPicPr>
          <p:cNvPr id="58" name="Picture 149"/>
          <p:cNvPicPr/>
          <p:nvPr/>
        </p:nvPicPr>
        <p:blipFill>
          <a:blip r:embed="rId15" cstate="print"/>
          <a:stretch/>
        </p:blipFill>
        <p:spPr>
          <a:xfrm>
            <a:off x="7543800" y="289080"/>
            <a:ext cx="1150200" cy="1234440"/>
          </a:xfrm>
          <a:prstGeom prst="rect">
            <a:avLst/>
          </a:prstGeom>
          <a:ln>
            <a:noFill/>
          </a:ln>
        </p:spPr>
      </p:pic>
      <p:sp>
        <p:nvSpPr>
          <p:cNvPr id="59" name="CustomShape 58"/>
          <p:cNvSpPr/>
          <p:nvPr/>
        </p:nvSpPr>
        <p:spPr>
          <a:xfrm>
            <a:off x="3352680" y="0"/>
            <a:ext cx="5790600" cy="15156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59"/>
          <p:cNvSpPr/>
          <p:nvPr/>
        </p:nvSpPr>
        <p:spPr>
          <a:xfrm>
            <a:off x="0" y="304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60"/>
          <p:cNvSpPr/>
          <p:nvPr/>
        </p:nvSpPr>
        <p:spPr>
          <a:xfrm>
            <a:off x="0" y="609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6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62"/>
          <p:cNvSpPr/>
          <p:nvPr/>
        </p:nvSpPr>
        <p:spPr>
          <a:xfrm>
            <a:off x="0" y="1218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63"/>
          <p:cNvSpPr/>
          <p:nvPr/>
        </p:nvSpPr>
        <p:spPr>
          <a:xfrm>
            <a:off x="0" y="1523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64"/>
          <p:cNvSpPr/>
          <p:nvPr/>
        </p:nvSpPr>
        <p:spPr>
          <a:xfrm>
            <a:off x="0" y="1828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65"/>
          <p:cNvSpPr/>
          <p:nvPr/>
        </p:nvSpPr>
        <p:spPr>
          <a:xfrm>
            <a:off x="0" y="2133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66"/>
          <p:cNvSpPr/>
          <p:nvPr/>
        </p:nvSpPr>
        <p:spPr>
          <a:xfrm>
            <a:off x="0" y="24382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67"/>
          <p:cNvSpPr/>
          <p:nvPr/>
        </p:nvSpPr>
        <p:spPr>
          <a:xfrm>
            <a:off x="0" y="27432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68"/>
          <p:cNvSpPr/>
          <p:nvPr/>
        </p:nvSpPr>
        <p:spPr>
          <a:xfrm>
            <a:off x="0" y="30477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69"/>
          <p:cNvSpPr/>
          <p:nvPr/>
        </p:nvSpPr>
        <p:spPr>
          <a:xfrm>
            <a:off x="0" y="33526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Line 70"/>
          <p:cNvSpPr/>
          <p:nvPr/>
        </p:nvSpPr>
        <p:spPr>
          <a:xfrm>
            <a:off x="0" y="36576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Line 71"/>
          <p:cNvSpPr/>
          <p:nvPr/>
        </p:nvSpPr>
        <p:spPr>
          <a:xfrm>
            <a:off x="0" y="39621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Line 72"/>
          <p:cNvSpPr/>
          <p:nvPr/>
        </p:nvSpPr>
        <p:spPr>
          <a:xfrm>
            <a:off x="0" y="42670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Line 73"/>
          <p:cNvSpPr/>
          <p:nvPr/>
        </p:nvSpPr>
        <p:spPr>
          <a:xfrm>
            <a:off x="0" y="45720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Line 74"/>
          <p:cNvSpPr/>
          <p:nvPr/>
        </p:nvSpPr>
        <p:spPr>
          <a:xfrm>
            <a:off x="0" y="4876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75"/>
          <p:cNvSpPr/>
          <p:nvPr/>
        </p:nvSpPr>
        <p:spPr>
          <a:xfrm>
            <a:off x="0" y="5181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Line 76"/>
          <p:cNvSpPr/>
          <p:nvPr/>
        </p:nvSpPr>
        <p:spPr>
          <a:xfrm>
            <a:off x="0" y="5486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7"/>
          <p:cNvSpPr/>
          <p:nvPr/>
        </p:nvSpPr>
        <p:spPr>
          <a:xfrm>
            <a:off x="0" y="5790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78"/>
          <p:cNvSpPr/>
          <p:nvPr/>
        </p:nvSpPr>
        <p:spPr>
          <a:xfrm>
            <a:off x="0" y="6095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79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80"/>
          <p:cNvSpPr/>
          <p:nvPr/>
        </p:nvSpPr>
        <p:spPr>
          <a:xfrm>
            <a:off x="0" y="6705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81"/>
          <p:cNvSpPr/>
          <p:nvPr/>
        </p:nvSpPr>
        <p:spPr>
          <a:xfrm>
            <a:off x="304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82"/>
          <p:cNvSpPr/>
          <p:nvPr/>
        </p:nvSpPr>
        <p:spPr>
          <a:xfrm>
            <a:off x="609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83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84"/>
          <p:cNvSpPr/>
          <p:nvPr/>
        </p:nvSpPr>
        <p:spPr>
          <a:xfrm>
            <a:off x="1218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85"/>
          <p:cNvSpPr/>
          <p:nvPr/>
        </p:nvSpPr>
        <p:spPr>
          <a:xfrm>
            <a:off x="1523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86"/>
          <p:cNvSpPr/>
          <p:nvPr/>
        </p:nvSpPr>
        <p:spPr>
          <a:xfrm>
            <a:off x="1828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87"/>
          <p:cNvSpPr/>
          <p:nvPr/>
        </p:nvSpPr>
        <p:spPr>
          <a:xfrm>
            <a:off x="2133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88"/>
          <p:cNvSpPr/>
          <p:nvPr/>
        </p:nvSpPr>
        <p:spPr>
          <a:xfrm>
            <a:off x="2438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89"/>
          <p:cNvSpPr/>
          <p:nvPr/>
        </p:nvSpPr>
        <p:spPr>
          <a:xfrm>
            <a:off x="2743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90"/>
          <p:cNvSpPr/>
          <p:nvPr/>
        </p:nvSpPr>
        <p:spPr>
          <a:xfrm>
            <a:off x="3047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91"/>
          <p:cNvSpPr/>
          <p:nvPr/>
        </p:nvSpPr>
        <p:spPr>
          <a:xfrm>
            <a:off x="3352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92"/>
          <p:cNvSpPr/>
          <p:nvPr/>
        </p:nvSpPr>
        <p:spPr>
          <a:xfrm>
            <a:off x="3657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93"/>
          <p:cNvSpPr/>
          <p:nvPr/>
        </p:nvSpPr>
        <p:spPr>
          <a:xfrm>
            <a:off x="3962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94"/>
          <p:cNvSpPr/>
          <p:nvPr/>
        </p:nvSpPr>
        <p:spPr>
          <a:xfrm>
            <a:off x="4267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95"/>
          <p:cNvSpPr/>
          <p:nvPr/>
        </p:nvSpPr>
        <p:spPr>
          <a:xfrm>
            <a:off x="45720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96"/>
          <p:cNvSpPr/>
          <p:nvPr/>
        </p:nvSpPr>
        <p:spPr>
          <a:xfrm>
            <a:off x="4876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97"/>
          <p:cNvSpPr/>
          <p:nvPr/>
        </p:nvSpPr>
        <p:spPr>
          <a:xfrm>
            <a:off x="5181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98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99"/>
          <p:cNvSpPr/>
          <p:nvPr/>
        </p:nvSpPr>
        <p:spPr>
          <a:xfrm>
            <a:off x="5790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100"/>
          <p:cNvSpPr/>
          <p:nvPr/>
        </p:nvSpPr>
        <p:spPr>
          <a:xfrm>
            <a:off x="6095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101"/>
          <p:cNvSpPr/>
          <p:nvPr/>
        </p:nvSpPr>
        <p:spPr>
          <a:xfrm>
            <a:off x="6400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102"/>
          <p:cNvSpPr/>
          <p:nvPr/>
        </p:nvSpPr>
        <p:spPr>
          <a:xfrm>
            <a:off x="6705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Line 103"/>
          <p:cNvSpPr/>
          <p:nvPr/>
        </p:nvSpPr>
        <p:spPr>
          <a:xfrm>
            <a:off x="7010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Line 104"/>
          <p:cNvSpPr/>
          <p:nvPr/>
        </p:nvSpPr>
        <p:spPr>
          <a:xfrm>
            <a:off x="7315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105"/>
          <p:cNvSpPr/>
          <p:nvPr/>
        </p:nvSpPr>
        <p:spPr>
          <a:xfrm>
            <a:off x="7619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106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107"/>
          <p:cNvSpPr/>
          <p:nvPr/>
        </p:nvSpPr>
        <p:spPr>
          <a:xfrm>
            <a:off x="8229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Line 108"/>
          <p:cNvSpPr/>
          <p:nvPr/>
        </p:nvSpPr>
        <p:spPr>
          <a:xfrm>
            <a:off x="8534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Line 109"/>
          <p:cNvSpPr/>
          <p:nvPr/>
        </p:nvSpPr>
        <p:spPr>
          <a:xfrm>
            <a:off x="8839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110"/>
          <p:cNvSpPr/>
          <p:nvPr/>
        </p:nvSpPr>
        <p:spPr>
          <a:xfrm>
            <a:off x="8381880" y="0"/>
            <a:ext cx="360" cy="23619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111"/>
          <p:cNvSpPr/>
          <p:nvPr/>
        </p:nvSpPr>
        <p:spPr>
          <a:xfrm>
            <a:off x="803160" y="160200"/>
            <a:ext cx="360" cy="285120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Line 112"/>
          <p:cNvSpPr/>
          <p:nvPr/>
        </p:nvSpPr>
        <p:spPr>
          <a:xfrm flipH="1" flipV="1">
            <a:off x="0" y="2438280"/>
            <a:ext cx="5097240" cy="144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113"/>
          <p:cNvSpPr/>
          <p:nvPr/>
        </p:nvSpPr>
        <p:spPr>
          <a:xfrm flipH="1" flipV="1">
            <a:off x="609480" y="609480"/>
            <a:ext cx="6049800" cy="144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4"/>
          <p:cNvSpPr/>
          <p:nvPr/>
        </p:nvSpPr>
        <p:spPr>
          <a:xfrm rot="16200000" flipH="1">
            <a:off x="674640" y="487440"/>
            <a:ext cx="246960" cy="248400"/>
          </a:xfrm>
          <a:custGeom>
            <a:avLst/>
            <a:gdLst/>
            <a:ahLst/>
            <a:cxnLst/>
            <a:rect l="l" t="t" r="r" b="b"/>
            <a:pathLst>
              <a:path w="43195" h="4320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Line 115"/>
          <p:cNvSpPr/>
          <p:nvPr/>
        </p:nvSpPr>
        <p:spPr>
          <a:xfrm>
            <a:off x="2514600" y="6322680"/>
            <a:ext cx="604512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116"/>
          <p:cNvSpPr/>
          <p:nvPr/>
        </p:nvSpPr>
        <p:spPr>
          <a:xfrm>
            <a:off x="8381880" y="3904920"/>
            <a:ext cx="360" cy="28767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7"/>
          <p:cNvSpPr/>
          <p:nvPr/>
        </p:nvSpPr>
        <p:spPr>
          <a:xfrm rot="5400000">
            <a:off x="8256600" y="6171480"/>
            <a:ext cx="246960" cy="248400"/>
          </a:xfrm>
          <a:custGeom>
            <a:avLst/>
            <a:gdLst/>
            <a:ahLst/>
            <a:cxnLst/>
            <a:rect l="l" t="t" r="r" b="b"/>
            <a:pathLst>
              <a:path w="43195" h="4320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152"/>
          <p:cNvPicPr/>
          <p:nvPr/>
        </p:nvPicPr>
        <p:blipFill>
          <a:blip r:embed="rId14" cstate="print"/>
          <a:stretch/>
        </p:blipFill>
        <p:spPr>
          <a:xfrm>
            <a:off x="990720" y="898560"/>
            <a:ext cx="1220040" cy="1220040"/>
          </a:xfrm>
          <a:prstGeom prst="rect">
            <a:avLst/>
          </a:prstGeom>
          <a:ln>
            <a:noFill/>
          </a:ln>
        </p:spPr>
      </p:pic>
      <p:sp>
        <p:nvSpPr>
          <p:cNvPr id="120" name="CustomShape 118"/>
          <p:cNvSpPr/>
          <p:nvPr/>
        </p:nvSpPr>
        <p:spPr>
          <a:xfrm>
            <a:off x="2209680" y="669960"/>
            <a:ext cx="4876200" cy="16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Univerzitet u Novom Sadu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Fakultet tehničkih nauka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Odsek za računarsku tehniku 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računarske komunikacije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54"/>
          <p:cNvPicPr/>
          <p:nvPr/>
        </p:nvPicPr>
        <p:blipFill>
          <a:blip r:embed="rId15" cstate="print"/>
          <a:stretch/>
        </p:blipFill>
        <p:spPr>
          <a:xfrm>
            <a:off x="7137360" y="898560"/>
            <a:ext cx="1150200" cy="1234440"/>
          </a:xfrm>
          <a:prstGeom prst="rect">
            <a:avLst/>
          </a:prstGeom>
          <a:ln>
            <a:noFill/>
          </a:ln>
        </p:spPr>
      </p:pic>
      <p:sp>
        <p:nvSpPr>
          <p:cNvPr id="122" name="Line 119"/>
          <p:cNvSpPr/>
          <p:nvPr/>
        </p:nvSpPr>
        <p:spPr>
          <a:xfrm flipH="1" flipV="1">
            <a:off x="2133360" y="4876560"/>
            <a:ext cx="4869000" cy="180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120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171480" cy="121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12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"/>
          <p:cNvSpPr/>
          <p:nvPr/>
        </p:nvSpPr>
        <p:spPr>
          <a:xfrm>
            <a:off x="0" y="304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Line 2"/>
          <p:cNvSpPr/>
          <p:nvPr/>
        </p:nvSpPr>
        <p:spPr>
          <a:xfrm>
            <a:off x="0" y="609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Line 3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4"/>
          <p:cNvSpPr/>
          <p:nvPr/>
        </p:nvSpPr>
        <p:spPr>
          <a:xfrm>
            <a:off x="0" y="1218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5"/>
          <p:cNvSpPr/>
          <p:nvPr/>
        </p:nvSpPr>
        <p:spPr>
          <a:xfrm>
            <a:off x="0" y="1523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6"/>
          <p:cNvSpPr/>
          <p:nvPr/>
        </p:nvSpPr>
        <p:spPr>
          <a:xfrm>
            <a:off x="0" y="1828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7"/>
          <p:cNvSpPr/>
          <p:nvPr/>
        </p:nvSpPr>
        <p:spPr>
          <a:xfrm>
            <a:off x="0" y="2133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8"/>
          <p:cNvSpPr/>
          <p:nvPr/>
        </p:nvSpPr>
        <p:spPr>
          <a:xfrm>
            <a:off x="0" y="24382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9"/>
          <p:cNvSpPr/>
          <p:nvPr/>
        </p:nvSpPr>
        <p:spPr>
          <a:xfrm>
            <a:off x="0" y="27432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0"/>
          <p:cNvSpPr/>
          <p:nvPr/>
        </p:nvSpPr>
        <p:spPr>
          <a:xfrm>
            <a:off x="0" y="30477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11"/>
          <p:cNvSpPr/>
          <p:nvPr/>
        </p:nvSpPr>
        <p:spPr>
          <a:xfrm>
            <a:off x="0" y="33526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12"/>
          <p:cNvSpPr/>
          <p:nvPr/>
        </p:nvSpPr>
        <p:spPr>
          <a:xfrm>
            <a:off x="0" y="36576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13"/>
          <p:cNvSpPr/>
          <p:nvPr/>
        </p:nvSpPr>
        <p:spPr>
          <a:xfrm>
            <a:off x="0" y="39621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14"/>
          <p:cNvSpPr/>
          <p:nvPr/>
        </p:nvSpPr>
        <p:spPr>
          <a:xfrm>
            <a:off x="0" y="42670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15"/>
          <p:cNvSpPr/>
          <p:nvPr/>
        </p:nvSpPr>
        <p:spPr>
          <a:xfrm>
            <a:off x="0" y="45720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16"/>
          <p:cNvSpPr/>
          <p:nvPr/>
        </p:nvSpPr>
        <p:spPr>
          <a:xfrm>
            <a:off x="0" y="4876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17"/>
          <p:cNvSpPr/>
          <p:nvPr/>
        </p:nvSpPr>
        <p:spPr>
          <a:xfrm>
            <a:off x="0" y="5181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18"/>
          <p:cNvSpPr/>
          <p:nvPr/>
        </p:nvSpPr>
        <p:spPr>
          <a:xfrm>
            <a:off x="0" y="5486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19"/>
          <p:cNvSpPr/>
          <p:nvPr/>
        </p:nvSpPr>
        <p:spPr>
          <a:xfrm>
            <a:off x="0" y="5790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20"/>
          <p:cNvSpPr/>
          <p:nvPr/>
        </p:nvSpPr>
        <p:spPr>
          <a:xfrm>
            <a:off x="0" y="6095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21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22"/>
          <p:cNvSpPr/>
          <p:nvPr/>
        </p:nvSpPr>
        <p:spPr>
          <a:xfrm>
            <a:off x="0" y="6705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23"/>
          <p:cNvSpPr/>
          <p:nvPr/>
        </p:nvSpPr>
        <p:spPr>
          <a:xfrm>
            <a:off x="304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24"/>
          <p:cNvSpPr/>
          <p:nvPr/>
        </p:nvSpPr>
        <p:spPr>
          <a:xfrm>
            <a:off x="609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2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26"/>
          <p:cNvSpPr/>
          <p:nvPr/>
        </p:nvSpPr>
        <p:spPr>
          <a:xfrm>
            <a:off x="1218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27"/>
          <p:cNvSpPr/>
          <p:nvPr/>
        </p:nvSpPr>
        <p:spPr>
          <a:xfrm>
            <a:off x="1523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28"/>
          <p:cNvSpPr/>
          <p:nvPr/>
        </p:nvSpPr>
        <p:spPr>
          <a:xfrm>
            <a:off x="1828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29"/>
          <p:cNvSpPr/>
          <p:nvPr/>
        </p:nvSpPr>
        <p:spPr>
          <a:xfrm>
            <a:off x="2133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30"/>
          <p:cNvSpPr/>
          <p:nvPr/>
        </p:nvSpPr>
        <p:spPr>
          <a:xfrm>
            <a:off x="2438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Line 31"/>
          <p:cNvSpPr/>
          <p:nvPr/>
        </p:nvSpPr>
        <p:spPr>
          <a:xfrm>
            <a:off x="2743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Line 32"/>
          <p:cNvSpPr/>
          <p:nvPr/>
        </p:nvSpPr>
        <p:spPr>
          <a:xfrm>
            <a:off x="3047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33"/>
          <p:cNvSpPr/>
          <p:nvPr/>
        </p:nvSpPr>
        <p:spPr>
          <a:xfrm>
            <a:off x="3352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34"/>
          <p:cNvSpPr/>
          <p:nvPr/>
        </p:nvSpPr>
        <p:spPr>
          <a:xfrm>
            <a:off x="3657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35"/>
          <p:cNvSpPr/>
          <p:nvPr/>
        </p:nvSpPr>
        <p:spPr>
          <a:xfrm>
            <a:off x="3962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36"/>
          <p:cNvSpPr/>
          <p:nvPr/>
        </p:nvSpPr>
        <p:spPr>
          <a:xfrm>
            <a:off x="4267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37"/>
          <p:cNvSpPr/>
          <p:nvPr/>
        </p:nvSpPr>
        <p:spPr>
          <a:xfrm>
            <a:off x="45720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38"/>
          <p:cNvSpPr/>
          <p:nvPr/>
        </p:nvSpPr>
        <p:spPr>
          <a:xfrm>
            <a:off x="4876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39"/>
          <p:cNvSpPr/>
          <p:nvPr/>
        </p:nvSpPr>
        <p:spPr>
          <a:xfrm>
            <a:off x="5181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40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41"/>
          <p:cNvSpPr/>
          <p:nvPr/>
        </p:nvSpPr>
        <p:spPr>
          <a:xfrm>
            <a:off x="5790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42"/>
          <p:cNvSpPr/>
          <p:nvPr/>
        </p:nvSpPr>
        <p:spPr>
          <a:xfrm>
            <a:off x="6095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43"/>
          <p:cNvSpPr/>
          <p:nvPr/>
        </p:nvSpPr>
        <p:spPr>
          <a:xfrm>
            <a:off x="6400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44"/>
          <p:cNvSpPr/>
          <p:nvPr/>
        </p:nvSpPr>
        <p:spPr>
          <a:xfrm>
            <a:off x="6705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45"/>
          <p:cNvSpPr/>
          <p:nvPr/>
        </p:nvSpPr>
        <p:spPr>
          <a:xfrm>
            <a:off x="7010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46"/>
          <p:cNvSpPr/>
          <p:nvPr/>
        </p:nvSpPr>
        <p:spPr>
          <a:xfrm>
            <a:off x="7315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47"/>
          <p:cNvSpPr/>
          <p:nvPr/>
        </p:nvSpPr>
        <p:spPr>
          <a:xfrm>
            <a:off x="7619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48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49"/>
          <p:cNvSpPr/>
          <p:nvPr/>
        </p:nvSpPr>
        <p:spPr>
          <a:xfrm>
            <a:off x="8229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50"/>
          <p:cNvSpPr/>
          <p:nvPr/>
        </p:nvSpPr>
        <p:spPr>
          <a:xfrm>
            <a:off x="8534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51"/>
          <p:cNvSpPr/>
          <p:nvPr/>
        </p:nvSpPr>
        <p:spPr>
          <a:xfrm>
            <a:off x="8839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2"/>
          <p:cNvSpPr/>
          <p:nvPr/>
        </p:nvSpPr>
        <p:spPr>
          <a:xfrm>
            <a:off x="3352680" y="0"/>
            <a:ext cx="5790600" cy="151560"/>
          </a:xfrm>
          <a:prstGeom prst="rect">
            <a:avLst/>
          </a:prstGeom>
          <a:pattFill prst="openDmnd">
            <a:fgClr>
              <a:srgbClr val="CFDBFD"/>
            </a:fgClr>
            <a:bgClr>
              <a:srgbClr val="FFFFFF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53"/>
          <p:cNvSpPr/>
          <p:nvPr/>
        </p:nvSpPr>
        <p:spPr>
          <a:xfrm>
            <a:off x="8839080" y="0"/>
            <a:ext cx="360" cy="23619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54"/>
          <p:cNvSpPr/>
          <p:nvPr/>
        </p:nvSpPr>
        <p:spPr>
          <a:xfrm flipH="1">
            <a:off x="120600" y="1514520"/>
            <a:ext cx="178416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55"/>
          <p:cNvSpPr/>
          <p:nvPr/>
        </p:nvSpPr>
        <p:spPr>
          <a:xfrm>
            <a:off x="314280" y="1419120"/>
            <a:ext cx="360" cy="232092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56"/>
          <p:cNvSpPr/>
          <p:nvPr/>
        </p:nvSpPr>
        <p:spPr>
          <a:xfrm flipH="1">
            <a:off x="218520" y="1415880"/>
            <a:ext cx="191520" cy="193320"/>
          </a:xfrm>
          <a:custGeom>
            <a:avLst/>
            <a:gdLst/>
            <a:ahLst/>
            <a:cxnLst/>
            <a:rect l="l" t="t" r="r" b="b"/>
            <a:pathLst>
              <a:path w="43195" h="4320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57"/>
          <p:cNvSpPr/>
          <p:nvPr/>
        </p:nvSpPr>
        <p:spPr>
          <a:xfrm>
            <a:off x="3719520" y="240048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78"/>
          <p:cNvPicPr/>
          <p:nvPr/>
        </p:nvPicPr>
        <p:blipFill>
          <a:blip r:embed="rId14" cstate="print"/>
          <a:stretch/>
        </p:blipFill>
        <p:spPr>
          <a:xfrm>
            <a:off x="228600" y="228600"/>
            <a:ext cx="1218600" cy="1218600"/>
          </a:xfrm>
          <a:prstGeom prst="rect">
            <a:avLst/>
          </a:prstGeom>
          <a:ln>
            <a:noFill/>
          </a:ln>
        </p:spPr>
      </p:pic>
      <p:pic>
        <p:nvPicPr>
          <p:cNvPr id="217" name="Picture 149"/>
          <p:cNvPicPr/>
          <p:nvPr/>
        </p:nvPicPr>
        <p:blipFill>
          <a:blip r:embed="rId15" cstate="print"/>
          <a:stretch/>
        </p:blipFill>
        <p:spPr>
          <a:xfrm>
            <a:off x="7543800" y="289080"/>
            <a:ext cx="1150200" cy="1234440"/>
          </a:xfrm>
          <a:prstGeom prst="rect">
            <a:avLst/>
          </a:prstGeom>
          <a:ln>
            <a:noFill/>
          </a:ln>
        </p:spPr>
      </p:pic>
      <p:sp>
        <p:nvSpPr>
          <p:cNvPr id="218" name="PlaceHolder 5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19" name="PlaceHolder 5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an7.org/linux/man-pages/man2/ioctl.2.html" TargetMode="External"/><Relationship Id="rId2" Type="http://schemas.openxmlformats.org/officeDocument/2006/relationships/hyperlink" Target="https://computing.llnl.gov/tutorials/pthreads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.llnl.gov/tutorials/pthreads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llback_(computer_programming)" TargetMode="External"/><Relationship Id="rId2" Type="http://schemas.openxmlformats.org/officeDocument/2006/relationships/hyperlink" Target="http://www.tutorialspoint.com/unix_system_calls/settimeofday.ht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lmgtfy.com/?q=callback+implementation+in+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719520" y="240048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2"/>
          <p:cNvSpPr/>
          <p:nvPr/>
        </p:nvSpPr>
        <p:spPr>
          <a:xfrm flipH="1" flipV="1">
            <a:off x="2133360" y="4876560"/>
            <a:ext cx="4869000" cy="180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838080" y="2514600"/>
            <a:ext cx="7466760" cy="228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PPuTViOS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Programska podrška u televiziji i obradi slike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838080" y="4929120"/>
            <a:ext cx="7549560" cy="13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Laboratorijske</a:t>
            </a:r>
            <a:r>
              <a:rPr lang="en-US" sz="2000" b="0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vezbe</a:t>
            </a:r>
            <a:r>
              <a:rPr lang="en-US" sz="2000" b="0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– DTV </a:t>
            </a:r>
            <a:r>
              <a:rPr lang="en-US" sz="2000" b="0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platforma</a:t>
            </a:r>
            <a:r>
              <a:rPr lang="en-US" sz="2000" b="0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, SDK, IR, NIM, DMX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Zimski</a:t>
            </a:r>
            <a:r>
              <a:rPr lang="en-US" sz="2000" b="0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semestar</a:t>
            </a:r>
            <a:r>
              <a:rPr lang="en-US" sz="2000" b="0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školske</a:t>
            </a:r>
            <a:r>
              <a:rPr lang="en-US" sz="2000" b="0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godine</a:t>
            </a:r>
            <a:r>
              <a:rPr lang="en-US" sz="2000" b="0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000" b="0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2017/2018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RC - Daljinski upravljač 1/2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8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IR prijemnik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i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 open(const char *pathname, int flags);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i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int ioctl(int fd, int request, ...);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i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ssize_t read(int fd, void *buf, size_t count);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42391FD-61C5-4071-AB90-5AF43D721E90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6"/>
          <p:cNvSpPr/>
          <p:nvPr/>
        </p:nvSpPr>
        <p:spPr>
          <a:xfrm>
            <a:off x="0" y="0"/>
            <a:ext cx="4716016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RC - Daljinski upravljač 2/2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struct input_event {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struct timeval time;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unsigned short type;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unsigned short code;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unsigned int value;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};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type: </a:t>
            </a:r>
            <a:r>
              <a:rPr lang="en-US" sz="18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2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EV_SYN (0), EV_KEY (1) , EV_REL(2)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value</a:t>
            </a: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: </a:t>
            </a:r>
            <a:r>
              <a:rPr lang="en-US" sz="12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relativna promjena za EV_REL , 0, 1 ili 2 za EV_KEY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B742588-4990-4A84-B0F4-B705ECD943AA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6"/>
          <p:cNvSpPr/>
          <p:nvPr/>
        </p:nvSpPr>
        <p:spPr>
          <a:xfrm>
            <a:off x="0" y="0"/>
            <a:ext cx="4932040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Pokrenuti osnovni zadatak vezba_1.c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Analizirati </a:t>
            </a:r>
            <a:r>
              <a:rPr lang="en-US" sz="2400" b="0" i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ioctl  </a:t>
            </a: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funkciju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Analizirati </a:t>
            </a:r>
            <a:r>
              <a:rPr lang="en-US" sz="2400" b="0" i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getKeys</a:t>
            </a: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funkciju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Proširiti osnovni zadatak tako da se čitanje pritisnutih tastera izvršava u posebnoj niti (koristiti pthread)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45 minuta, pa idemo dalje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Tips: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pthreads </a:t>
            </a:r>
            <a:r>
              <a:rPr lang="en-US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hlinkClick r:id="rId2"/>
              </a:rPr>
              <a:t>https://computing.llnl.gov/tutorials/pthreads/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Kreiranje niti - </a:t>
            </a:r>
            <a:r>
              <a:rPr lang="en-US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hlinkClick r:id="rId2"/>
              </a:rPr>
              <a:t>https://computing.llnl.gov/tutorials/pthreads/#CreatingThreads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Joining - </a:t>
            </a:r>
            <a:r>
              <a:rPr lang="en-US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hlinkClick r:id="rId2"/>
              </a:rPr>
              <a:t>https://computing.llnl.gov/tutorials/pthreads/#Joining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ioctl - </a:t>
            </a:r>
            <a:r>
              <a:rPr lang="en-US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hlinkClick r:id="rId3"/>
              </a:rPr>
              <a:t>http://man7.org/linux/man-pages/man2/ioctl.2.html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F0EA7A7-3F45-4F59-8908-D262A05E6E4E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4932040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</a:t>
            </a:r>
            <a:r>
              <a:rPr lang="en-US" sz="2800" b="1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1 – </a:t>
            </a:r>
            <a:r>
              <a:rPr lang="en-US" sz="2800" b="1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Rešenje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Kopirati rešenje na nastavni_materijal i diskutovati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339F158-42A5-49DB-A061-2474A671BDAB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5292080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sr-Latn-RS" sz="2800" b="1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Hardver DTV prijemnika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33934" y="1331913"/>
            <a:ext cx="1295400" cy="10556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86346" y="1544638"/>
            <a:ext cx="803275" cy="28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b="1" dirty="0">
                <a:solidFill>
                  <a:schemeClr val="tx1"/>
                </a:solidFill>
              </a:rPr>
              <a:t>Tuner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86346" y="2003425"/>
            <a:ext cx="803275" cy="288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800" b="1" dirty="0" smtClean="0">
                <a:solidFill>
                  <a:schemeClr val="tx1"/>
                </a:solidFill>
              </a:rPr>
              <a:t>Dem</a:t>
            </a:r>
            <a:r>
              <a:rPr lang="sr-Latn-RS" sz="800" b="1" dirty="0" smtClean="0">
                <a:solidFill>
                  <a:schemeClr val="tx1"/>
                </a:solidFill>
              </a:rPr>
              <a:t>o</a:t>
            </a:r>
            <a:r>
              <a:rPr lang="en-US" sz="800" b="1" dirty="0" err="1" smtClean="0">
                <a:solidFill>
                  <a:schemeClr val="tx1"/>
                </a:solidFill>
              </a:rPr>
              <a:t>dulator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33934" y="2681288"/>
            <a:ext cx="1295400" cy="9159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 err="1">
                <a:solidFill>
                  <a:schemeClr val="tx1"/>
                </a:solidFill>
              </a:rPr>
              <a:t>Demux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37109" y="3930650"/>
            <a:ext cx="1295400" cy="5762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40284" y="5054600"/>
            <a:ext cx="1295400" cy="431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>
                <a:solidFill>
                  <a:schemeClr val="tx1"/>
                </a:solidFill>
              </a:rPr>
              <a:t>D/A sound convertor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98021" y="1187450"/>
            <a:ext cx="1296988" cy="415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28184" y="1885950"/>
            <a:ext cx="1287462" cy="415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</a:rPr>
              <a:t>Flash memory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28184" y="2603500"/>
            <a:ext cx="1296987" cy="7572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55171" y="3516313"/>
            <a:ext cx="1295400" cy="4143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</a:rPr>
              <a:t>Video decoder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18659" y="4298950"/>
            <a:ext cx="1296987" cy="415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</a:rPr>
              <a:t>Audio decoder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04371" y="4929188"/>
            <a:ext cx="1296988" cy="4143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</a:rPr>
              <a:t>D/A video convertor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170409" y="6210300"/>
            <a:ext cx="6985000" cy="647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I/O subsystem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70746" y="2243138"/>
            <a:ext cx="576263" cy="287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solidFill>
                  <a:schemeClr val="tx1"/>
                </a:solidFill>
              </a:rPr>
              <a:t>PSI/SI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10434" y="2838450"/>
            <a:ext cx="576262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Video PES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00909" y="3452813"/>
            <a:ext cx="576262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Audio 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13571" y="3870325"/>
            <a:ext cx="576263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OSD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40559" y="4410075"/>
            <a:ext cx="576262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Frames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40559" y="4889500"/>
            <a:ext cx="576262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16821" y="5562600"/>
            <a:ext cx="576263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</a:rPr>
              <a:t>Frames</a:t>
            </a: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3475459" y="1498600"/>
            <a:ext cx="18605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/>
              <a:t>Digital modulated TV signal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1732384" y="1331913"/>
            <a:ext cx="698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b="1"/>
              <a:t>Front end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2735684" y="1620838"/>
            <a:ext cx="7397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>
            <a:off x="2087984" y="1833563"/>
            <a:ext cx="0" cy="1698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  <a:endCxn id="10" idx="0"/>
          </p:cNvCxnSpPr>
          <p:nvPr/>
        </p:nvCxnSpPr>
        <p:spPr>
          <a:xfrm flipH="1">
            <a:off x="2081634" y="2292350"/>
            <a:ext cx="6350" cy="3889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2122909" y="2451100"/>
            <a:ext cx="7921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00" b="1"/>
              <a:t>DVB Stream</a:t>
            </a:r>
          </a:p>
        </p:txBody>
      </p:sp>
      <p:cxnSp>
        <p:nvCxnSpPr>
          <p:cNvPr id="33" name="Elbow Connector 32"/>
          <p:cNvCxnSpPr>
            <a:endCxn id="20" idx="1"/>
          </p:cNvCxnSpPr>
          <p:nvPr/>
        </p:nvCxnSpPr>
        <p:spPr>
          <a:xfrm flipV="1">
            <a:off x="2735684" y="2387600"/>
            <a:ext cx="1135062" cy="47307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</p:cNvCxnSpPr>
          <p:nvPr/>
        </p:nvCxnSpPr>
        <p:spPr>
          <a:xfrm>
            <a:off x="4447009" y="2387600"/>
            <a:ext cx="1771650" cy="47307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0" idx="3"/>
          </p:cNvCxnSpPr>
          <p:nvPr/>
        </p:nvCxnSpPr>
        <p:spPr>
          <a:xfrm flipV="1">
            <a:off x="2729334" y="2982913"/>
            <a:ext cx="1198562" cy="15557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2" idx="1"/>
          </p:cNvCxnSpPr>
          <p:nvPr/>
        </p:nvCxnSpPr>
        <p:spPr>
          <a:xfrm>
            <a:off x="2735684" y="3452813"/>
            <a:ext cx="1165225" cy="14446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23" idx="3"/>
          </p:cNvCxnSpPr>
          <p:nvPr/>
        </p:nvCxnSpPr>
        <p:spPr>
          <a:xfrm rot="10800000" flipV="1">
            <a:off x="4189834" y="3257550"/>
            <a:ext cx="2065337" cy="7572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3"/>
          </p:cNvCxnSpPr>
          <p:nvPr/>
        </p:nvCxnSpPr>
        <p:spPr>
          <a:xfrm>
            <a:off x="4486696" y="2982913"/>
            <a:ext cx="1768475" cy="61436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24" idx="3"/>
          </p:cNvCxnSpPr>
          <p:nvPr/>
        </p:nvCxnSpPr>
        <p:spPr>
          <a:xfrm rot="10800000" flipV="1">
            <a:off x="4216821" y="3870325"/>
            <a:ext cx="2038350" cy="68421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2" idx="3"/>
          </p:cNvCxnSpPr>
          <p:nvPr/>
        </p:nvCxnSpPr>
        <p:spPr>
          <a:xfrm>
            <a:off x="4477171" y="3597275"/>
            <a:ext cx="1720850" cy="8128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25" idx="3"/>
          </p:cNvCxnSpPr>
          <p:nvPr/>
        </p:nvCxnSpPr>
        <p:spPr>
          <a:xfrm rot="10800000" flipV="1">
            <a:off x="4216821" y="4699000"/>
            <a:ext cx="1981200" cy="33496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1"/>
          </p:cNvCxnSpPr>
          <p:nvPr/>
        </p:nvCxnSpPr>
        <p:spPr>
          <a:xfrm flipH="1">
            <a:off x="2729334" y="4014788"/>
            <a:ext cx="8842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1"/>
          </p:cNvCxnSpPr>
          <p:nvPr/>
        </p:nvCxnSpPr>
        <p:spPr>
          <a:xfrm rot="10800000">
            <a:off x="2735684" y="4410075"/>
            <a:ext cx="904875" cy="14446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1"/>
            <a:endCxn id="12" idx="3"/>
          </p:cNvCxnSpPr>
          <p:nvPr/>
        </p:nvCxnSpPr>
        <p:spPr>
          <a:xfrm rot="10800000" flipV="1">
            <a:off x="2735684" y="5033963"/>
            <a:ext cx="904875" cy="23653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1" idx="1"/>
          </p:cNvCxnSpPr>
          <p:nvPr/>
        </p:nvCxnSpPr>
        <p:spPr>
          <a:xfrm rot="10800000" flipH="1" flipV="1">
            <a:off x="1437109" y="4219575"/>
            <a:ext cx="2779712" cy="1487488"/>
          </a:xfrm>
          <a:prstGeom prst="bentConnector3">
            <a:avLst>
              <a:gd name="adj1" fmla="val -822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3"/>
            <a:endCxn id="18" idx="1"/>
          </p:cNvCxnSpPr>
          <p:nvPr/>
        </p:nvCxnSpPr>
        <p:spPr>
          <a:xfrm flipV="1">
            <a:off x="4793084" y="5137150"/>
            <a:ext cx="1411287" cy="56991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</p:cNvCxnSpPr>
          <p:nvPr/>
        </p:nvCxnSpPr>
        <p:spPr>
          <a:xfrm flipH="1">
            <a:off x="2081634" y="5486400"/>
            <a:ext cx="6350" cy="723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2"/>
          </p:cNvCxnSpPr>
          <p:nvPr/>
        </p:nvCxnSpPr>
        <p:spPr>
          <a:xfrm>
            <a:off x="6852071" y="5343525"/>
            <a:ext cx="0" cy="866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2"/>
          </p:cNvCxnSpPr>
          <p:nvPr/>
        </p:nvCxnSpPr>
        <p:spPr>
          <a:xfrm>
            <a:off x="4504159" y="5849938"/>
            <a:ext cx="0" cy="3603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2"/>
          </p:cNvCxnSpPr>
          <p:nvPr/>
        </p:nvCxnSpPr>
        <p:spPr>
          <a:xfrm>
            <a:off x="3927896" y="5178425"/>
            <a:ext cx="0" cy="1031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100"/>
          <p:cNvSpPr txBox="1">
            <a:spLocks noChangeArrowheads="1"/>
          </p:cNvSpPr>
          <p:nvPr/>
        </p:nvSpPr>
        <p:spPr bwMode="auto">
          <a:xfrm>
            <a:off x="1252959" y="5849938"/>
            <a:ext cx="8699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/>
              <a:t>Analog sound</a:t>
            </a:r>
          </a:p>
        </p:txBody>
      </p:sp>
      <p:sp>
        <p:nvSpPr>
          <p:cNvPr id="52" name="TextBox 101"/>
          <p:cNvSpPr txBox="1">
            <a:spLocks noChangeArrowheads="1"/>
          </p:cNvSpPr>
          <p:nvPr/>
        </p:nvSpPr>
        <p:spPr bwMode="auto">
          <a:xfrm>
            <a:off x="3105571" y="5848350"/>
            <a:ext cx="835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/>
              <a:t>Digital sound</a:t>
            </a:r>
          </a:p>
        </p:txBody>
      </p:sp>
      <p:sp>
        <p:nvSpPr>
          <p:cNvPr id="53" name="TextBox 102"/>
          <p:cNvSpPr txBox="1">
            <a:spLocks noChangeArrowheads="1"/>
          </p:cNvSpPr>
          <p:nvPr/>
        </p:nvSpPr>
        <p:spPr bwMode="auto">
          <a:xfrm>
            <a:off x="4486696" y="5922963"/>
            <a:ext cx="8715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/>
              <a:t>Digital picture</a:t>
            </a:r>
          </a:p>
        </p:txBody>
      </p:sp>
      <p:sp>
        <p:nvSpPr>
          <p:cNvPr id="54" name="TextBox 103"/>
          <p:cNvSpPr txBox="1">
            <a:spLocks noChangeArrowheads="1"/>
          </p:cNvSpPr>
          <p:nvPr/>
        </p:nvSpPr>
        <p:spPr bwMode="auto">
          <a:xfrm>
            <a:off x="6853659" y="5664200"/>
            <a:ext cx="9048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/>
              <a:t>Analog picture</a:t>
            </a:r>
          </a:p>
        </p:txBody>
      </p:sp>
      <p:sp>
        <p:nvSpPr>
          <p:cNvPr id="55" name="TextBox 110"/>
          <p:cNvSpPr txBox="1">
            <a:spLocks noChangeArrowheads="1"/>
          </p:cNvSpPr>
          <p:nvPr/>
        </p:nvSpPr>
        <p:spPr bwMode="auto">
          <a:xfrm>
            <a:off x="7890296" y="4254500"/>
            <a:ext cx="40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/>
              <a:t>Data</a:t>
            </a:r>
          </a:p>
        </p:txBody>
      </p:sp>
      <p:cxnSp>
        <p:nvCxnSpPr>
          <p:cNvPr id="56" name="Elbow Connector 112"/>
          <p:cNvCxnSpPr>
            <a:stCxn id="15" idx="3"/>
          </p:cNvCxnSpPr>
          <p:nvPr/>
        </p:nvCxnSpPr>
        <p:spPr>
          <a:xfrm>
            <a:off x="7525171" y="2982913"/>
            <a:ext cx="414338" cy="3227387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15" idx="0"/>
          </p:cNvCxnSpPr>
          <p:nvPr/>
        </p:nvCxnSpPr>
        <p:spPr>
          <a:xfrm>
            <a:off x="6872709" y="2301875"/>
            <a:ext cx="4762" cy="30162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TDP API - TunerDemuxPlayer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-Tuner                                             		 -Player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Tuner_Init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                           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Player_Init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Tuner_Lock_To_Frequency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          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Player_Deinit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Tuner_Register_Status_Callback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        	 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Player_Source_Open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Tuner_Unregister_Status_Callback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          	 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Player_Source_Close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Tuner_Get_Signal_Quality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         	 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Player_Stream_Create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Tuner_Deinit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 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Player_Stream_Remove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	 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Player_Volume_Get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lang="en-US" sz="1800" b="1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Demux</a:t>
            </a:r>
            <a:r>
              <a:rPr lang="en-US" sz="1800" b="1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               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Player_Volume_Set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Demux_Set_Filter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         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Demux_Register_Section_Filter_Callback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Demux_Unregister_Section_Filter_Callback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Demux_Free_Filter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5809C82-B31F-4ECA-A20F-2F8A63849A8A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5292080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TDP API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Dokumentacija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: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materijali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\TDP_API\TDP_API.ppt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Domaći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: </a:t>
            </a:r>
            <a:r>
              <a:rPr lang="en-US" sz="18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materijali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\TDP_API\</a:t>
            </a:r>
            <a:r>
              <a:rPr lang="en-US" sz="18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tdp_api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\</a:t>
            </a:r>
            <a:r>
              <a:rPr lang="en-US" sz="18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tdp_api.h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TIP: </a:t>
            </a:r>
            <a:r>
              <a:rPr lang="en-US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kopirajte</a:t>
            </a:r>
            <a:r>
              <a:rPr lang="en-U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tdp_api</a:t>
            </a:r>
            <a:r>
              <a:rPr lang="en-U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direktorjium</a:t>
            </a:r>
            <a:r>
              <a:rPr lang="en-U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</a:t>
            </a:r>
            <a:r>
              <a:rPr lang="en-US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da</a:t>
            </a:r>
            <a:r>
              <a:rPr lang="en-U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 mo</a:t>
            </a:r>
            <a:r>
              <a:rPr lang="sr-Latn-R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žete da uradite domaći zadatak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E17E1DF-37E8-4C0B-B86D-AD0611056444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6444208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 2: Ispisati sadržaj PAT sekcije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Koraci: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Izvršiti naredbu zaključavanja na frekvenciju XYZ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Sačekati da se zaključavanje uspesno izvrši – </a:t>
            </a:r>
            <a:r>
              <a:rPr lang="en-US" sz="2200" b="0" i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callback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Otvoriti „source“ - omogućiti tok podataka između tuner-a i demultipleksera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Postaviti filter na demultiplekser za prijem PAT sekcija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Ispisati sadržaj PAT sekcije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pthread_mutex_lock - </a:t>
            </a:r>
            <a:r>
              <a:rPr lang="en-US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https://computing.llnl.gov/tutorials/pthreads/#MutexCreation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pthread_cond_timedwait - </a:t>
            </a:r>
            <a:r>
              <a:rPr lang="en-US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https://computing.llnl.gov/tutorials/pthreads/#ConditionVariables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pthread_cond_signal- </a:t>
            </a:r>
            <a:r>
              <a:rPr lang="en-US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https://computing.llnl.gov/tutorials/pthreads/#ConditionVariables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3603FB-56F2-4C33-93DE-24D5B6EF2098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7164288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Additional tips: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Timeval, timespec, gettimeofday(...)- </a:t>
            </a:r>
            <a:r>
              <a:rPr lang="en-US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hlinkClick r:id="rId2"/>
              </a:rPr>
              <a:t>http://www.tutorialspoint.com/unix_system_calls/settimeofday.htm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Ako timedwait ne radi, postavite I nanosekunde na nulu!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Obavezno 1: </a:t>
            </a:r>
            <a:r>
              <a:rPr lang="en-US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hlinkClick r:id="rId3"/>
              </a:rPr>
              <a:t>https://en.wikipedia.org/wiki/Callback_(computer_programming)</a:t>
            </a: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Obavezno 2: </a:t>
            </a:r>
            <a:r>
              <a:rPr lang="en-US" sz="16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hlinkClick r:id="rId4"/>
              </a:rPr>
              <a:t>https://lmgtfy.com/?q=callback+implementation+in+c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814A886-5A8B-4F54-83C3-CCA4E7D9EFBF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7812360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Domaći zadatak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Ponoviti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današnje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vežbe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odgovoriti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sledeća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pitanja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</a:t>
            </a:r>
            <a:r>
              <a:rPr lang="en-US" sz="1800" b="1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NFS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zašto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radimo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1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mount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TELNET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zašto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koristimo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SDK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čemu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služi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to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makefile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zašto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koristimo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koji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način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smo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očitavali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pritisak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taster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daljinskog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upravljača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to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pthread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kako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se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kreira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kako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se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uništava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kako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radi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su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to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muteksi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conditional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varijable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tuner?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</a:t>
            </a: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demultiplekser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player?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18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callback?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6DA99D-4E86-4D5E-B001-0F70AC1F73A2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8388424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Uvod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Cilj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predmeta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: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Upoznavanje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hardverom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sofverom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DTV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prijemnika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Asistenti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–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kontakt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i="1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ime.prezime@rt-rk.com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Dejan</a:t>
            </a:r>
            <a:r>
              <a:rPr lang="en-US" sz="22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Nađ</a:t>
            </a:r>
            <a:r>
              <a:rPr lang="en-US" sz="22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Sreten</a:t>
            </a:r>
            <a:r>
              <a:rPr lang="en-US" sz="22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Tanackov</a:t>
            </a:r>
            <a:r>
              <a:rPr lang="en-US" sz="22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Dušan</a:t>
            </a:r>
            <a:r>
              <a:rPr lang="en-US" sz="22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Petković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Goran</a:t>
            </a:r>
            <a:r>
              <a:rPr lang="en-US" sz="22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Stupar</a:t>
            </a:r>
            <a:endParaRPr lang="en-US" sz="2200" b="0" strike="noStrike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Radovan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Marković</a:t>
            </a:r>
            <a:endParaRPr lang="en-US" sz="2200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Nenad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Lov</a:t>
            </a:r>
            <a:r>
              <a:rPr lang="sr-Latn-R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č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ević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5F64642-2A9C-40BA-9F84-0CE8DB49CE42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7"/>
          <p:cNvSpPr/>
          <p:nvPr/>
        </p:nvSpPr>
        <p:spPr>
          <a:xfrm>
            <a:off x="0" y="0"/>
            <a:ext cx="755576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018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72200" y="2420888"/>
            <a:ext cx="2592288" cy="20854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9592" y="24928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Hvala</a:t>
            </a:r>
            <a:r>
              <a:rPr lang="en-US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</a:t>
            </a:r>
            <a:r>
              <a:rPr lang="en-US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</a:t>
            </a:r>
            <a:r>
              <a:rPr lang="sr-Latn-RS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žnji</a:t>
            </a: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</a:t>
            </a:r>
            <a:r>
              <a:rPr lang="sr-Latn-R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radite vaš domaći zadatak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Organizacija lab vežbi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Pokazne vežbe + Individualni rad = Projekat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Pokazne vežbe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6F89F7"/>
              </a:buClr>
              <a:buFont typeface="Tahoma"/>
              <a:buAutoNum type="arabicPeriod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DTV platforma + SDK + Remote Controller + DMX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6F89F7"/>
              </a:buClr>
              <a:buFont typeface="Tahoma"/>
              <a:buAutoNum type="arabicPeriod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PSI/SI parsiranje + AV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6F89F7"/>
              </a:buClr>
              <a:buFont typeface="Tahoma"/>
              <a:buAutoNum type="arabicPeriod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Rad sa grafikom – DirectFB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480">
              <a:lnSpc>
                <a:spcPct val="100000"/>
              </a:lnSpc>
              <a:buClr>
                <a:srgbClr val="6F89F7"/>
              </a:buClr>
              <a:buFont typeface="Tahoma"/>
              <a:buAutoNum type="arabicPeriod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Implementacija DTV aplikacije (zapper app) – osnova za početak projekta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45648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Nakon svake pokazne vežbe dobija se rešenje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45648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Nastavak kursa </a:t>
            </a:r>
            <a:r>
              <a:rPr lang="en-US" sz="2400" b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obavezne</a:t>
            </a: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lab vežbe sa individualnim radom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E42C1A-E9CD-4D94-BEB2-1128D09F814A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0" y="0"/>
            <a:ext cx="1187624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Bodovanje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7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Prisustvo na pokaznim vežbama donosi </a:t>
            </a:r>
            <a:r>
              <a:rPr lang="en-US" sz="2700" b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 bodova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7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Prisustvo tokom izrade projekta ne donosi bodove ali je dolazak </a:t>
            </a:r>
            <a:r>
              <a:rPr lang="en-US" sz="2700" b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obavezan</a:t>
            </a:r>
            <a:r>
              <a:rPr lang="en-US" sz="27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da bi se projekat završio blagovremeno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53CD82-3B09-4303-A1E3-4502D5A94A4A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7"/>
          <p:cNvSpPr/>
          <p:nvPr/>
        </p:nvSpPr>
        <p:spPr>
          <a:xfrm>
            <a:off x="0" y="0"/>
            <a:ext cx="1691680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Radno okruženje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Host: Linux 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6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Target: Linux 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24B187-A8E6-425A-B393-5F910B8207E8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7"/>
          <p:cNvSpPr/>
          <p:nvPr/>
        </p:nvSpPr>
        <p:spPr>
          <a:xfrm>
            <a:off x="0" y="0"/>
            <a:ext cx="2195736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Mount (NFS)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NFS – Network File System – omogućava da na target uređaju “vidimo” direktorijum koji se nalazi na host mašini (i obrnuto)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Instaliranje NFS: </a:t>
            </a:r>
            <a:r>
              <a:rPr lang="en-US" sz="2400" b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(već urađeno na VM)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1.sudo apt-get install nfs-kernel-server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2.U /etc/exports na racunaru dodati sljedecu liniju na kraj             &lt;apsolutna putanja MOUNT_FOLDER-a&gt; *(rw,no_root_squash,no_subtree_check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3. sudo service nfs-kernel-server restart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99412A-97AC-4FBD-A39F-4F3C38A14EFD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0" y="0"/>
            <a:ext cx="2483768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Telnet + Mount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Telnet – mrežni protokol za uspostavljanje dvosmerne komunikacije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 host mašine: </a:t>
            </a: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telnet &lt;ip_ploče&gt;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 ploče</a:t>
            </a:r>
            <a:r>
              <a:rPr lang="en-US" sz="2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 mount -o port=2049,nolock,proto=tcp -t nfs &lt;ip_racunara&gt;:&lt;MOUNT_FOLDER putanja&gt; /mnt/PPUTVIOS_Student1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F21969-1B4F-439F-ADB2-224D280CC3FC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0" y="0"/>
            <a:ext cx="2699792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Buildovanje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Izvorni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kod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se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prevodi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host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mašini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pokreće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target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mašini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tako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potreban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cross-compiler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target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mašinu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Cross compiler se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nalazi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putanji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/home/student/pputvios1/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toolchain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/…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Skripta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koja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podesava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putanju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cross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compilera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</a:t>
            </a:r>
            <a:r>
              <a:rPr lang="en-US" sz="2000" b="0" i="1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setenv_pputvios.sh</a:t>
            </a:r>
            <a:endParaRPr lang="en-US" sz="20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Pokretanje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skripte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pode</a:t>
            </a:r>
            <a:r>
              <a:rPr lang="sr-Latn-RS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</a:t>
            </a:r>
            <a:r>
              <a:rPr lang="en-US" sz="20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avanje</a:t>
            </a:r>
            <a:r>
              <a:rPr lang="en-US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putanja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se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izvršava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i="1" strike="noStrike" spc="-1" dirty="0">
                <a:solidFill>
                  <a:srgbClr val="FF0A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source </a:t>
            </a:r>
            <a:r>
              <a:rPr lang="en-US" sz="2000" b="0" i="1" strike="noStrike" spc="-1" dirty="0" smtClean="0">
                <a:solidFill>
                  <a:srgbClr val="FF0A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setenv_pputvios.sh</a:t>
            </a:r>
            <a:endParaRPr lang="sr-Latn-RS" sz="2000" b="0" i="1" strike="noStrike" spc="-1" dirty="0" smtClean="0">
              <a:solidFill>
                <a:srgbClr val="FF0AFF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20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Source podešava promenljive koje važe SAMO važi samo sa sesiju terminala iz koje ste izvršili komandu (ako ugasite terminal, i upalite ga ponovo, morate ponovo da source-ujete)</a:t>
            </a:r>
            <a:endParaRPr lang="en-US" sz="2000" b="0" strike="noStrike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0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Prevođenje</a:t>
            </a:r>
            <a:r>
              <a:rPr lang="en-US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izvornog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koda</a:t>
            </a:r>
            <a:r>
              <a:rPr lang="en-US" sz="20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: </a:t>
            </a:r>
            <a:r>
              <a:rPr lang="en-US" sz="2000" b="0" i="1" strike="noStrike" spc="-1" dirty="0">
                <a:solidFill>
                  <a:srgbClr val="FF0AFF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make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5AE1-78F7-4B2A-829A-C1483DEDD29E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7"/>
          <p:cNvSpPr/>
          <p:nvPr/>
        </p:nvSpPr>
        <p:spPr>
          <a:xfrm>
            <a:off x="0" y="0"/>
            <a:ext cx="3275856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Pokretanje prevedenog koda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bi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pokrenuli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prevedeni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kod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potrebno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je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ploči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postoji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“executable”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tj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prevedeni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to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koristimo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NFS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tako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što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ćemo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folder /home/student/pputvios1/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ploca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povezati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/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mnt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/</a:t>
            </a: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PPUTVIOS_StudentX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-&gt; </a:t>
            </a:r>
            <a:r>
              <a:rPr lang="en-U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mount</a:t>
            </a:r>
            <a:endParaRPr lang="sr-Latn-RS" sz="2400" b="0" strike="noStrike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Sve što se na host računaru u direktorijumu nalazi u </a:t>
            </a:r>
            <a:r>
              <a:rPr lang="en-GB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/home/student/</a:t>
            </a:r>
            <a:r>
              <a:rPr lang="en-GB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</a:t>
            </a:r>
            <a:r>
              <a:rPr lang="en-GB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/</a:t>
            </a:r>
            <a:r>
              <a:rPr lang="en-GB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ploca</a:t>
            </a:r>
            <a:r>
              <a:rPr lang="en-GB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GB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nalazi</a:t>
            </a:r>
            <a:r>
              <a:rPr lang="sr-Latn-R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će se na ploči u direktorijumu </a:t>
            </a:r>
            <a:r>
              <a:rPr lang="en-GB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/</a:t>
            </a:r>
            <a:r>
              <a:rPr lang="en-GB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mnt</a:t>
            </a:r>
            <a:r>
              <a:rPr lang="en-GB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/</a:t>
            </a:r>
            <a:r>
              <a:rPr lang="en-GB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PPUTVIOS_StudentX</a:t>
            </a:r>
            <a:endParaRPr lang="en-GB" sz="2400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GB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Pokretanje</a:t>
            </a:r>
            <a:r>
              <a:rPr lang="en-GB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GB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programa</a:t>
            </a:r>
            <a:r>
              <a:rPr lang="en-GB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se </a:t>
            </a:r>
            <a:r>
              <a:rPr lang="en-GB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izvr</a:t>
            </a:r>
            <a:r>
              <a:rPr lang="sr-Latn-R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šava sa </a:t>
            </a:r>
            <a:r>
              <a:rPr lang="sr-Latn-RS" sz="2400" b="1" i="1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r>
              <a:rPr lang="en-GB" sz="2400" b="1" i="1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/</a:t>
            </a:r>
            <a:r>
              <a:rPr lang="en-GB" sz="2400" b="1" i="1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ime_programa</a:t>
            </a:r>
            <a:endParaRPr lang="en-US" sz="1800" b="1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2DC0F40-15FA-41BE-BDE3-08618BCA3A7A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0" y="0"/>
            <a:ext cx="3995936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Verilog</Template>
  <TotalTime>4827</TotalTime>
  <Words>833</Words>
  <Application>Microsoft Office PowerPoint</Application>
  <PresentationFormat>On-screen Show (4:3)</PresentationFormat>
  <Paragraphs>204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Hardver DTV prijemnika</vt:lpstr>
      <vt:lpstr>Slide 15</vt:lpstr>
      <vt:lpstr>Slide 16</vt:lpstr>
      <vt:lpstr>Slide 17</vt:lpstr>
      <vt:lpstr>Slide 18</vt:lpstr>
      <vt:lpstr>Slide 19</vt:lpstr>
      <vt:lpstr>Slide 20</vt:lpstr>
    </vt:vector>
  </TitlesOfParts>
  <Company>MicronasNIT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 basic</dc:creator>
  <cp:lastModifiedBy>dejann</cp:lastModifiedBy>
  <cp:revision>377</cp:revision>
  <dcterms:created xsi:type="dcterms:W3CDTF">2007-03-22T16:50:17Z</dcterms:created>
  <dcterms:modified xsi:type="dcterms:W3CDTF">2017-12-06T11:36:10Z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MicronasNIT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