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75" r:id="rId7"/>
    <p:sldId id="260" r:id="rId8"/>
    <p:sldId id="261" r:id="rId9"/>
    <p:sldId id="262" r:id="rId10"/>
    <p:sldId id="263" r:id="rId11"/>
    <p:sldId id="271" r:id="rId12"/>
    <p:sldId id="272" r:id="rId13"/>
    <p:sldId id="273" r:id="rId14"/>
    <p:sldId id="274" r:id="rId15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5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445331-B3DC-4D0C-9419-F15E2F43C76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780000" y="9429840"/>
            <a:ext cx="2888640" cy="49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216000" indent="-215640" algn="r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fld id="{18A6C484-23BA-497B-A2F8-A47B356C561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marL="216000" indent="-215640" algn="r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888840" y="4714920"/>
            <a:ext cx="4890240" cy="4466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8" name="Picture 15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2" name="Picture 25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53" name="Picture 252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2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20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Line 22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23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Line 24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7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8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9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30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31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32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33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Line 34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Line 35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36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Line 37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Line 38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Line 39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40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41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Line 42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43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Line 44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Line 45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46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7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48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Line 49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50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Line 51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 hidden="1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pattFill prst="openDmnd">
            <a:fgClr>
              <a:srgbClr val="CFDBFD"/>
            </a:fgClr>
            <a:bgClr>
              <a:srgbClr val="FFFFFF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Line 53"/>
          <p:cNvSpPr/>
          <p:nvPr/>
        </p:nvSpPr>
        <p:spPr>
          <a:xfrm>
            <a:off x="88390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Line 54"/>
          <p:cNvSpPr/>
          <p:nvPr/>
        </p:nvSpPr>
        <p:spPr>
          <a:xfrm flipH="1">
            <a:off x="120600" y="1514520"/>
            <a:ext cx="178416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55"/>
          <p:cNvSpPr/>
          <p:nvPr/>
        </p:nvSpPr>
        <p:spPr>
          <a:xfrm>
            <a:off x="314280" y="1419120"/>
            <a:ext cx="360" cy="232092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 flipH="1">
            <a:off x="218520" y="1415880"/>
            <a:ext cx="191520" cy="19332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 hidden="1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Picture 78"/>
          <p:cNvPicPr/>
          <p:nvPr/>
        </p:nvPicPr>
        <p:blipFill>
          <a:blip r:embed="rId14" cstate="print"/>
          <a:stretch/>
        </p:blipFill>
        <p:spPr>
          <a:xfrm>
            <a:off x="228600" y="22860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58" name="Picture 149"/>
          <p:cNvPicPr/>
          <p:nvPr/>
        </p:nvPicPr>
        <p:blipFill>
          <a:blip r:embed="rId15" cstate="print"/>
          <a:stretch/>
        </p:blipFill>
        <p:spPr>
          <a:xfrm>
            <a:off x="7543800" y="28908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59" name="CustomShape 58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59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60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61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62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63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64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65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66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67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68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69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70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Line 71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72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73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74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75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Line 76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Line 77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Line 78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79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80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Line 81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82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83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84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85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86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87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88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89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90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91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92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93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94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95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96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97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98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99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100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101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102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103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Line 104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Line 105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Line 106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Line 107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108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109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110"/>
          <p:cNvSpPr/>
          <p:nvPr/>
        </p:nvSpPr>
        <p:spPr>
          <a:xfrm>
            <a:off x="83818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111"/>
          <p:cNvSpPr/>
          <p:nvPr/>
        </p:nvSpPr>
        <p:spPr>
          <a:xfrm>
            <a:off x="803160" y="160200"/>
            <a:ext cx="360" cy="28512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Line 112"/>
          <p:cNvSpPr/>
          <p:nvPr/>
        </p:nvSpPr>
        <p:spPr>
          <a:xfrm flipH="1" flipV="1">
            <a:off x="0" y="2438280"/>
            <a:ext cx="5097240" cy="144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113"/>
          <p:cNvSpPr/>
          <p:nvPr/>
        </p:nvSpPr>
        <p:spPr>
          <a:xfrm flipH="1" flipV="1">
            <a:off x="609480" y="609480"/>
            <a:ext cx="6049800" cy="144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4"/>
          <p:cNvSpPr/>
          <p:nvPr/>
        </p:nvSpPr>
        <p:spPr>
          <a:xfrm rot="16200000" flipH="1">
            <a:off x="674640" y="487440"/>
            <a:ext cx="246960" cy="24840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115"/>
          <p:cNvSpPr/>
          <p:nvPr/>
        </p:nvSpPr>
        <p:spPr>
          <a:xfrm>
            <a:off x="2514600" y="6322680"/>
            <a:ext cx="604512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16"/>
          <p:cNvSpPr/>
          <p:nvPr/>
        </p:nvSpPr>
        <p:spPr>
          <a:xfrm>
            <a:off x="8381880" y="3904920"/>
            <a:ext cx="360" cy="28767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7"/>
          <p:cNvSpPr/>
          <p:nvPr/>
        </p:nvSpPr>
        <p:spPr>
          <a:xfrm rot="5400000">
            <a:off x="8256600" y="6171480"/>
            <a:ext cx="246960" cy="24840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9" name="Picture 152"/>
          <p:cNvPicPr/>
          <p:nvPr/>
        </p:nvPicPr>
        <p:blipFill>
          <a:blip r:embed="rId14" cstate="print"/>
          <a:stretch/>
        </p:blipFill>
        <p:spPr>
          <a:xfrm>
            <a:off x="990720" y="898560"/>
            <a:ext cx="1220040" cy="1220040"/>
          </a:xfrm>
          <a:prstGeom prst="rect">
            <a:avLst/>
          </a:prstGeom>
          <a:ln>
            <a:noFill/>
          </a:ln>
        </p:spPr>
      </p:pic>
      <p:sp>
        <p:nvSpPr>
          <p:cNvPr id="120" name="CustomShape 118"/>
          <p:cNvSpPr/>
          <p:nvPr/>
        </p:nvSpPr>
        <p:spPr>
          <a:xfrm>
            <a:off x="2209680" y="669960"/>
            <a:ext cx="4876200" cy="16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Univerzitet u Novom Sadu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Fakultet tehničkih nauka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Odsek za računarsku tehniku 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računarske komunikacije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54"/>
          <p:cNvPicPr/>
          <p:nvPr/>
        </p:nvPicPr>
        <p:blipFill>
          <a:blip r:embed="rId15" cstate="print"/>
          <a:stretch/>
        </p:blipFill>
        <p:spPr>
          <a:xfrm>
            <a:off x="7137360" y="89856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122" name="Line 119"/>
          <p:cNvSpPr/>
          <p:nvPr/>
        </p:nvSpPr>
        <p:spPr>
          <a:xfrm flipH="1" flipV="1">
            <a:off x="2133360" y="4876560"/>
            <a:ext cx="4869000" cy="18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120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171480" cy="121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12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ine 1"/>
          <p:cNvSpPr/>
          <p:nvPr/>
        </p:nvSpPr>
        <p:spPr>
          <a:xfrm>
            <a:off x="0" y="304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Line 2"/>
          <p:cNvSpPr/>
          <p:nvPr/>
        </p:nvSpPr>
        <p:spPr>
          <a:xfrm>
            <a:off x="0" y="609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0" y="914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4"/>
          <p:cNvSpPr/>
          <p:nvPr/>
        </p:nvSpPr>
        <p:spPr>
          <a:xfrm>
            <a:off x="0" y="1218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5"/>
          <p:cNvSpPr/>
          <p:nvPr/>
        </p:nvSpPr>
        <p:spPr>
          <a:xfrm>
            <a:off x="0" y="1523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Line 6"/>
          <p:cNvSpPr/>
          <p:nvPr/>
        </p:nvSpPr>
        <p:spPr>
          <a:xfrm>
            <a:off x="0" y="1828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7"/>
          <p:cNvSpPr/>
          <p:nvPr/>
        </p:nvSpPr>
        <p:spPr>
          <a:xfrm>
            <a:off x="0" y="2133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8"/>
          <p:cNvSpPr/>
          <p:nvPr/>
        </p:nvSpPr>
        <p:spPr>
          <a:xfrm>
            <a:off x="0" y="24382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9"/>
          <p:cNvSpPr/>
          <p:nvPr/>
        </p:nvSpPr>
        <p:spPr>
          <a:xfrm>
            <a:off x="0" y="27432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"/>
          <p:cNvSpPr/>
          <p:nvPr/>
        </p:nvSpPr>
        <p:spPr>
          <a:xfrm>
            <a:off x="0" y="30477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1"/>
          <p:cNvSpPr/>
          <p:nvPr/>
        </p:nvSpPr>
        <p:spPr>
          <a:xfrm>
            <a:off x="0" y="33526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12"/>
          <p:cNvSpPr/>
          <p:nvPr/>
        </p:nvSpPr>
        <p:spPr>
          <a:xfrm>
            <a:off x="0" y="36576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13"/>
          <p:cNvSpPr/>
          <p:nvPr/>
        </p:nvSpPr>
        <p:spPr>
          <a:xfrm>
            <a:off x="0" y="39621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14"/>
          <p:cNvSpPr/>
          <p:nvPr/>
        </p:nvSpPr>
        <p:spPr>
          <a:xfrm>
            <a:off x="0" y="42670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Line 15"/>
          <p:cNvSpPr/>
          <p:nvPr/>
        </p:nvSpPr>
        <p:spPr>
          <a:xfrm>
            <a:off x="0" y="45720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Line 16"/>
          <p:cNvSpPr/>
          <p:nvPr/>
        </p:nvSpPr>
        <p:spPr>
          <a:xfrm>
            <a:off x="0" y="48765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Line 17"/>
          <p:cNvSpPr/>
          <p:nvPr/>
        </p:nvSpPr>
        <p:spPr>
          <a:xfrm>
            <a:off x="0" y="51814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18"/>
          <p:cNvSpPr/>
          <p:nvPr/>
        </p:nvSpPr>
        <p:spPr>
          <a:xfrm>
            <a:off x="0" y="54864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19"/>
          <p:cNvSpPr/>
          <p:nvPr/>
        </p:nvSpPr>
        <p:spPr>
          <a:xfrm>
            <a:off x="0" y="57909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20"/>
          <p:cNvSpPr/>
          <p:nvPr/>
        </p:nvSpPr>
        <p:spPr>
          <a:xfrm>
            <a:off x="0" y="609588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21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22"/>
          <p:cNvSpPr/>
          <p:nvPr/>
        </p:nvSpPr>
        <p:spPr>
          <a:xfrm>
            <a:off x="0" y="6705360"/>
            <a:ext cx="9144000" cy="36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23"/>
          <p:cNvSpPr/>
          <p:nvPr/>
        </p:nvSpPr>
        <p:spPr>
          <a:xfrm>
            <a:off x="304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24"/>
          <p:cNvSpPr/>
          <p:nvPr/>
        </p:nvSpPr>
        <p:spPr>
          <a:xfrm>
            <a:off x="609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2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26"/>
          <p:cNvSpPr/>
          <p:nvPr/>
        </p:nvSpPr>
        <p:spPr>
          <a:xfrm>
            <a:off x="1218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27"/>
          <p:cNvSpPr/>
          <p:nvPr/>
        </p:nvSpPr>
        <p:spPr>
          <a:xfrm>
            <a:off x="1523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28"/>
          <p:cNvSpPr/>
          <p:nvPr/>
        </p:nvSpPr>
        <p:spPr>
          <a:xfrm>
            <a:off x="1828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29"/>
          <p:cNvSpPr/>
          <p:nvPr/>
        </p:nvSpPr>
        <p:spPr>
          <a:xfrm>
            <a:off x="2133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30"/>
          <p:cNvSpPr/>
          <p:nvPr/>
        </p:nvSpPr>
        <p:spPr>
          <a:xfrm>
            <a:off x="2438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31"/>
          <p:cNvSpPr/>
          <p:nvPr/>
        </p:nvSpPr>
        <p:spPr>
          <a:xfrm>
            <a:off x="2743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32"/>
          <p:cNvSpPr/>
          <p:nvPr/>
        </p:nvSpPr>
        <p:spPr>
          <a:xfrm>
            <a:off x="3047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33"/>
          <p:cNvSpPr/>
          <p:nvPr/>
        </p:nvSpPr>
        <p:spPr>
          <a:xfrm>
            <a:off x="3352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34"/>
          <p:cNvSpPr/>
          <p:nvPr/>
        </p:nvSpPr>
        <p:spPr>
          <a:xfrm>
            <a:off x="3657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35"/>
          <p:cNvSpPr/>
          <p:nvPr/>
        </p:nvSpPr>
        <p:spPr>
          <a:xfrm>
            <a:off x="3962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36"/>
          <p:cNvSpPr/>
          <p:nvPr/>
        </p:nvSpPr>
        <p:spPr>
          <a:xfrm>
            <a:off x="4267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37"/>
          <p:cNvSpPr/>
          <p:nvPr/>
        </p:nvSpPr>
        <p:spPr>
          <a:xfrm>
            <a:off x="45720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38"/>
          <p:cNvSpPr/>
          <p:nvPr/>
        </p:nvSpPr>
        <p:spPr>
          <a:xfrm>
            <a:off x="48765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39"/>
          <p:cNvSpPr/>
          <p:nvPr/>
        </p:nvSpPr>
        <p:spPr>
          <a:xfrm>
            <a:off x="51814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40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41"/>
          <p:cNvSpPr/>
          <p:nvPr/>
        </p:nvSpPr>
        <p:spPr>
          <a:xfrm>
            <a:off x="57909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42"/>
          <p:cNvSpPr/>
          <p:nvPr/>
        </p:nvSpPr>
        <p:spPr>
          <a:xfrm>
            <a:off x="60958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43"/>
          <p:cNvSpPr/>
          <p:nvPr/>
        </p:nvSpPr>
        <p:spPr>
          <a:xfrm>
            <a:off x="64008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44"/>
          <p:cNvSpPr/>
          <p:nvPr/>
        </p:nvSpPr>
        <p:spPr>
          <a:xfrm>
            <a:off x="67053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45"/>
          <p:cNvSpPr/>
          <p:nvPr/>
        </p:nvSpPr>
        <p:spPr>
          <a:xfrm>
            <a:off x="70102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46"/>
          <p:cNvSpPr/>
          <p:nvPr/>
        </p:nvSpPr>
        <p:spPr>
          <a:xfrm>
            <a:off x="73152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47"/>
          <p:cNvSpPr/>
          <p:nvPr/>
        </p:nvSpPr>
        <p:spPr>
          <a:xfrm>
            <a:off x="76197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48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Line 49"/>
          <p:cNvSpPr/>
          <p:nvPr/>
        </p:nvSpPr>
        <p:spPr>
          <a:xfrm>
            <a:off x="822960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Line 50"/>
          <p:cNvSpPr/>
          <p:nvPr/>
        </p:nvSpPr>
        <p:spPr>
          <a:xfrm>
            <a:off x="853416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Line 51"/>
          <p:cNvSpPr/>
          <p:nvPr/>
        </p:nvSpPr>
        <p:spPr>
          <a:xfrm>
            <a:off x="8839080" y="0"/>
            <a:ext cx="360" cy="6858000"/>
          </a:xfrm>
          <a:prstGeom prst="line">
            <a:avLst/>
          </a:prstGeom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52"/>
          <p:cNvSpPr/>
          <p:nvPr/>
        </p:nvSpPr>
        <p:spPr>
          <a:xfrm>
            <a:off x="3352680" y="0"/>
            <a:ext cx="5790600" cy="151560"/>
          </a:xfrm>
          <a:prstGeom prst="rect">
            <a:avLst/>
          </a:prstGeom>
          <a:pattFill prst="openDmnd">
            <a:fgClr>
              <a:srgbClr val="CFDBFD"/>
            </a:fgClr>
            <a:bgClr>
              <a:srgbClr val="FFFFFF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53"/>
          <p:cNvSpPr/>
          <p:nvPr/>
        </p:nvSpPr>
        <p:spPr>
          <a:xfrm>
            <a:off x="8839080" y="0"/>
            <a:ext cx="360" cy="23619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54"/>
          <p:cNvSpPr/>
          <p:nvPr/>
        </p:nvSpPr>
        <p:spPr>
          <a:xfrm flipH="1">
            <a:off x="120600" y="1514520"/>
            <a:ext cx="1784160" cy="36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55"/>
          <p:cNvSpPr/>
          <p:nvPr/>
        </p:nvSpPr>
        <p:spPr>
          <a:xfrm>
            <a:off x="314280" y="1419120"/>
            <a:ext cx="360" cy="232092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56"/>
          <p:cNvSpPr/>
          <p:nvPr/>
        </p:nvSpPr>
        <p:spPr>
          <a:xfrm flipH="1">
            <a:off x="218520" y="1415880"/>
            <a:ext cx="191520" cy="193320"/>
          </a:xfrm>
          <a:custGeom>
            <a:avLst/>
            <a:gdLst/>
            <a:ahLst/>
            <a:cxnLst/>
            <a:rect l="l" t="t" r="r" b="b"/>
            <a:pathLst>
              <a:path w="43195" h="4320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lnTo>
                  <a:pt x="21114" y="5"/>
                </a:lnTo>
                <a:close/>
              </a:path>
            </a:pathLst>
          </a:custGeom>
          <a:noFill/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57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6" name="Picture 78"/>
          <p:cNvPicPr/>
          <p:nvPr/>
        </p:nvPicPr>
        <p:blipFill>
          <a:blip r:embed="rId14" cstate="print"/>
          <a:stretch/>
        </p:blipFill>
        <p:spPr>
          <a:xfrm>
            <a:off x="228600" y="22860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217" name="Picture 149"/>
          <p:cNvPicPr/>
          <p:nvPr/>
        </p:nvPicPr>
        <p:blipFill>
          <a:blip r:embed="rId15" cstate="print"/>
          <a:stretch/>
        </p:blipFill>
        <p:spPr>
          <a:xfrm>
            <a:off x="7543800" y="289080"/>
            <a:ext cx="1150200" cy="1234440"/>
          </a:xfrm>
          <a:prstGeom prst="rect">
            <a:avLst/>
          </a:prstGeom>
          <a:ln>
            <a:noFill/>
          </a:ln>
        </p:spPr>
      </p:pic>
      <p:sp>
        <p:nvSpPr>
          <p:cNvPr id="218" name="PlaceHolder 5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9" name="PlaceHolder 5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719520" y="2400480"/>
            <a:ext cx="914328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Line 2"/>
          <p:cNvSpPr/>
          <p:nvPr/>
        </p:nvSpPr>
        <p:spPr>
          <a:xfrm flipH="1" flipV="1">
            <a:off x="2133360" y="4876560"/>
            <a:ext cx="4869000" cy="1800"/>
          </a:xfrm>
          <a:prstGeom prst="line">
            <a:avLst/>
          </a:prstGeom>
          <a:ln w="9360">
            <a:solidFill>
              <a:schemeClr val="hlink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838080" y="2514600"/>
            <a:ext cx="7466760" cy="228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</a:t>
            </a:r>
            <a:r>
              <a:rPr lang="en-US" sz="3200" b="1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1</a:t>
            </a:r>
            <a:endParaRPr lang="en-US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Programska</a:t>
            </a:r>
            <a:r>
              <a:rPr lang="en-US" sz="32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podrška</a:t>
            </a:r>
            <a:r>
              <a:rPr lang="en-US" sz="32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u </a:t>
            </a: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televiziji</a:t>
            </a:r>
            <a:r>
              <a:rPr lang="en-US" sz="32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obradi</a:t>
            </a:r>
            <a:r>
              <a:rPr lang="en-US" sz="32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32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slike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838080" y="4929120"/>
            <a:ext cx="7549560" cy="13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Laboratorijske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vezbe</a:t>
            </a:r>
            <a:r>
              <a:rPr lang="en-US" sz="2000" b="0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– </a:t>
            </a:r>
            <a:r>
              <a:rPr lang="en-US" sz="2000" b="0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Signale</a:t>
            </a:r>
            <a:r>
              <a:rPr lang="en-US" sz="2000" b="0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000" b="0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lang="en-US" sz="2000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Zimski</a:t>
            </a:r>
            <a:r>
              <a:rPr lang="en-US" sz="2000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semestar</a:t>
            </a:r>
            <a:r>
              <a:rPr lang="en-US" sz="2000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školske</a:t>
            </a:r>
            <a:r>
              <a:rPr lang="en-US" sz="2000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000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godine</a:t>
            </a:r>
            <a:r>
              <a:rPr lang="en-US" sz="2000" spc="-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2016/2017</a:t>
            </a:r>
            <a:endParaRPr lang="en-US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</a:t>
            </a:r>
            <a:r>
              <a:rPr lang="en-US" sz="2800" b="1" strike="noStrike" spc="-1" dirty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Parsiranje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PAT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err="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Koraci</a:t>
            </a:r>
            <a:r>
              <a:rPr lang="en-US" sz="24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Inicijalizovati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sve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potrebne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komponente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dobavljanje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PAT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Pokrenuti</a:t>
            </a:r>
            <a:r>
              <a:rPr lang="en-US" sz="22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proces</a:t>
            </a:r>
            <a:r>
              <a:rPr lang="en-US" sz="22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dobavljanja</a:t>
            </a:r>
            <a:r>
              <a:rPr lang="en-US" sz="22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PAT </a:t>
            </a:r>
            <a:r>
              <a:rPr lang="en-US" sz="22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(PID: 0x0000 TID: 0x00)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tabelu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sacuvati</a:t>
            </a:r>
            <a:r>
              <a:rPr lang="en-U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 </a:t>
            </a:r>
            <a:r>
              <a:rPr lang="en-US" sz="22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odgovaraju</a:t>
            </a:r>
            <a:r>
              <a:rPr lang="sr-Latn-RS" sz="22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ću strukturu podataka</a:t>
            </a:r>
            <a:endParaRPr lang="sr-Latn-R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buClr>
                <a:srgbClr val="6F89F7"/>
              </a:buClr>
              <a:buFont typeface="Wingdings" charset="2"/>
              <a:buChar char=""/>
            </a:pPr>
            <a:r>
              <a:rPr lang="sr-Latn-R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Primer parsiranja jednog polja PAT tabele</a:t>
            </a:r>
          </a:p>
          <a:p>
            <a:pPr marL="285840" indent="-285120">
              <a:buClr>
                <a:srgbClr val="6F89F7"/>
              </a:buClr>
              <a:buFont typeface="Wingdings" charset="2"/>
              <a:buChar char=""/>
            </a:pPr>
            <a:endParaRPr lang="sr-Latn-RS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defRPr/>
            </a:pPr>
            <a:r>
              <a:rPr lang="en-US" sz="1400" b="1" dirty="0" err="1" smtClean="0">
                <a:latin typeface="Century Gothic" pitchFamily="34" charset="0"/>
                <a:cs typeface="Courier New" pitchFamily="49" charset="0"/>
              </a:rPr>
              <a:t>section_received_callback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 (uint8_t *buffer)</a:t>
            </a:r>
          </a:p>
          <a:p>
            <a:pPr>
              <a:defRPr/>
            </a:pP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{    </a:t>
            </a: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entury Gothic" pitchFamily="34" charset="0"/>
                <a:cs typeface="Courier New" pitchFamily="49" charset="0"/>
              </a:rPr>
              <a:t>pat_table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entury Gothic" pitchFamily="34" charset="0"/>
                <a:cs typeface="Courier New" pitchFamily="49" charset="0"/>
              </a:rPr>
              <a:t>pat_header.section_length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 = </a:t>
            </a:r>
            <a:endParaRPr lang="sr-Latn-RS" sz="1400" b="1" dirty="0" smtClean="0">
              <a:latin typeface="Century Gothic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(uint16_t) (</a:t>
            </a:r>
            <a:endParaRPr lang="sr-Latn-RS" sz="1400" b="1" dirty="0" smtClean="0">
              <a:latin typeface="Century Gothic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((*(buffer+1) &lt;&lt; 8) +</a:t>
            </a:r>
            <a:endParaRPr lang="sr-Latn-RS" sz="1400" b="1" dirty="0" smtClean="0">
              <a:latin typeface="Century Gothic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 *(buffer + 2)) &amp; </a:t>
            </a:r>
            <a:endParaRPr lang="sr-Latn-RS" sz="1400" b="1" dirty="0" smtClean="0">
              <a:latin typeface="Century Gothic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0x0FFF</a:t>
            </a:r>
            <a:endParaRPr lang="sr-Latn-RS" sz="1400" b="1" dirty="0" smtClean="0">
              <a:latin typeface="Century Gothic" pitchFamily="34" charset="0"/>
              <a:cs typeface="Courier New" pitchFamily="49" charset="0"/>
            </a:endParaRPr>
          </a:p>
          <a:p>
            <a:pPr>
              <a:defRPr/>
            </a:pPr>
            <a:r>
              <a:rPr lang="sr-Latn-RS" sz="1400" b="1" dirty="0" smtClean="0">
                <a:latin typeface="Century Gothic" pitchFamily="34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400" b="1" dirty="0" smtClean="0">
                <a:latin typeface="Century Gothic" pitchFamily="34" charset="0"/>
                <a:cs typeface="Courier New" pitchFamily="49" charset="0"/>
              </a:rPr>
              <a:t>}</a:t>
            </a:r>
            <a:endParaRPr lang="sr-Latn-CS" sz="1400" b="1" dirty="0" smtClean="0">
              <a:latin typeface="Century Gothic" pitchFamily="34" charset="0"/>
              <a:cs typeface="Courier New" pitchFamily="49" charset="0"/>
            </a:endParaRPr>
          </a:p>
          <a:p>
            <a:pPr marL="285840" indent="-285120">
              <a:buClr>
                <a:srgbClr val="6F89F7"/>
              </a:buClr>
            </a:pPr>
            <a:endParaRPr lang="en-US" b="0" strike="noStrike" spc="-1" dirty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3603FB-56F2-4C33-93DE-24D5B6EF2098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7164288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Zadatak: Parsiranje PMT tabele (dobavljanje audio i video PID-ova)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Koraci:</a:t>
            </a:r>
          </a:p>
          <a:p>
            <a:pPr marL="800280" lvl="1" indent="-342360">
              <a:buClr>
                <a:srgbClr val="6F89F7"/>
              </a:buClr>
              <a:buFont typeface="Wingdings" charset="2"/>
              <a:buChar char=""/>
            </a:pPr>
            <a:r>
              <a:rPr lang="sr-Latn-RS" sz="16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Nakon uspesno parsirane PAT tabele (dobijenih PID-ova PMT tabela) podesiti filter na demultiplekser tako da se krenu dobavljati PMT tabele</a:t>
            </a:r>
          </a:p>
          <a:p>
            <a:pPr marL="800280" lvl="1" indent="-342360">
              <a:buClr>
                <a:srgbClr val="6F89F7"/>
              </a:buClr>
              <a:buFont typeface="Wingdings" charset="2"/>
              <a:buChar char=""/>
            </a:pPr>
            <a:r>
              <a:rPr lang="sr-Latn-RS" sz="16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Nakon isparsirane jedne PMT tabele, krenuti sa parsiranjem druge (tip: koristiti </a:t>
            </a:r>
            <a:r>
              <a:rPr lang="sr-Latn-RS" sz="1600" i="1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wait</a:t>
            </a:r>
            <a:r>
              <a:rPr lang="sr-Latn-RS" sz="16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</a:p>
          <a:p>
            <a:pPr marL="800280" lvl="1" indent="-342360">
              <a:buClr>
                <a:srgbClr val="6F89F7"/>
              </a:buClr>
              <a:buFont typeface="Wingdings" charset="2"/>
              <a:buChar char="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814A886-5A8B-4F54-83C3-CCA4E7D9EFBF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781236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Domaći zadatak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Ponoviti današnje vežbe i odgovoriti na sledeća pitanja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 je to Transport Stream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Koje tabele postoje u MPEG2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Koje tabele dodaje DVB standard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r>
              <a:rPr lang="sr-Latn-R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Zašto ih dodaje?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 je to PAT tabela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Šta je to PMT tabela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Zašto pri parsiranju koristimo pomeranje (</a:t>
            </a:r>
            <a:r>
              <a:rPr lang="en-GB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shifting) </a:t>
            </a:r>
            <a:r>
              <a:rPr lang="en-GB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</a:t>
            </a:r>
            <a:r>
              <a:rPr lang="en-GB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GB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maskiranje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Ponoviti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prvih</a:t>
            </a:r>
            <a:r>
              <a:rPr lang="en-U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ve</a:t>
            </a: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žbi, š</a:t>
            </a:r>
            <a:r>
              <a:rPr lang="en-US" sz="18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</a:t>
            </a:r>
            <a:r>
              <a:rPr lang="en-US" sz="18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1800" b="0" strike="noStrike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je callback?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26DA99D-4E86-4D5E-B001-0F70AC1F73A2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6"/>
          <p:cNvSpPr/>
          <p:nvPr/>
        </p:nvSpPr>
        <p:spPr>
          <a:xfrm>
            <a:off x="0" y="0"/>
            <a:ext cx="8388424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0183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72200" y="2420888"/>
            <a:ext cx="2592288" cy="208548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899592" y="249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Hvala</a:t>
            </a:r>
            <a:r>
              <a:rPr lang="en-U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</a:t>
            </a:r>
            <a:r>
              <a:rPr lang="en-U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</a:t>
            </a:r>
            <a:r>
              <a:rPr lang="sr-Latn-RS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žnji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pc="-1" dirty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</a:t>
            </a:r>
            <a:r>
              <a:rPr lang="sr-Latn-RS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radite vaš domaći zadatak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" presetClass="exit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Uvod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 ovoj vežbi biće objašnjena struktura tabela koje su definisane MPEG (PAT, PMT, itd.) i DVB (SDT, EIT, TDT, itd.) standardom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5F64642-2A9C-40BA-9F84-0CE8DB49CE42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7"/>
          <p:cNvSpPr/>
          <p:nvPr/>
        </p:nvSpPr>
        <p:spPr>
          <a:xfrm>
            <a:off x="0" y="0"/>
            <a:ext cx="75557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C:\Users\gstupar\Desktop\dvb-serviceinformation-6-7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924944"/>
            <a:ext cx="4647456" cy="33887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Signalne</a:t>
            </a: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1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Signalne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prenose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u TS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zajedno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PES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paketima</a:t>
            </a:r>
            <a:endParaRPr lang="en-US" sz="2400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Nose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podatke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svakom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DTV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servisu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koji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prenosi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b="0" strike="noStrike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unutar</a:t>
            </a:r>
            <a:r>
              <a:rPr lang="en-U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TS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Svaka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PSI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tabela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sastoji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se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od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jedne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ili</a:t>
            </a:r>
            <a:r>
              <a:rPr lang="en-U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vi</a:t>
            </a: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še PSI </a:t>
            </a:r>
            <a:r>
              <a:rPr lang="en-GB" sz="2400" spc="-1" dirty="0" err="1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sekcija</a:t>
            </a:r>
            <a:endParaRPr lang="sr-Latn-RS" sz="2400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PSI (Program Specific Information) sekcije su definisane MPEG-2 standardnom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4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Šalju se periodično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4E42C1A-E9CD-4D94-BEB2-1128D09F814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0" y="0"/>
            <a:ext cx="1187624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MPEG-2 Signalne 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4186808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6F89F7"/>
              </a:buClr>
              <a:buFont typeface="Wingdings" charset="2"/>
              <a:buChar char=""/>
            </a:pPr>
            <a:r>
              <a:rPr lang="sr-Latn-CS" sz="2400" b="1" i="1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PAT</a:t>
            </a:r>
            <a:r>
              <a:rPr lang="sr-Latn-CS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sr-Latn-CS" sz="2400" b="1" i="1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 Association Table </a:t>
            </a:r>
            <a:r>
              <a:rPr lang="sr-Latn-CS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– sadrži listu PID vrednosti TS paketa sa PMT tabelama koje u sebi nose podatke o pojedinacnim DTV servisima koji se emituju na određenom transponderu. PAT se uvek šalje u TS paketima </a:t>
            </a:r>
            <a:r>
              <a:rPr lang="en-GB" sz="2400" dirty="0" err="1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</a:t>
            </a:r>
            <a:r>
              <a:rPr lang="en-GB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sr-Latn-CS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PID-om koji ima vrednost </a:t>
            </a:r>
            <a:r>
              <a:rPr lang="sr-Latn-CS" sz="2400" b="1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0x0000</a:t>
            </a:r>
            <a:r>
              <a:rPr lang="sr-Latn-CS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sr-Latn-CS" sz="2400" b="1" i="1" dirty="0" smtClean="0">
              <a:solidFill>
                <a:srgbClr val="40458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endParaRPr lang="en-US" sz="2700" b="1" strike="noStrike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53CD82-3B09-4303-A1E3-4502D5A94A4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0" y="0"/>
            <a:ext cx="169168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" descr="Bild 5.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484784"/>
            <a:ext cx="422833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MPEG-2 Signalne 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4186808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6F89F7"/>
              </a:buClr>
              <a:buFont typeface="Wingdings" charset="2"/>
              <a:buChar char=""/>
            </a:pPr>
            <a:r>
              <a:rPr lang="sr-Latn-CS" sz="2400" b="1" i="1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PMT - Program Map Table </a:t>
            </a:r>
            <a:r>
              <a:rPr lang="sr-Latn-CS" sz="2400" dirty="0" smtClean="0">
                <a:solidFill>
                  <a:srgbClr val="40458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 definiše listu PID vrednosti TS paketa koji sadrže PES (npr. video, audio, teletext) pridružene određenom programu</a:t>
            </a:r>
            <a:endParaRPr lang="en-US" sz="2400" b="1" strike="noStrike" spc="-1" dirty="0" smtClean="0">
              <a:solidFill>
                <a:srgbClr val="40458C"/>
              </a:solidFill>
              <a:uFill>
                <a:solidFill>
                  <a:srgbClr val="FFFFFF"/>
                </a:solidFill>
              </a:u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B53CD82-3B09-4303-A1E3-4502D5A94A4A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0" y="0"/>
            <a:ext cx="1691680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2" descr="Bild 5.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484784"/>
            <a:ext cx="422833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PAT </a:t>
            </a:r>
            <a:r>
              <a:rPr lang="en-GB" sz="2800" b="1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&amp; PMT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24B187-A8E6-425A-B393-5F910B8207E8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7"/>
          <p:cNvSpPr/>
          <p:nvPr/>
        </p:nvSpPr>
        <p:spPr>
          <a:xfrm>
            <a:off x="0" y="0"/>
            <a:ext cx="219573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7" descr="C:\Documents and Settings\mkovacevic\Desktop\p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628800"/>
            <a:ext cx="403665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Documents and Settings\mkovacevic\Desktop\pm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628800"/>
            <a:ext cx="4248472" cy="462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7917617">
            <a:off x="3038169" y="1108483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rot="3651824">
            <a:off x="5320002" y="110849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Primer TS </a:t>
            </a:r>
            <a:r>
              <a:rPr lang="en-US" sz="2800" b="1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multipleksa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99412A-97AC-4FBD-A39F-4F3C38A14EFD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0" y="0"/>
            <a:ext cx="2483768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2" descr="mpeg-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568" y="1700808"/>
            <a:ext cx="7788522" cy="3999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MPEG-2 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80880" y="1600200"/>
            <a:ext cx="838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CF21969-1B4F-439F-ADB2-224D280CC3FC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"/>
          <p:cNvSpPr/>
          <p:nvPr/>
        </p:nvSpPr>
        <p:spPr>
          <a:xfrm>
            <a:off x="0" y="0"/>
            <a:ext cx="2699792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4" descr="C:\Documents and Settings\mkovacevic\Desktop\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8189554" cy="365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371600" y="228600"/>
            <a:ext cx="617148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DVB </a:t>
            </a:r>
            <a:r>
              <a:rPr lang="en-US" sz="2800" b="1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signalne</a:t>
            </a:r>
            <a:r>
              <a:rPr lang="en-US" sz="2800" b="1" strike="noStrike" spc="-1" dirty="0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800" b="1" strike="noStrike" spc="-1" dirty="0" err="1" smtClean="0">
                <a:solidFill>
                  <a:srgbClr val="66006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tabele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57200" y="1600200"/>
            <a:ext cx="8362440" cy="49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en-GB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DVB standard pro</a:t>
            </a: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širuje MPEG-2 uvodeći nove tabele sa servisnim informacijama (SI tabele – </a:t>
            </a:r>
            <a:r>
              <a:rPr lang="sr-Latn-RS" sz="2000" b="0" i="1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Service Information Tables</a:t>
            </a: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</a:t>
            </a:r>
          </a:p>
          <a:p>
            <a:pPr marL="343080" indent="-342360">
              <a:lnSpc>
                <a:spcPct val="100000"/>
              </a:lnSpc>
              <a:buClr>
                <a:srgbClr val="6F89F7"/>
              </a:buClr>
              <a:buFont typeface="Wingdings" charset="2"/>
              <a:buChar char=""/>
            </a:pPr>
            <a:r>
              <a:rPr lang="sr-Latn-RS" sz="20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Neke od važnijih SI tabela su:</a:t>
            </a:r>
          </a:p>
          <a:p>
            <a:pPr marL="915120" lvl="1" indent="-457200">
              <a:buClr>
                <a:srgbClr val="6F89F7"/>
              </a:buClr>
              <a:buFont typeface="+mj-lt"/>
              <a:buAutoNum type="arabicPeriod"/>
            </a:pP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SDT - Service Description Table – daje nazive i druge informacije o servisima (PID </a:t>
            </a:r>
            <a:r>
              <a:rPr lang="en-GB" sz="20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= 0x0011)</a:t>
            </a:r>
          </a:p>
          <a:p>
            <a:pPr marL="915120" lvl="1" indent="-457200">
              <a:buClr>
                <a:srgbClr val="6F89F7"/>
              </a:buClr>
              <a:buFont typeface="+mj-lt"/>
              <a:buAutoNum type="arabicPeriod"/>
            </a:pPr>
            <a:r>
              <a:rPr lang="en-GB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EIT – Event Information Table – sad</a:t>
            </a: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rži detalje o rasporedu emitovanja programa (PID </a:t>
            </a:r>
            <a:r>
              <a:rPr lang="en-GB" sz="2000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= 0x0012)</a:t>
            </a:r>
          </a:p>
          <a:p>
            <a:pPr marL="915120" lvl="1" indent="-457200">
              <a:buClr>
                <a:srgbClr val="6F89F7"/>
              </a:buClr>
              <a:buFont typeface="+mj-lt"/>
              <a:buAutoNum type="arabicPeriod"/>
            </a:pPr>
            <a:r>
              <a:rPr lang="en-GB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TDT – Time and Date Table – </a:t>
            </a:r>
            <a:r>
              <a:rPr lang="sr-Latn-RS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sadrži informacije o vremenu emitovanja programa (PID </a:t>
            </a:r>
            <a:r>
              <a:rPr lang="en-GB" sz="2000" b="0" strike="noStrike" spc="-1" dirty="0" smtClean="0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= 0x0014)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 flipV="1">
            <a:off x="6610320" y="-1737360"/>
            <a:ext cx="3585600" cy="4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3124080" y="6553080"/>
            <a:ext cx="289476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PPuTViOS1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6858000" y="6553080"/>
            <a:ext cx="1904400" cy="2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5465AE1-78F7-4B2A-829A-C1483DEDD29E}" type="slidenum">
              <a:rPr lang="en-US" sz="1000" b="0" strike="noStrike" spc="-1">
                <a:solidFill>
                  <a:srgbClr val="40458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pPr algn="r">
                <a:lnSpc>
                  <a:spcPct val="100000"/>
                </a:lnSpc>
              </a:p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0" y="0"/>
            <a:ext cx="9143280" cy="151560"/>
          </a:xfrm>
          <a:prstGeom prst="rect">
            <a:avLst/>
          </a:prstGeom>
          <a:solidFill>
            <a:srgbClr val="D3D3D3">
              <a:alpha val="5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0" y="0"/>
            <a:ext cx="3275856" cy="151560"/>
          </a:xfrm>
          <a:prstGeom prst="rect">
            <a:avLst/>
          </a:prstGeom>
          <a:solidFill>
            <a:srgbClr val="17375E">
              <a:alpha val="59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Verilog</Template>
  <TotalTime>7429</TotalTime>
  <Words>468</Words>
  <Application>Microsoft Office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MicronasNIT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jelena basic</dc:creator>
  <dc:description/>
  <cp:lastModifiedBy>dejann</cp:lastModifiedBy>
  <cp:revision>640</cp:revision>
  <dcterms:created xsi:type="dcterms:W3CDTF">2007-03-22T16:50:17Z</dcterms:created>
  <dcterms:modified xsi:type="dcterms:W3CDTF">2017-06-26T05:54:09Z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MicronasNIT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