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8"/>
  </p:notesMasterIdLst>
  <p:sldIdLst>
    <p:sldId id="256" r:id="rId2"/>
    <p:sldId id="608" r:id="rId3"/>
    <p:sldId id="607" r:id="rId4"/>
    <p:sldId id="261" r:id="rId5"/>
    <p:sldId id="622" r:id="rId6"/>
    <p:sldId id="623" r:id="rId7"/>
    <p:sldId id="624" r:id="rId8"/>
    <p:sldId id="625" r:id="rId9"/>
    <p:sldId id="626" r:id="rId10"/>
    <p:sldId id="627" r:id="rId11"/>
    <p:sldId id="629" r:id="rId12"/>
    <p:sldId id="630" r:id="rId13"/>
    <p:sldId id="628" r:id="rId14"/>
    <p:sldId id="631" r:id="rId15"/>
    <p:sldId id="632" r:id="rId16"/>
    <p:sldId id="633" r:id="rId17"/>
    <p:sldId id="634" r:id="rId18"/>
    <p:sldId id="635" r:id="rId19"/>
    <p:sldId id="637" r:id="rId20"/>
    <p:sldId id="638" r:id="rId21"/>
    <p:sldId id="640" r:id="rId22"/>
    <p:sldId id="639" r:id="rId23"/>
    <p:sldId id="641" r:id="rId24"/>
    <p:sldId id="644" r:id="rId25"/>
    <p:sldId id="643" r:id="rId26"/>
    <p:sldId id="642" r:id="rId2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Uvod" id="{9901179B-03D6-41D0-9FEE-1E08DCB31738}">
          <p14:sldIdLst>
            <p14:sldId id="256"/>
            <p14:sldId id="608"/>
          </p14:sldIdLst>
        </p14:section>
        <p14:section name="2: Python razvojno okruženje" id="{DC146A4F-B8D4-47DF-915E-241A3B6BC927}">
          <p14:sldIdLst>
            <p14:sldId id="607"/>
            <p14:sldId id="261"/>
            <p14:sldId id="622"/>
          </p14:sldIdLst>
        </p14:section>
        <p14:section name="3: Osnove Python jezika" id="{B1F8FFA8-49E0-4E00-90D9-2357B0158D38}">
          <p14:sldIdLst>
            <p14:sldId id="623"/>
            <p14:sldId id="624"/>
            <p14:sldId id="625"/>
            <p14:sldId id="626"/>
            <p14:sldId id="627"/>
            <p14:sldId id="629"/>
            <p14:sldId id="630"/>
            <p14:sldId id="628"/>
            <p14:sldId id="631"/>
            <p14:sldId id="632"/>
            <p14:sldId id="633"/>
            <p14:sldId id="634"/>
            <p14:sldId id="635"/>
            <p14:sldId id="637"/>
            <p14:sldId id="638"/>
            <p14:sldId id="640"/>
            <p14:sldId id="639"/>
            <p14:sldId id="641"/>
            <p14:sldId id="644"/>
          </p14:sldIdLst>
        </p14:section>
        <p14:section name="4: Python primer" id="{A8630EAE-D807-45E2-AA82-3A971A0FD73F}">
          <p14:sldIdLst>
            <p14:sldId id="643"/>
          </p14:sldIdLst>
        </p14:section>
        <p14:section name="5: Zadaci" id="{09328B04-D992-4E7C-8E82-D8F159B55911}">
          <p14:sldIdLst>
            <p14:sldId id="64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Deakin" initials="T" lastIdx="25" clrIdx="0"/>
  <p:cmAuthor id="1" name="Simon McIntosh-Smith" initials="" lastIdx="0" clrIdx="1"/>
  <p:cmAuthor id="2" name="Branislav Kordic" initials="BK" lastIdx="46" clrIdx="2"/>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7" autoAdjust="0"/>
    <p:restoredTop sz="77956" autoAdjust="0"/>
  </p:normalViewPr>
  <p:slideViewPr>
    <p:cSldViewPr>
      <p:cViewPr>
        <p:scale>
          <a:sx n="75" d="100"/>
          <a:sy n="75" d="100"/>
        </p:scale>
        <p:origin x="-100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361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2597E5C-85BB-4669-9209-B5E04E6ED101}" type="datetimeFigureOut">
              <a:rPr lang="en-GB" smtClean="0"/>
              <a:pPr/>
              <a:t>14/03/2017</a:t>
            </a:fld>
            <a:endParaRPr lang="en-GB"/>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B3F2D69-97A9-4C41-91BD-6A22F8270148}" type="slidenum">
              <a:rPr lang="en-GB" smtClean="0"/>
              <a:pPr/>
              <a:t>‹#›</a:t>
            </a:fld>
            <a:endParaRPr lang="en-GB"/>
          </a:p>
        </p:txBody>
      </p:sp>
    </p:spTree>
    <p:extLst>
      <p:ext uri="{BB962C8B-B14F-4D97-AF65-F5344CB8AC3E}">
        <p14:creationId xmlns:p14="http://schemas.microsoft.com/office/powerpoint/2010/main" val="412201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docs.python.org/3/reference/simple_stmts.html#continue" TargetMode="External"/><Relationship Id="rId3" Type="http://schemas.openxmlformats.org/officeDocument/2006/relationships/hyperlink" Target="https://docs.python.org/3/reference/compound_stmts.html#while" TargetMode="External"/><Relationship Id="rId7" Type="http://schemas.openxmlformats.org/officeDocument/2006/relationships/hyperlink" Target="https://docs.python.org/3/reference/simple_stmts.html#break"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ocs.python.org/3/reference/compound_stmts.html#else" TargetMode="External"/><Relationship Id="rId5" Type="http://schemas.openxmlformats.org/officeDocument/2006/relationships/hyperlink" Target="https://docs.python.org/3/reference/compound_stmts.html#grammar-token-suite" TargetMode="External"/><Relationship Id="rId4" Type="http://schemas.openxmlformats.org/officeDocument/2006/relationships/hyperlink" Target="https://docs.python.org/3/reference/expressions.html#grammar-token-expression"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docs.python.org/3/library/exceptions.html#StopIteration" TargetMode="External"/><Relationship Id="rId3" Type="http://schemas.openxmlformats.org/officeDocument/2006/relationships/hyperlink" Target="https://docs.python.org/3/reference/compound_stmts.html#for" TargetMode="External"/><Relationship Id="rId7" Type="http://schemas.openxmlformats.org/officeDocument/2006/relationships/hyperlink" Target="https://docs.python.org/3/reference/simple_stmts.html#assignment"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ocs.python.org/3/reference/compound_stmts.html#grammar-token-suite" TargetMode="External"/><Relationship Id="rId11" Type="http://schemas.openxmlformats.org/officeDocument/2006/relationships/hyperlink" Target="https://docs.python.org/3/reference/simple_stmts.html#continue" TargetMode="External"/><Relationship Id="rId5" Type="http://schemas.openxmlformats.org/officeDocument/2006/relationships/hyperlink" Target="https://docs.python.org/3/reference/expressions.html#grammar-token-expression_list" TargetMode="External"/><Relationship Id="rId10" Type="http://schemas.openxmlformats.org/officeDocument/2006/relationships/hyperlink" Target="https://docs.python.org/3/reference/simple_stmts.html#break" TargetMode="External"/><Relationship Id="rId4" Type="http://schemas.openxmlformats.org/officeDocument/2006/relationships/hyperlink" Target="https://docs.python.org/3/reference/simple_stmts.html#grammar-token-target_list" TargetMode="External"/><Relationship Id="rId9" Type="http://schemas.openxmlformats.org/officeDocument/2006/relationships/hyperlink" Target="https://docs.python.org/3/reference/compound_stmts.html#els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5239" lvl="1" indent="0">
              <a:buFontTx/>
              <a:buNone/>
            </a:pPr>
            <a:endParaRPr lang="sr-Latn-RS" sz="1300"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269542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12</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13</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hlinkClick r:id="rId3"/>
              </a:rPr>
              <a:t>while</a:t>
            </a:r>
            <a:r>
              <a:rPr lang="en-US" dirty="0" smtClean="0"/>
              <a:t> statement is used for repeated execution as long as an expression is true:</a:t>
            </a:r>
          </a:p>
          <a:p>
            <a:r>
              <a:rPr lang="en-US" b="1" dirty="0" err="1" smtClean="0"/>
              <a:t>while_stmt</a:t>
            </a:r>
            <a:r>
              <a:rPr lang="en-US" dirty="0" smtClean="0"/>
              <a:t> ::= "while" </a:t>
            </a:r>
            <a:r>
              <a:rPr lang="en-US" dirty="0" smtClean="0">
                <a:hlinkClick r:id="rId4"/>
              </a:rPr>
              <a:t>expression</a:t>
            </a:r>
            <a:r>
              <a:rPr lang="en-US" dirty="0" smtClean="0"/>
              <a:t> ":" </a:t>
            </a:r>
            <a:r>
              <a:rPr lang="en-US" dirty="0" smtClean="0">
                <a:hlinkClick r:id="rId5"/>
              </a:rPr>
              <a:t>suite</a:t>
            </a:r>
            <a:r>
              <a:rPr lang="en-US" dirty="0" smtClean="0"/>
              <a:t> ["else" ":" </a:t>
            </a:r>
            <a:r>
              <a:rPr lang="en-US" dirty="0" smtClean="0">
                <a:hlinkClick r:id="rId5"/>
              </a:rPr>
              <a:t>suite</a:t>
            </a:r>
            <a:r>
              <a:rPr lang="en-US" dirty="0" smtClean="0"/>
              <a:t>] This repeatedly tests the expression and, if it is true, executes the first suite; if the expression is false (which may be the first time it is tested) the suite of the </a:t>
            </a:r>
            <a:r>
              <a:rPr lang="en-US" dirty="0" smtClean="0">
                <a:hlinkClick r:id="rId6"/>
              </a:rPr>
              <a:t>else</a:t>
            </a:r>
            <a:r>
              <a:rPr lang="en-US" dirty="0" smtClean="0"/>
              <a:t> clause, if present, is executed and the loop terminates.</a:t>
            </a:r>
          </a:p>
          <a:p>
            <a:r>
              <a:rPr lang="en-US" dirty="0" smtClean="0"/>
              <a:t>A </a:t>
            </a:r>
            <a:r>
              <a:rPr lang="en-US" dirty="0" smtClean="0">
                <a:hlinkClick r:id="rId7"/>
              </a:rPr>
              <a:t>break</a:t>
            </a:r>
            <a:r>
              <a:rPr lang="en-US" dirty="0" smtClean="0"/>
              <a:t> statement executed in the first suite terminates the loop without executing the </a:t>
            </a:r>
            <a:r>
              <a:rPr lang="en-US" dirty="0" smtClean="0">
                <a:hlinkClick r:id="rId6"/>
              </a:rPr>
              <a:t>else</a:t>
            </a:r>
            <a:r>
              <a:rPr lang="en-US" dirty="0" smtClean="0"/>
              <a:t> clause’s suite. A </a:t>
            </a:r>
            <a:r>
              <a:rPr lang="en-US" dirty="0" smtClean="0">
                <a:hlinkClick r:id="rId8"/>
              </a:rPr>
              <a:t>continue</a:t>
            </a:r>
            <a:r>
              <a:rPr lang="en-US" dirty="0" smtClean="0"/>
              <a:t> statement executed in the first suite skips the rest of the suite and goes back to testing the expression</a:t>
            </a:r>
          </a:p>
          <a:p>
            <a:pPr marL="171450" indent="-171450">
              <a:buFontTx/>
              <a:buChar char="-"/>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14</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hlinkClick r:id="rId3"/>
              </a:rPr>
              <a:t>for</a:t>
            </a:r>
            <a:r>
              <a:rPr lang="en-US" dirty="0" smtClean="0"/>
              <a:t> statement is used to iterate over the elements of a sequence (such as a string, tuple or list) or other </a:t>
            </a:r>
            <a:r>
              <a:rPr lang="en-US" dirty="0" err="1" smtClean="0"/>
              <a:t>iterable</a:t>
            </a:r>
            <a:r>
              <a:rPr lang="en-US" dirty="0" smtClean="0"/>
              <a:t> object:</a:t>
            </a:r>
          </a:p>
          <a:p>
            <a:r>
              <a:rPr lang="en-US" b="1" dirty="0" err="1" smtClean="0"/>
              <a:t>for_stmt</a:t>
            </a:r>
            <a:r>
              <a:rPr lang="en-US" dirty="0" smtClean="0"/>
              <a:t> ::= "for" </a:t>
            </a:r>
            <a:r>
              <a:rPr lang="en-US" dirty="0" err="1" smtClean="0">
                <a:hlinkClick r:id="rId4"/>
              </a:rPr>
              <a:t>target_list</a:t>
            </a:r>
            <a:r>
              <a:rPr lang="en-US" dirty="0" smtClean="0"/>
              <a:t> "in" </a:t>
            </a:r>
            <a:r>
              <a:rPr lang="en-US" dirty="0" err="1" smtClean="0">
                <a:hlinkClick r:id="rId5"/>
              </a:rPr>
              <a:t>expression_list</a:t>
            </a:r>
            <a:r>
              <a:rPr lang="en-US" dirty="0" smtClean="0"/>
              <a:t> ":" </a:t>
            </a:r>
            <a:r>
              <a:rPr lang="en-US" dirty="0" smtClean="0">
                <a:hlinkClick r:id="rId6"/>
              </a:rPr>
              <a:t>suite</a:t>
            </a:r>
            <a:r>
              <a:rPr lang="en-US" dirty="0" smtClean="0"/>
              <a:t> ["else" ":" </a:t>
            </a:r>
            <a:r>
              <a:rPr lang="en-US" dirty="0" smtClean="0">
                <a:hlinkClick r:id="rId6"/>
              </a:rPr>
              <a:t>suite</a:t>
            </a:r>
            <a:r>
              <a:rPr lang="en-US" dirty="0" smtClean="0"/>
              <a:t>] The expression list is evaluated once; it should yield an </a:t>
            </a:r>
            <a:r>
              <a:rPr lang="en-US" dirty="0" err="1" smtClean="0"/>
              <a:t>iterable</a:t>
            </a:r>
            <a:r>
              <a:rPr lang="en-US" dirty="0" smtClean="0"/>
              <a:t> object. An iterator is created for the result of the </a:t>
            </a:r>
            <a:r>
              <a:rPr lang="en-US" dirty="0" err="1" smtClean="0"/>
              <a:t>expression_list</a:t>
            </a:r>
            <a:r>
              <a:rPr lang="en-US" dirty="0" smtClean="0"/>
              <a:t>. The suite is then executed once for each item provided by the iterator, in the order returned by the iterator. Each item in turn is assigned to the target list using the standard rules for assignments (see </a:t>
            </a:r>
            <a:r>
              <a:rPr lang="en-US" dirty="0" smtClean="0">
                <a:hlinkClick r:id="rId7"/>
              </a:rPr>
              <a:t>Assignment statements</a:t>
            </a:r>
            <a:r>
              <a:rPr lang="en-US" dirty="0" smtClean="0"/>
              <a:t>), and then the suite is executed. When the items are exhausted (which is immediately when the sequence is empty or an iterator raises a </a:t>
            </a:r>
            <a:r>
              <a:rPr lang="en-US" dirty="0" err="1" smtClean="0">
                <a:hlinkClick r:id="rId8" tooltip="StopIteration"/>
              </a:rPr>
              <a:t>StopIteration</a:t>
            </a:r>
            <a:r>
              <a:rPr lang="en-US" dirty="0" smtClean="0"/>
              <a:t> exception), the suite in the </a:t>
            </a:r>
            <a:r>
              <a:rPr lang="en-US" dirty="0" smtClean="0">
                <a:hlinkClick r:id="rId9"/>
              </a:rPr>
              <a:t>else</a:t>
            </a:r>
            <a:r>
              <a:rPr lang="en-US" dirty="0" smtClean="0"/>
              <a:t> clause, if present, is executed, and the loop terminates.</a:t>
            </a:r>
          </a:p>
          <a:p>
            <a:r>
              <a:rPr lang="en-US" dirty="0" smtClean="0"/>
              <a:t>A </a:t>
            </a:r>
            <a:r>
              <a:rPr lang="en-US" dirty="0" smtClean="0">
                <a:hlinkClick r:id="rId10"/>
              </a:rPr>
              <a:t>break</a:t>
            </a:r>
            <a:r>
              <a:rPr lang="en-US" dirty="0" smtClean="0"/>
              <a:t> statement executed in the first suite terminates the loop without executing the </a:t>
            </a:r>
            <a:r>
              <a:rPr lang="en-US" dirty="0" smtClean="0">
                <a:hlinkClick r:id="rId9"/>
              </a:rPr>
              <a:t>else</a:t>
            </a:r>
            <a:r>
              <a:rPr lang="en-US" dirty="0" smtClean="0"/>
              <a:t> clause’s suite. A </a:t>
            </a:r>
            <a:r>
              <a:rPr lang="en-US" dirty="0" smtClean="0">
                <a:hlinkClick r:id="rId11"/>
              </a:rPr>
              <a:t>continue</a:t>
            </a:r>
            <a:r>
              <a:rPr lang="en-US" dirty="0" smtClean="0"/>
              <a:t> statement executed in the first suite skips the rest of the suite and continues with the next item, or with the </a:t>
            </a:r>
            <a:r>
              <a:rPr lang="en-US" dirty="0" smtClean="0">
                <a:hlinkClick r:id="rId9"/>
              </a:rPr>
              <a:t>else</a:t>
            </a:r>
            <a:r>
              <a:rPr lang="en-US" dirty="0" smtClean="0"/>
              <a:t> clause if there is no next item.</a:t>
            </a:r>
          </a:p>
          <a:p>
            <a:pPr marL="171450" indent="-171450">
              <a:buFontTx/>
              <a:buChar char="-"/>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15</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16</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quite a few data structures available. The </a:t>
            </a:r>
            <a:r>
              <a:rPr lang="en-US" dirty="0" err="1" smtClean="0"/>
              <a:t>builtins</a:t>
            </a:r>
            <a:r>
              <a:rPr lang="en-US" dirty="0" smtClean="0"/>
              <a:t> data structures are: lists, tuples, dictionaries, strings, sets and </a:t>
            </a:r>
            <a:r>
              <a:rPr lang="en-US" dirty="0" err="1" smtClean="0"/>
              <a:t>frozensets</a:t>
            </a:r>
            <a:r>
              <a:rPr lang="en-US" dirty="0" smtClean="0"/>
              <a:t>.</a:t>
            </a:r>
          </a:p>
          <a:p>
            <a:r>
              <a:rPr lang="en-US" dirty="0" smtClean="0"/>
              <a:t>Lists, strings and tuples are ordered sequences of objects. Unlike strings that contain only characters, list and tuples can contain any type of objects. Lists and tuples are like arrays. Tuples like strings are </a:t>
            </a:r>
            <a:r>
              <a:rPr lang="en-US" dirty="0" err="1" smtClean="0"/>
              <a:t>immutables</a:t>
            </a:r>
            <a:r>
              <a:rPr lang="en-US" dirty="0" smtClean="0"/>
              <a:t>. Lists are </a:t>
            </a:r>
            <a:r>
              <a:rPr lang="en-US" dirty="0" err="1" smtClean="0"/>
              <a:t>mutables</a:t>
            </a:r>
            <a:r>
              <a:rPr lang="en-US" dirty="0" smtClean="0"/>
              <a:t> so they can be extended or reduced at will. Sets are mutable unordered sequence of unique elements whereas </a:t>
            </a:r>
            <a:r>
              <a:rPr lang="en-US" dirty="0" err="1" smtClean="0"/>
              <a:t>frozensets</a:t>
            </a:r>
            <a:r>
              <a:rPr lang="en-US" dirty="0" smtClean="0"/>
              <a:t> are immutable sets</a:t>
            </a:r>
            <a:endParaRPr lang="en-U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17</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18</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quite a few data structures available. The </a:t>
            </a:r>
            <a:r>
              <a:rPr lang="en-US" dirty="0" err="1" smtClean="0"/>
              <a:t>builtins</a:t>
            </a:r>
            <a:r>
              <a:rPr lang="en-US" dirty="0" smtClean="0"/>
              <a:t> data structures are: lists, tuples, dictionaries, strings, sets and </a:t>
            </a:r>
            <a:r>
              <a:rPr lang="en-US" dirty="0" err="1" smtClean="0"/>
              <a:t>frozensets</a:t>
            </a:r>
            <a:r>
              <a:rPr lang="en-US" dirty="0" smtClean="0"/>
              <a:t>.</a:t>
            </a:r>
          </a:p>
          <a:p>
            <a:r>
              <a:rPr lang="en-US" dirty="0" smtClean="0"/>
              <a:t>Lists, strings and tuples are ordered sequences of objects. Unlike strings that contain only characters, list and tuples can contain any type of objects. Lists and tuples are like arrays. Tuples like strings are </a:t>
            </a:r>
            <a:r>
              <a:rPr lang="en-US" dirty="0" err="1" smtClean="0"/>
              <a:t>immutables</a:t>
            </a:r>
            <a:r>
              <a:rPr lang="en-US" dirty="0" smtClean="0"/>
              <a:t>. Lists are </a:t>
            </a:r>
            <a:r>
              <a:rPr lang="en-US" dirty="0" err="1" smtClean="0"/>
              <a:t>mutables</a:t>
            </a:r>
            <a:r>
              <a:rPr lang="en-US" dirty="0" smtClean="0"/>
              <a:t> so they can be extended or reduced at will. Sets are mutable unordered sequence of unique elements whereas </a:t>
            </a:r>
            <a:r>
              <a:rPr lang="en-US" dirty="0" err="1" smtClean="0"/>
              <a:t>frozensets</a:t>
            </a:r>
            <a:r>
              <a:rPr lang="en-US" dirty="0" smtClean="0"/>
              <a:t> are immutable sets</a:t>
            </a:r>
            <a:endParaRPr lang="en-U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19</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20</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21</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RS" baseline="0" dirty="0" smtClean="0"/>
              <a:t>Reći par informacija o tome koje programske pakete i alate će koristit i na vežbama</a:t>
            </a:r>
          </a:p>
          <a:p>
            <a:pPr marL="171450" indent="-171450">
              <a:buFontTx/>
              <a:buChar char="-"/>
            </a:pPr>
            <a:r>
              <a:rPr lang="sr-Latn-RS" baseline="0" dirty="0" smtClean="0"/>
              <a:t>Neka provere koja verzija Python</a:t>
            </a:r>
            <a:r>
              <a:rPr lang="en-US" baseline="0" dirty="0" smtClean="0"/>
              <a:t>-a se </a:t>
            </a:r>
            <a:r>
              <a:rPr lang="en-US" baseline="0" dirty="0" err="1" smtClean="0"/>
              <a:t>nalazi</a:t>
            </a:r>
            <a:r>
              <a:rPr lang="en-US" baseline="0" dirty="0" smtClean="0"/>
              <a:t> </a:t>
            </a:r>
            <a:r>
              <a:rPr lang="en-US" baseline="0" dirty="0" err="1" smtClean="0"/>
              <a:t>na</a:t>
            </a:r>
            <a:r>
              <a:rPr lang="en-US" baseline="0" dirty="0" smtClean="0"/>
              <a:t> </a:t>
            </a:r>
            <a:r>
              <a:rPr lang="en-US" baseline="0" dirty="0" err="1" smtClean="0"/>
              <a:t>racunarima</a:t>
            </a:r>
            <a:r>
              <a:rPr lang="en-US" baseline="0" dirty="0" smtClean="0"/>
              <a:t>: u </a:t>
            </a:r>
            <a:r>
              <a:rPr lang="en-US" i="1" baseline="0" dirty="0" err="1" smtClean="0"/>
              <a:t>cmd</a:t>
            </a:r>
            <a:r>
              <a:rPr lang="en-US" baseline="0" dirty="0" smtClean="0"/>
              <a:t> </a:t>
            </a:r>
            <a:r>
              <a:rPr lang="en-US" baseline="0" dirty="0" err="1" smtClean="0"/>
              <a:t>otkucati</a:t>
            </a:r>
            <a:r>
              <a:rPr lang="en-US" baseline="0" dirty="0" smtClean="0"/>
              <a:t> </a:t>
            </a:r>
            <a:r>
              <a:rPr lang="en-US" i="1" baseline="0" dirty="0" smtClean="0"/>
              <a:t>set</a:t>
            </a:r>
            <a:r>
              <a:rPr lang="en-US" baseline="0" dirty="0" smtClean="0"/>
              <a:t> da se </a:t>
            </a:r>
            <a:r>
              <a:rPr lang="en-US" baseline="0" dirty="0" err="1" smtClean="0"/>
              <a:t>dobiju</a:t>
            </a:r>
            <a:r>
              <a:rPr lang="en-US" baseline="0" dirty="0" smtClean="0"/>
              <a:t> </a:t>
            </a:r>
            <a:r>
              <a:rPr lang="en-US" baseline="0" dirty="0" err="1" smtClean="0"/>
              <a:t>sistemske</a:t>
            </a:r>
            <a:r>
              <a:rPr lang="en-US" baseline="0" dirty="0" smtClean="0"/>
              <a:t> </a:t>
            </a:r>
            <a:r>
              <a:rPr lang="en-US" baseline="0" dirty="0" err="1" smtClean="0"/>
              <a:t>varijable</a:t>
            </a:r>
            <a:r>
              <a:rPr lang="en-US" baseline="0" dirty="0" smtClean="0"/>
              <a:t> </a:t>
            </a:r>
            <a:r>
              <a:rPr lang="en-US" baseline="0" dirty="0" err="1" smtClean="0"/>
              <a:t>i</a:t>
            </a:r>
            <a:r>
              <a:rPr lang="en-US" baseline="0" dirty="0" smtClean="0"/>
              <a:t> </a:t>
            </a:r>
            <a:r>
              <a:rPr lang="en-US" baseline="0" dirty="0" err="1" smtClean="0"/>
              <a:t>pronaci</a:t>
            </a:r>
            <a:r>
              <a:rPr lang="en-US" baseline="0" dirty="0" smtClean="0"/>
              <a:t> </a:t>
            </a:r>
            <a:r>
              <a:rPr lang="en-US" baseline="0" dirty="0" err="1" smtClean="0"/>
              <a:t>PYTHONxx</a:t>
            </a:r>
            <a:r>
              <a:rPr lang="en-US" baseline="0" dirty="0" smtClean="0"/>
              <a:t>  </a:t>
            </a:r>
            <a:r>
              <a:rPr lang="en-US" baseline="0" dirty="0" err="1" smtClean="0"/>
              <a:t>promenljivu</a:t>
            </a:r>
            <a:r>
              <a:rPr lang="en-US" baseline="0" dirty="0" smtClean="0"/>
              <a:t> (PYTHON36=C:\Users\blah\</a:t>
            </a:r>
            <a:r>
              <a:rPr lang="en-US" baseline="0" dirty="0" err="1" smtClean="0"/>
              <a:t>AppData</a:t>
            </a:r>
            <a:r>
              <a:rPr lang="en-US" baseline="0" dirty="0" smtClean="0"/>
              <a:t>\Local\Programs\Python\Python36)</a:t>
            </a:r>
            <a:endParaRPr lang="en-US" baseline="0" dirty="0"/>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r>
              <a:rPr lang="en-US" baseline="0" dirty="0" err="1" smtClean="0"/>
              <a:t>Pokrenuti</a:t>
            </a:r>
            <a:r>
              <a:rPr lang="en-US" baseline="0" dirty="0" smtClean="0"/>
              <a:t> VS </a:t>
            </a:r>
            <a:r>
              <a:rPr lang="en-US" baseline="0" dirty="0" err="1" smtClean="0"/>
              <a:t>i</a:t>
            </a:r>
            <a:r>
              <a:rPr lang="en-US" baseline="0" dirty="0" smtClean="0"/>
              <a:t> </a:t>
            </a:r>
            <a:r>
              <a:rPr lang="en-US" baseline="0" dirty="0" err="1" smtClean="0"/>
              <a:t>napraviti</a:t>
            </a:r>
            <a:r>
              <a:rPr lang="en-US" baseline="0" dirty="0" smtClean="0"/>
              <a:t> </a:t>
            </a:r>
            <a:r>
              <a:rPr lang="en-US" baseline="0" dirty="0" err="1" smtClean="0"/>
              <a:t>novi</a:t>
            </a:r>
            <a:r>
              <a:rPr lang="en-US" baseline="0" dirty="0" smtClean="0"/>
              <a:t> Python </a:t>
            </a:r>
            <a:r>
              <a:rPr lang="en-US" baseline="0" dirty="0" err="1" smtClean="0"/>
              <a:t>projekat</a:t>
            </a:r>
            <a:r>
              <a:rPr lang="en-US" baseline="0" dirty="0" smtClean="0"/>
              <a:t>. Sa VS </a:t>
            </a:r>
            <a:r>
              <a:rPr lang="en-US" baseline="0" dirty="0" err="1" smtClean="0"/>
              <a:t>su</a:t>
            </a:r>
            <a:r>
              <a:rPr lang="en-US" baseline="0" dirty="0" smtClean="0"/>
              <a:t> </a:t>
            </a:r>
            <a:r>
              <a:rPr lang="en-US" baseline="0" dirty="0" err="1" smtClean="0"/>
              <a:t>vec</a:t>
            </a:r>
            <a:r>
              <a:rPr lang="en-US" baseline="0" dirty="0" smtClean="0"/>
              <a:t> </a:t>
            </a:r>
            <a:r>
              <a:rPr lang="en-US" baseline="0" dirty="0" err="1" smtClean="0"/>
              <a:t>radili</a:t>
            </a:r>
            <a:r>
              <a:rPr lang="en-US" baseline="0" dirty="0" smtClean="0"/>
              <a:t> </a:t>
            </a:r>
            <a:r>
              <a:rPr lang="en-US" baseline="0" dirty="0" err="1" smtClean="0"/>
              <a:t>na</a:t>
            </a:r>
            <a:r>
              <a:rPr lang="en-US" baseline="0" dirty="0" smtClean="0"/>
              <a:t> SPPuRV1 </a:t>
            </a:r>
            <a:r>
              <a:rPr lang="en-US" baseline="0" dirty="0" err="1" smtClean="0"/>
              <a:t>prosle</a:t>
            </a:r>
            <a:r>
              <a:rPr lang="en-US" baseline="0" dirty="0" smtClean="0"/>
              <a:t> </a:t>
            </a:r>
            <a:r>
              <a:rPr lang="en-US" baseline="0" dirty="0" err="1" smtClean="0"/>
              <a:t>godine</a:t>
            </a:r>
            <a:r>
              <a:rPr lang="en-US" baseline="0" dirty="0" smtClean="0"/>
              <a:t>. </a:t>
            </a:r>
            <a:r>
              <a:rPr lang="en-US" baseline="0" dirty="0" err="1" smtClean="0"/>
              <a:t>Sve</a:t>
            </a:r>
            <a:r>
              <a:rPr lang="en-US" baseline="0" dirty="0" smtClean="0"/>
              <a:t> je </a:t>
            </a:r>
            <a:r>
              <a:rPr lang="en-US" baseline="0" dirty="0" err="1" smtClean="0"/>
              <a:t>isto</a:t>
            </a:r>
            <a:r>
              <a:rPr lang="en-US" baseline="0" dirty="0" smtClean="0"/>
              <a:t> </a:t>
            </a:r>
            <a:r>
              <a:rPr lang="en-US" baseline="0" dirty="0" err="1" smtClean="0"/>
              <a:t>kao</a:t>
            </a:r>
            <a:r>
              <a:rPr lang="en-US" baseline="0" dirty="0" smtClean="0"/>
              <a:t> </a:t>
            </a:r>
            <a:r>
              <a:rPr lang="en-US" baseline="0" dirty="0" err="1" smtClean="0"/>
              <a:t>i</a:t>
            </a:r>
            <a:r>
              <a:rPr lang="en-US" baseline="0" dirty="0" smtClean="0"/>
              <a:t> </a:t>
            </a:r>
            <a:r>
              <a:rPr lang="en-US" baseline="0" dirty="0" err="1" smtClean="0"/>
              <a:t>tamo</a:t>
            </a:r>
            <a:r>
              <a:rPr lang="en-US" baseline="0" dirty="0" smtClean="0"/>
              <a:t> </a:t>
            </a:r>
            <a:r>
              <a:rPr lang="en-US" baseline="0" dirty="0" err="1" smtClean="0"/>
              <a:t>samo</a:t>
            </a:r>
            <a:r>
              <a:rPr lang="en-US" baseline="0" dirty="0" smtClean="0"/>
              <a:t> se </a:t>
            </a:r>
            <a:r>
              <a:rPr lang="en-US" baseline="0" dirty="0" err="1" smtClean="0"/>
              <a:t>koristi</a:t>
            </a:r>
            <a:r>
              <a:rPr lang="en-US" baseline="0" dirty="0" smtClean="0"/>
              <a:t> Python </a:t>
            </a:r>
            <a:r>
              <a:rPr lang="en-US" baseline="0" dirty="0" err="1" smtClean="0"/>
              <a:t>umesto</a:t>
            </a:r>
            <a:r>
              <a:rPr lang="en-US" baseline="0" dirty="0" smtClean="0"/>
              <a:t> C\C++.</a:t>
            </a:r>
          </a:p>
          <a:p>
            <a:pPr marL="171450" indent="-171450">
              <a:buFontTx/>
              <a:buChar char="-"/>
            </a:pPr>
            <a:r>
              <a:rPr lang="en-US" baseline="0" dirty="0" smtClean="0"/>
              <a:t>File -&gt; New -&gt; Project… -&gt; Other Languages -&gt; Python -&gt; Python Application : </a:t>
            </a:r>
            <a:r>
              <a:rPr lang="en-US" i="1" baseline="0" dirty="0" smtClean="0"/>
              <a:t>Name</a:t>
            </a:r>
            <a:r>
              <a:rPr lang="en-US" baseline="0" dirty="0" smtClean="0"/>
              <a:t>: Hello World; </a:t>
            </a:r>
            <a:r>
              <a:rPr lang="en-US" i="1" baseline="0" dirty="0" smtClean="0"/>
              <a:t>Location</a:t>
            </a:r>
            <a:r>
              <a:rPr lang="en-US" baseline="0" dirty="0" smtClean="0"/>
              <a:t>…;</a:t>
            </a:r>
          </a:p>
          <a:p>
            <a:pPr marL="171450" indent="-171450">
              <a:buFontTx/>
              <a:buChar char="-"/>
            </a:pPr>
            <a:r>
              <a:rPr lang="en-US" baseline="0" dirty="0" smtClean="0"/>
              <a:t>U Python Environments </a:t>
            </a:r>
            <a:r>
              <a:rPr lang="en-US" baseline="0" dirty="0" err="1" smtClean="0"/>
              <a:t>treba</a:t>
            </a:r>
            <a:r>
              <a:rPr lang="en-US" baseline="0" dirty="0" smtClean="0"/>
              <a:t> da </a:t>
            </a:r>
            <a:r>
              <a:rPr lang="en-US" baseline="0" dirty="0" err="1" smtClean="0"/>
              <a:t>bude</a:t>
            </a:r>
            <a:r>
              <a:rPr lang="en-US" baseline="0" dirty="0" smtClean="0"/>
              <a:t> </a:t>
            </a:r>
            <a:r>
              <a:rPr lang="en-US" baseline="0" dirty="0" err="1" smtClean="0"/>
              <a:t>podesena</a:t>
            </a:r>
            <a:r>
              <a:rPr lang="en-US" baseline="0" dirty="0" smtClean="0"/>
              <a:t> </a:t>
            </a:r>
            <a:r>
              <a:rPr lang="en-US" baseline="0" dirty="0" err="1" smtClean="0"/>
              <a:t>verzija</a:t>
            </a:r>
            <a:r>
              <a:rPr lang="en-US" baseline="0" dirty="0" smtClean="0"/>
              <a:t> </a:t>
            </a:r>
            <a:r>
              <a:rPr lang="en-US" baseline="0" dirty="0" err="1" smtClean="0"/>
              <a:t>Pythona</a:t>
            </a:r>
            <a:r>
              <a:rPr lang="en-US" baseline="0" dirty="0" smtClean="0"/>
              <a:t> </a:t>
            </a:r>
            <a:r>
              <a:rPr lang="en-US" baseline="0" dirty="0" err="1" smtClean="0"/>
              <a:t>koja</a:t>
            </a:r>
            <a:r>
              <a:rPr lang="en-US" baseline="0" dirty="0" smtClean="0"/>
              <a:t> </a:t>
            </a:r>
            <a:r>
              <a:rPr lang="en-US" baseline="0" dirty="0" err="1" smtClean="0"/>
              <a:t>stoji</a:t>
            </a:r>
            <a:r>
              <a:rPr lang="en-US" baseline="0" dirty="0" smtClean="0"/>
              <a:t> </a:t>
            </a:r>
            <a:r>
              <a:rPr lang="en-US" baseline="0" dirty="0" err="1" smtClean="0"/>
              <a:t>sistemskoj</a:t>
            </a:r>
            <a:r>
              <a:rPr lang="en-US" baseline="0" dirty="0" smtClean="0"/>
              <a:t> </a:t>
            </a:r>
            <a:r>
              <a:rPr lang="en-US" baseline="0" dirty="0" err="1" smtClean="0"/>
              <a:t>varijabli</a:t>
            </a:r>
            <a:r>
              <a:rPr lang="en-US" baseline="0" dirty="0" smtClean="0"/>
              <a:t>. U </a:t>
            </a:r>
            <a:r>
              <a:rPr lang="en-US" baseline="0" dirty="0" err="1" smtClean="0"/>
              <a:t>slucaju</a:t>
            </a:r>
            <a:r>
              <a:rPr lang="en-US" baseline="0" dirty="0" smtClean="0"/>
              <a:t> da </a:t>
            </a:r>
            <a:r>
              <a:rPr lang="en-US" baseline="0" dirty="0" err="1" smtClean="0"/>
              <a:t>imaju</a:t>
            </a:r>
            <a:r>
              <a:rPr lang="en-US" baseline="0" dirty="0" smtClean="0"/>
              <a:t> vise </a:t>
            </a:r>
            <a:r>
              <a:rPr lang="en-US" baseline="0" dirty="0" err="1" smtClean="0"/>
              <a:t>njih</a:t>
            </a:r>
            <a:r>
              <a:rPr lang="en-US" baseline="0" dirty="0" smtClean="0"/>
              <a:t> </a:t>
            </a:r>
            <a:r>
              <a:rPr lang="en-US" baseline="0" dirty="0" err="1" smtClean="0"/>
              <a:t>neka</a:t>
            </a:r>
            <a:r>
              <a:rPr lang="en-US" baseline="0" dirty="0" smtClean="0"/>
              <a:t> </a:t>
            </a:r>
            <a:r>
              <a:rPr lang="en-US" baseline="0" dirty="0" err="1" smtClean="0"/>
              <a:t>odaberu</a:t>
            </a:r>
            <a:r>
              <a:rPr lang="en-US" baseline="0" dirty="0" smtClean="0"/>
              <a:t> </a:t>
            </a:r>
            <a:r>
              <a:rPr lang="en-US" baseline="0" dirty="0" err="1" smtClean="0"/>
              <a:t>poslednju</a:t>
            </a:r>
            <a:r>
              <a:rPr lang="en-US" baseline="0" dirty="0" smtClean="0"/>
              <a:t> </a:t>
            </a:r>
            <a:r>
              <a:rPr lang="en-US" baseline="0" dirty="0" err="1" smtClean="0"/>
              <a:t>verziju</a:t>
            </a:r>
            <a:r>
              <a:rPr lang="en-US" baseline="0" dirty="0" smtClean="0"/>
              <a:t>, </a:t>
            </a:r>
            <a:r>
              <a:rPr lang="en-US" baseline="0" dirty="0" err="1" smtClean="0"/>
              <a:t>mada</a:t>
            </a:r>
            <a:r>
              <a:rPr lang="en-US" baseline="0" dirty="0" smtClean="0"/>
              <a:t> </a:t>
            </a:r>
            <a:r>
              <a:rPr lang="en-US" baseline="0" dirty="0" err="1" smtClean="0"/>
              <a:t>mislim</a:t>
            </a:r>
            <a:r>
              <a:rPr lang="en-US" baseline="0" dirty="0" smtClean="0"/>
              <a:t> da </a:t>
            </a:r>
            <a:r>
              <a:rPr lang="en-US" baseline="0" dirty="0" err="1" smtClean="0"/>
              <a:t>na</a:t>
            </a:r>
            <a:r>
              <a:rPr lang="en-US" baseline="0" dirty="0" smtClean="0"/>
              <a:t> </a:t>
            </a:r>
            <a:r>
              <a:rPr lang="en-US" baseline="0" dirty="0" err="1" smtClean="0"/>
              <a:t>studentskim</a:t>
            </a:r>
            <a:r>
              <a:rPr lang="en-US" baseline="0" dirty="0" smtClean="0"/>
              <a:t> </a:t>
            </a:r>
            <a:r>
              <a:rPr lang="en-US" baseline="0" dirty="0" err="1" smtClean="0"/>
              <a:t>racunarima</a:t>
            </a:r>
            <a:r>
              <a:rPr lang="en-US" baseline="0" dirty="0" smtClean="0"/>
              <a:t> </a:t>
            </a:r>
            <a:r>
              <a:rPr lang="en-US" baseline="0" dirty="0" err="1" smtClean="0"/>
              <a:t>postoji</a:t>
            </a:r>
            <a:r>
              <a:rPr lang="en-US" baseline="0" dirty="0" smtClean="0"/>
              <a:t> </a:t>
            </a:r>
            <a:r>
              <a:rPr lang="en-US" baseline="0" dirty="0" err="1" smtClean="0"/>
              <a:t>samo</a:t>
            </a:r>
            <a:r>
              <a:rPr lang="en-US" baseline="0" dirty="0" smtClean="0"/>
              <a:t> </a:t>
            </a:r>
            <a:r>
              <a:rPr lang="en-US" baseline="0" dirty="0" err="1" smtClean="0"/>
              <a:t>jedna</a:t>
            </a:r>
            <a:r>
              <a:rPr lang="en-US" baseline="0" dirty="0" smtClean="0"/>
              <a:t> </a:t>
            </a:r>
            <a:r>
              <a:rPr lang="en-US" baseline="0" dirty="0" err="1" smtClean="0"/>
              <a:t>verzija</a:t>
            </a:r>
            <a:r>
              <a:rPr lang="en-US" baseline="0" dirty="0" smtClean="0"/>
              <a:t>. Sa View All Python Environments </a:t>
            </a:r>
            <a:r>
              <a:rPr lang="en-US" baseline="0" dirty="0" err="1" smtClean="0"/>
              <a:t>proveravaju</a:t>
            </a:r>
            <a:r>
              <a:rPr lang="en-US" baseline="0" dirty="0" smtClean="0"/>
              <a:t> </a:t>
            </a:r>
            <a:r>
              <a:rPr lang="en-US" baseline="0" dirty="0" err="1" smtClean="0"/>
              <a:t>instalirane</a:t>
            </a:r>
            <a:r>
              <a:rPr lang="en-US" baseline="0" dirty="0" smtClean="0"/>
              <a:t> </a:t>
            </a:r>
            <a:r>
              <a:rPr lang="en-US" baseline="0" dirty="0" err="1" smtClean="0"/>
              <a:t>verzije</a:t>
            </a:r>
            <a:r>
              <a:rPr lang="en-US" baseline="0" dirty="0" smtClean="0"/>
              <a:t> a </a:t>
            </a:r>
            <a:r>
              <a:rPr lang="en-US" baseline="0" dirty="0" err="1" smtClean="0"/>
              <a:t>sa</a:t>
            </a:r>
            <a:r>
              <a:rPr lang="en-US" baseline="0" dirty="0" smtClean="0"/>
              <a:t> Add/Remove Python Environments </a:t>
            </a:r>
            <a:r>
              <a:rPr lang="en-US" baseline="0" dirty="0" err="1" smtClean="0"/>
              <a:t>dodaju</a:t>
            </a:r>
            <a:r>
              <a:rPr lang="en-US" baseline="0" dirty="0" smtClean="0"/>
              <a:t> </a:t>
            </a:r>
            <a:r>
              <a:rPr lang="en-US" baseline="0" dirty="0" err="1" smtClean="0"/>
              <a:t>odgovarajucu</a:t>
            </a:r>
            <a:r>
              <a:rPr lang="en-US" baseline="0" dirty="0" smtClean="0"/>
              <a:t> </a:t>
            </a:r>
            <a:r>
              <a:rPr lang="en-US" baseline="0" dirty="0" err="1" smtClean="0"/>
              <a:t>verziju</a:t>
            </a:r>
            <a:r>
              <a:rPr lang="en-US" baseline="0" dirty="0" smtClean="0"/>
              <a:t>.</a:t>
            </a:r>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r>
              <a:rPr lang="en-US" baseline="0" dirty="0" smtClean="0"/>
              <a:t>Na </a:t>
            </a:r>
            <a:r>
              <a:rPr lang="en-US" baseline="0" dirty="0" err="1" smtClean="0"/>
              <a:t>kraju</a:t>
            </a:r>
            <a:r>
              <a:rPr lang="en-US" baseline="0" dirty="0" smtClean="0"/>
              <a:t> </a:t>
            </a:r>
            <a:r>
              <a:rPr lang="en-US" baseline="0" dirty="0" err="1" smtClean="0"/>
              <a:t>ovog</a:t>
            </a:r>
            <a:r>
              <a:rPr lang="en-US" baseline="0" dirty="0" smtClean="0"/>
              <a:t> </a:t>
            </a:r>
            <a:r>
              <a:rPr lang="en-US" baseline="0" dirty="0" err="1" smtClean="0"/>
              <a:t>slajda</a:t>
            </a:r>
            <a:r>
              <a:rPr lang="en-US" baseline="0" dirty="0" smtClean="0"/>
              <a:t> </a:t>
            </a:r>
            <a:r>
              <a:rPr lang="en-US" baseline="0" dirty="0" err="1" smtClean="0"/>
              <a:t>kroz</a:t>
            </a:r>
            <a:r>
              <a:rPr lang="en-US" baseline="0" dirty="0" smtClean="0"/>
              <a:t> Hello World program </a:t>
            </a:r>
            <a:r>
              <a:rPr lang="en-US" baseline="0" dirty="0" err="1" smtClean="0"/>
              <a:t>treba</a:t>
            </a:r>
            <a:r>
              <a:rPr lang="en-US" baseline="0" dirty="0" smtClean="0"/>
              <a:t> da se </a:t>
            </a:r>
            <a:r>
              <a:rPr lang="en-US" baseline="0" dirty="0" err="1" smtClean="0"/>
              <a:t>upoznaju</a:t>
            </a:r>
            <a:r>
              <a:rPr lang="en-US" baseline="0" dirty="0" smtClean="0"/>
              <a:t> </a:t>
            </a:r>
            <a:r>
              <a:rPr lang="en-US" baseline="0" dirty="0" err="1" smtClean="0"/>
              <a:t>sa</a:t>
            </a:r>
            <a:r>
              <a:rPr lang="en-US" baseline="0" dirty="0" smtClean="0"/>
              <a:t> :</a:t>
            </a:r>
          </a:p>
          <a:p>
            <a:pPr marL="228600" indent="-228600">
              <a:buFont typeface="+mj-lt"/>
              <a:buAutoNum type="arabicPeriod"/>
            </a:pPr>
            <a:r>
              <a:rPr lang="en-US" i="1" baseline="0" dirty="0" smtClean="0"/>
              <a:t>import</a:t>
            </a:r>
            <a:r>
              <a:rPr lang="en-US" baseline="0" dirty="0" smtClean="0"/>
              <a:t> </a:t>
            </a:r>
            <a:r>
              <a:rPr lang="en-US" baseline="0" dirty="0" err="1" smtClean="0"/>
              <a:t>komandom</a:t>
            </a:r>
            <a:endParaRPr lang="en-US" baseline="0" dirty="0" smtClean="0"/>
          </a:p>
          <a:p>
            <a:pPr marL="228600" indent="-228600">
              <a:buFont typeface="+mj-lt"/>
              <a:buAutoNum type="arabicPeriod"/>
            </a:pPr>
            <a:r>
              <a:rPr lang="en-US" baseline="0" dirty="0" err="1" smtClean="0"/>
              <a:t>Kako</a:t>
            </a:r>
            <a:r>
              <a:rPr lang="en-US" baseline="0" dirty="0" smtClean="0"/>
              <a:t> </a:t>
            </a:r>
            <a:r>
              <a:rPr lang="en-US" baseline="0" dirty="0" err="1" smtClean="0"/>
              <a:t>definisati</a:t>
            </a:r>
            <a:r>
              <a:rPr lang="en-US" baseline="0" dirty="0" smtClean="0"/>
              <a:t> </a:t>
            </a:r>
            <a:r>
              <a:rPr lang="en-US" i="1" baseline="0" dirty="0" smtClean="0"/>
              <a:t>main</a:t>
            </a:r>
            <a:r>
              <a:rPr lang="en-US" baseline="0" dirty="0" smtClean="0"/>
              <a:t> </a:t>
            </a:r>
            <a:r>
              <a:rPr lang="en-US" baseline="0" dirty="0" err="1" smtClean="0"/>
              <a:t>funkciju</a:t>
            </a:r>
            <a:r>
              <a:rPr lang="en-US" baseline="0" dirty="0" smtClean="0"/>
              <a:t> (Da bi se </a:t>
            </a:r>
            <a:r>
              <a:rPr lang="en-US" baseline="0" dirty="0" err="1" smtClean="0"/>
              <a:t>izvrsavao</a:t>
            </a:r>
            <a:r>
              <a:rPr lang="en-US" baseline="0" dirty="0" smtClean="0"/>
              <a:t> .</a:t>
            </a:r>
            <a:r>
              <a:rPr lang="en-US" baseline="0" dirty="0" err="1" smtClean="0"/>
              <a:t>py</a:t>
            </a:r>
            <a:r>
              <a:rPr lang="en-US" baseline="0" dirty="0" smtClean="0"/>
              <a:t> file ne mora da </a:t>
            </a:r>
            <a:r>
              <a:rPr lang="en-US" baseline="0" dirty="0" err="1" smtClean="0"/>
              <a:t>ima</a:t>
            </a:r>
            <a:r>
              <a:rPr lang="en-US" baseline="0" dirty="0" smtClean="0"/>
              <a:t> main </a:t>
            </a:r>
            <a:r>
              <a:rPr lang="en-US" baseline="0" dirty="0" err="1" smtClean="0"/>
              <a:t>funkciju</a:t>
            </a:r>
            <a:r>
              <a:rPr lang="en-US" baseline="0" dirty="0" smtClean="0"/>
              <a:t> u </a:t>
            </a:r>
            <a:r>
              <a:rPr lang="en-US" baseline="0" dirty="0" err="1" smtClean="0"/>
              <a:t>klasicnom</a:t>
            </a:r>
            <a:r>
              <a:rPr lang="en-US" baseline="0" dirty="0" smtClean="0"/>
              <a:t> </a:t>
            </a:r>
            <a:r>
              <a:rPr lang="en-US" baseline="0" dirty="0" err="1" smtClean="0"/>
              <a:t>smislu</a:t>
            </a:r>
            <a:r>
              <a:rPr lang="en-US" baseline="0" dirty="0" smtClean="0"/>
              <a:t> </a:t>
            </a:r>
            <a:r>
              <a:rPr lang="en-US" baseline="0" dirty="0" err="1" smtClean="0"/>
              <a:t>koji</a:t>
            </a:r>
            <a:r>
              <a:rPr lang="en-US" baseline="0" dirty="0" smtClean="0"/>
              <a:t> </a:t>
            </a:r>
            <a:r>
              <a:rPr lang="en-US" baseline="0" dirty="0" err="1" smtClean="0"/>
              <a:t>postoji</a:t>
            </a:r>
            <a:r>
              <a:rPr lang="en-US" baseline="0" dirty="0" smtClean="0"/>
              <a:t> u C\C++ </a:t>
            </a:r>
            <a:r>
              <a:rPr lang="en-US" baseline="0" dirty="0" err="1" smtClean="0"/>
              <a:t>programima</a:t>
            </a:r>
            <a:r>
              <a:rPr lang="en-US" baseline="0" dirty="0" smtClean="0"/>
              <a:t>)</a:t>
            </a:r>
          </a:p>
          <a:p>
            <a:pPr marL="228600" indent="-228600">
              <a:buFont typeface="+mj-lt"/>
              <a:buAutoNum type="arabicPeriod"/>
            </a:pPr>
            <a:r>
              <a:rPr lang="en-US" baseline="0" dirty="0" err="1" smtClean="0"/>
              <a:t>Definisanje</a:t>
            </a:r>
            <a:r>
              <a:rPr lang="en-US" baseline="0" dirty="0" smtClean="0"/>
              <a:t> </a:t>
            </a:r>
            <a:r>
              <a:rPr lang="en-US" baseline="0" dirty="0" err="1" smtClean="0"/>
              <a:t>bilo</a:t>
            </a:r>
            <a:r>
              <a:rPr lang="en-US" baseline="0" dirty="0" smtClean="0"/>
              <a:t> </a:t>
            </a:r>
            <a:r>
              <a:rPr lang="en-US" baseline="0" dirty="0" err="1" smtClean="0"/>
              <a:t>koje</a:t>
            </a:r>
            <a:r>
              <a:rPr lang="en-US" baseline="0" dirty="0" smtClean="0"/>
              <a:t> </a:t>
            </a:r>
            <a:r>
              <a:rPr lang="en-US" baseline="0" dirty="0" err="1" smtClean="0"/>
              <a:t>funkcije</a:t>
            </a:r>
            <a:r>
              <a:rPr lang="en-US" baseline="0" dirty="0" smtClean="0"/>
              <a:t> </a:t>
            </a:r>
            <a:r>
              <a:rPr lang="en-US" baseline="0" dirty="0" err="1" smtClean="0"/>
              <a:t>sa</a:t>
            </a:r>
            <a:r>
              <a:rPr lang="en-US" baseline="0" dirty="0" smtClean="0"/>
              <a:t> </a:t>
            </a:r>
            <a:r>
              <a:rPr lang="en-US" baseline="0" dirty="0" err="1" smtClean="0"/>
              <a:t>prosledjivanjem</a:t>
            </a:r>
            <a:r>
              <a:rPr lang="en-US" baseline="0" dirty="0" smtClean="0"/>
              <a:t> </a:t>
            </a:r>
            <a:r>
              <a:rPr lang="en-US" baseline="0" dirty="0" err="1" smtClean="0"/>
              <a:t>argumenata</a:t>
            </a:r>
            <a:endParaRPr lang="en-US" baseline="0" dirty="0" smtClean="0"/>
          </a:p>
          <a:p>
            <a:pPr marL="228600" indent="-228600">
              <a:buFont typeface="+mj-lt"/>
              <a:buAutoNum type="arabicPeriod"/>
            </a:pPr>
            <a:r>
              <a:rPr lang="en-US" baseline="0" dirty="0" err="1" smtClean="0"/>
              <a:t>Pravljenje</a:t>
            </a:r>
            <a:r>
              <a:rPr lang="en-US" baseline="0" dirty="0" smtClean="0"/>
              <a:t> </a:t>
            </a:r>
            <a:r>
              <a:rPr lang="en-US" baseline="0" dirty="0" err="1" smtClean="0"/>
              <a:t>novog</a:t>
            </a:r>
            <a:r>
              <a:rPr lang="en-US" baseline="0" dirty="0" smtClean="0"/>
              <a:t> </a:t>
            </a:r>
            <a:r>
              <a:rPr lang="en-US" baseline="0" dirty="0" err="1" smtClean="0"/>
              <a:t>py</a:t>
            </a:r>
            <a:r>
              <a:rPr lang="en-US" baseline="0" dirty="0" smtClean="0"/>
              <a:t> </a:t>
            </a:r>
            <a:r>
              <a:rPr lang="en-US" baseline="0" dirty="0" err="1" smtClean="0"/>
              <a:t>modula</a:t>
            </a:r>
            <a:r>
              <a:rPr lang="en-US" baseline="0" dirty="0" smtClean="0"/>
              <a:t> </a:t>
            </a:r>
            <a:r>
              <a:rPr lang="en-US" baseline="0" dirty="0" err="1" smtClean="0"/>
              <a:t>i</a:t>
            </a:r>
            <a:r>
              <a:rPr lang="en-US" baseline="0" dirty="0" smtClean="0"/>
              <a:t> </a:t>
            </a:r>
            <a:r>
              <a:rPr lang="en-US" baseline="0" dirty="0" err="1" smtClean="0"/>
              <a:t>importovanje</a:t>
            </a:r>
            <a:endParaRPr lang="en-US" baseline="0" dirty="0" smtClean="0"/>
          </a:p>
          <a:p>
            <a:pPr marL="171450" indent="-171450">
              <a:buFontTx/>
              <a:buChar char="-"/>
            </a:pPr>
            <a:endParaRPr lang="en-US" baseline="0" dirty="0" smtClean="0"/>
          </a:p>
          <a:p>
            <a:pPr marL="171450" indent="-171450">
              <a:buFontTx/>
              <a:buChar char="-"/>
            </a:pPr>
            <a:r>
              <a:rPr lang="en-US" baseline="0" dirty="0" err="1" smtClean="0"/>
              <a:t>Delovi</a:t>
            </a:r>
            <a:r>
              <a:rPr lang="en-US" baseline="0" dirty="0" smtClean="0"/>
              <a:t> </a:t>
            </a:r>
            <a:r>
              <a:rPr lang="en-US" baseline="0" dirty="0" err="1" smtClean="0"/>
              <a:t>koda</a:t>
            </a:r>
            <a:r>
              <a:rPr lang="en-US" baseline="0" dirty="0" smtClean="0"/>
              <a:t> </a:t>
            </a:r>
            <a:r>
              <a:rPr lang="en-US" baseline="0" dirty="0" err="1" smtClean="0"/>
              <a:t>koje</a:t>
            </a:r>
            <a:r>
              <a:rPr lang="en-US" baseline="0" dirty="0" smtClean="0"/>
              <a:t> </a:t>
            </a:r>
            <a:r>
              <a:rPr lang="en-US" baseline="0" dirty="0" err="1" smtClean="0"/>
              <a:t>treba</a:t>
            </a:r>
            <a:r>
              <a:rPr lang="en-US" baseline="0" dirty="0" smtClean="0"/>
              <a:t> </a:t>
            </a:r>
            <a:r>
              <a:rPr lang="en-US" baseline="0" dirty="0" err="1" smtClean="0"/>
              <a:t>otkucati</a:t>
            </a:r>
            <a:r>
              <a:rPr lang="en-US" baseline="0" dirty="0" smtClean="0"/>
              <a:t>/</a:t>
            </a:r>
            <a:r>
              <a:rPr lang="en-US" baseline="0" dirty="0" err="1" smtClean="0"/>
              <a:t>prekopirati</a:t>
            </a:r>
            <a:r>
              <a:rPr lang="en-US" baseline="0" dirty="0" smtClean="0"/>
              <a:t> </a:t>
            </a:r>
            <a:r>
              <a:rPr lang="en-US" baseline="0" dirty="0" err="1" smtClean="0"/>
              <a:t>nalaze</a:t>
            </a:r>
            <a:r>
              <a:rPr lang="en-US" baseline="0" dirty="0" smtClean="0"/>
              <a:t> se </a:t>
            </a:r>
            <a:r>
              <a:rPr lang="en-US" baseline="0" dirty="0" err="1" smtClean="0"/>
              <a:t>zasebno</a:t>
            </a:r>
            <a:r>
              <a:rPr lang="en-US" baseline="0" dirty="0" smtClean="0"/>
              <a:t>.</a:t>
            </a:r>
          </a:p>
          <a:p>
            <a:pPr marL="171450" indent="-171450">
              <a:buFontTx/>
              <a:buChar char="-"/>
            </a:pPr>
            <a:endParaRPr lang="en-US" baseline="0" dirty="0" smtClean="0"/>
          </a:p>
          <a:p>
            <a:pPr marL="171450" indent="-171450">
              <a:buFontTx/>
              <a:buChar cha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NAPOMENA: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Sve</a:t>
            </a:r>
            <a:r>
              <a:rPr lang="en-US" baseline="0" dirty="0" smtClean="0"/>
              <a:t> se </a:t>
            </a:r>
            <a:r>
              <a:rPr lang="en-US" baseline="0" dirty="0" err="1" smtClean="0"/>
              <a:t>radi</a:t>
            </a:r>
            <a:r>
              <a:rPr lang="en-US" baseline="0" dirty="0" smtClean="0"/>
              <a:t> </a:t>
            </a:r>
            <a:r>
              <a:rPr lang="en-US" baseline="0" dirty="0" err="1" smtClean="0"/>
              <a:t>na</a:t>
            </a:r>
            <a:r>
              <a:rPr lang="en-US" baseline="0" dirty="0" smtClean="0"/>
              <a:t> </a:t>
            </a:r>
            <a:r>
              <a:rPr lang="en-US" baseline="0" dirty="0" err="1" smtClean="0"/>
              <a:t>projektoru</a:t>
            </a:r>
            <a:r>
              <a:rPr lang="en-US" baseline="0" dirty="0" smtClean="0"/>
              <a: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Asistent</a:t>
            </a:r>
            <a:r>
              <a:rPr lang="en-US" baseline="0" dirty="0" smtClean="0"/>
              <a:t> </a:t>
            </a:r>
            <a:r>
              <a:rPr lang="en-US" baseline="0" dirty="0" err="1" smtClean="0"/>
              <a:t>kuca</a:t>
            </a:r>
            <a:r>
              <a:rPr lang="en-US" baseline="0" dirty="0" smtClean="0"/>
              <a:t> </a:t>
            </a:r>
            <a:r>
              <a:rPr lang="en-US" baseline="0" dirty="0" err="1" smtClean="0"/>
              <a:t>deo</a:t>
            </a:r>
            <a:r>
              <a:rPr lang="en-US" baseline="0" dirty="0" smtClean="0"/>
              <a:t> </a:t>
            </a:r>
            <a:r>
              <a:rPr lang="en-US" baseline="0" dirty="0" err="1" smtClean="0"/>
              <a:t>koda</a:t>
            </a:r>
            <a:r>
              <a:rPr lang="en-US" baseline="0" dirty="0" smtClean="0"/>
              <a:t>, </a:t>
            </a:r>
            <a:r>
              <a:rPr lang="en-US" baseline="0" dirty="0" err="1" smtClean="0"/>
              <a:t>pokrece</a:t>
            </a:r>
            <a:r>
              <a:rPr lang="en-US" baseline="0" dirty="0" smtClean="0"/>
              <a:t> program </a:t>
            </a:r>
            <a:r>
              <a:rPr lang="en-US" baseline="0" dirty="0" err="1" smtClean="0"/>
              <a:t>i</a:t>
            </a:r>
            <a:r>
              <a:rPr lang="en-US" baseline="0" dirty="0" smtClean="0"/>
              <a:t> </a:t>
            </a:r>
            <a:r>
              <a:rPr lang="en-US" baseline="0" dirty="0" err="1" smtClean="0"/>
              <a:t>usput</a:t>
            </a:r>
            <a:r>
              <a:rPr lang="en-US" baseline="0" dirty="0" smtClean="0"/>
              <a:t> </a:t>
            </a:r>
            <a:r>
              <a:rPr lang="en-US" baseline="0" dirty="0" err="1" smtClean="0"/>
              <a:t>objasnjava</a:t>
            </a:r>
            <a:r>
              <a:rPr lang="en-US" baseline="0" dirty="0" smtClean="0"/>
              <a:t> </a:t>
            </a:r>
            <a:r>
              <a:rPr lang="en-US" baseline="0" dirty="0" err="1" smtClean="0"/>
              <a:t>sta</a:t>
            </a:r>
            <a:r>
              <a:rPr lang="en-US" baseline="0" dirty="0" smtClean="0"/>
              <a:t> je </a:t>
            </a:r>
            <a:r>
              <a:rPr lang="en-US" baseline="0" dirty="0" err="1" smtClean="0"/>
              <a:t>vazno</a:t>
            </a:r>
            <a:r>
              <a:rPr lang="en-US" baseline="0" dirty="0" smtClean="0"/>
              <a: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Treba</a:t>
            </a:r>
            <a:r>
              <a:rPr lang="en-US" baseline="0" dirty="0" smtClean="0"/>
              <a:t> </a:t>
            </a:r>
            <a:r>
              <a:rPr lang="en-US" baseline="0" dirty="0" err="1" smtClean="0"/>
              <a:t>ostaviti</a:t>
            </a:r>
            <a:r>
              <a:rPr lang="en-US" baseline="0" dirty="0" smtClean="0"/>
              <a:t> 10tak </a:t>
            </a:r>
            <a:r>
              <a:rPr lang="en-US" baseline="0" dirty="0" err="1" smtClean="0"/>
              <a:t>minuta</a:t>
            </a:r>
            <a:r>
              <a:rPr lang="en-US" baseline="0" dirty="0" smtClean="0"/>
              <a:t> da </a:t>
            </a:r>
            <a:r>
              <a:rPr lang="en-US" baseline="0" dirty="0" err="1" smtClean="0"/>
              <a:t>oni</a:t>
            </a:r>
            <a:r>
              <a:rPr lang="en-US" baseline="0" dirty="0" smtClean="0"/>
              <a:t> </a:t>
            </a:r>
            <a:r>
              <a:rPr lang="en-US" baseline="0" dirty="0" err="1" smtClean="0"/>
              <a:t>probaju</a:t>
            </a:r>
            <a:r>
              <a:rPr lang="en-US" baseline="0" dirty="0" smtClean="0"/>
              <a:t> da </a:t>
            </a:r>
            <a:r>
              <a:rPr lang="en-US" baseline="0" dirty="0" err="1" smtClean="0"/>
              <a:t>naprave</a:t>
            </a:r>
            <a:r>
              <a:rPr lang="en-US" baseline="0" dirty="0" smtClean="0"/>
              <a:t> </a:t>
            </a:r>
            <a:r>
              <a:rPr lang="en-US" baseline="0" dirty="0" err="1" smtClean="0"/>
              <a:t>projekat</a:t>
            </a:r>
            <a:r>
              <a:rPr lang="en-US" baseline="0" dirty="0" smtClean="0"/>
              <a:t> </a:t>
            </a:r>
            <a:r>
              <a:rPr lang="en-US" baseline="0" dirty="0" err="1" smtClean="0"/>
              <a:t>i</a:t>
            </a:r>
            <a:r>
              <a:rPr lang="en-US" baseline="0" dirty="0" smtClean="0"/>
              <a:t> </a:t>
            </a:r>
            <a:r>
              <a:rPr lang="en-US" baseline="0" dirty="0" err="1" smtClean="0"/>
              <a:t>ponove</a:t>
            </a:r>
            <a:r>
              <a:rPr lang="en-US" baseline="0" dirty="0" smtClean="0"/>
              <a:t> 1</a:t>
            </a:r>
            <a:r>
              <a:rPr lang="sr-Latn-RS" baseline="0" dirty="0" smtClean="0"/>
              <a:t> - 4</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Ovaj</a:t>
            </a:r>
            <a:r>
              <a:rPr lang="en-US" baseline="0" dirty="0" smtClean="0"/>
              <a:t> </a:t>
            </a:r>
            <a:r>
              <a:rPr lang="en-US" baseline="0" dirty="0" err="1" smtClean="0"/>
              <a:t>deo</a:t>
            </a:r>
            <a:r>
              <a:rPr lang="en-US" baseline="0" dirty="0" smtClean="0"/>
              <a:t> </a:t>
            </a:r>
            <a:r>
              <a:rPr lang="en-US" baseline="0" dirty="0" err="1" smtClean="0"/>
              <a:t>izvesti</a:t>
            </a:r>
            <a:r>
              <a:rPr lang="en-US" baseline="0" dirty="0" smtClean="0"/>
              <a:t> u </a:t>
            </a:r>
            <a:r>
              <a:rPr lang="en-US" baseline="0" dirty="0" err="1" smtClean="0"/>
              <a:t>prvih</a:t>
            </a:r>
            <a:r>
              <a:rPr lang="en-US" baseline="0" dirty="0" smtClean="0"/>
              <a:t> 30 min. </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9B3F2D69-97A9-4C41-91BD-6A22F8270148}" type="slidenum">
              <a:rPr lang="en-GB" smtClean="0"/>
              <a:pPr/>
              <a:t>4</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22</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23</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Ovo</a:t>
            </a:r>
            <a:r>
              <a:rPr lang="en-US" baseline="0" dirty="0" smtClean="0"/>
              <a:t> </a:t>
            </a:r>
            <a:r>
              <a:rPr lang="en-US" baseline="0" dirty="0" err="1" smtClean="0"/>
              <a:t>uraditi</a:t>
            </a:r>
            <a:r>
              <a:rPr lang="en-US" baseline="0" dirty="0" smtClean="0"/>
              <a:t> </a:t>
            </a:r>
            <a:r>
              <a:rPr lang="en-US" baseline="0" dirty="0" err="1" smtClean="0"/>
              <a:t>na</a:t>
            </a:r>
            <a:r>
              <a:rPr lang="en-US" baseline="0" dirty="0" smtClean="0"/>
              <a:t> </a:t>
            </a:r>
            <a:r>
              <a:rPr lang="en-US" baseline="0" dirty="0" err="1" smtClean="0"/>
              <a:t>projektoru</a:t>
            </a:r>
            <a:r>
              <a:rPr lang="en-US" baseline="0" dirty="0" smtClean="0"/>
              <a:t>.</a:t>
            </a:r>
            <a:endParaRPr lang="sr-Latn-RS" baseline="0" dirty="0" smtClean="0"/>
          </a:p>
        </p:txBody>
      </p:sp>
      <p:sp>
        <p:nvSpPr>
          <p:cNvPr id="4" name="Slide Number Placeholder 3"/>
          <p:cNvSpPr>
            <a:spLocks noGrp="1"/>
          </p:cNvSpPr>
          <p:nvPr>
            <p:ph type="sldNum" sz="quarter" idx="10"/>
          </p:nvPr>
        </p:nvSpPr>
        <p:spPr/>
        <p:txBody>
          <a:bodyPr/>
          <a:lstStyle/>
          <a:p>
            <a:fld id="{9B3F2D69-97A9-4C41-91BD-6A22F8270148}" type="slidenum">
              <a:rPr lang="en-GB" smtClean="0"/>
              <a:pPr/>
              <a:t>24</a:t>
            </a:fld>
            <a:endParaRPr lang="en-GB"/>
          </a:p>
        </p:txBody>
      </p:sp>
    </p:spTree>
    <p:extLst>
      <p:ext uri="{BB962C8B-B14F-4D97-AF65-F5344CB8AC3E}">
        <p14:creationId xmlns:p14="http://schemas.microsoft.com/office/powerpoint/2010/main" val="1334407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Ovo</a:t>
            </a:r>
            <a:r>
              <a:rPr lang="en-US" baseline="0" dirty="0" smtClean="0"/>
              <a:t> </a:t>
            </a:r>
            <a:r>
              <a:rPr lang="en-US" baseline="0" dirty="0" err="1" smtClean="0"/>
              <a:t>uraditi</a:t>
            </a:r>
            <a:r>
              <a:rPr lang="en-US" baseline="0" dirty="0" smtClean="0"/>
              <a:t> </a:t>
            </a:r>
            <a:r>
              <a:rPr lang="en-US" baseline="0" dirty="0" err="1" smtClean="0"/>
              <a:t>na</a:t>
            </a:r>
            <a:r>
              <a:rPr lang="en-US" baseline="0" dirty="0" smtClean="0"/>
              <a:t> </a:t>
            </a:r>
            <a:r>
              <a:rPr lang="en-US" baseline="0" dirty="0" err="1" smtClean="0"/>
              <a:t>projektoru</a:t>
            </a:r>
            <a:r>
              <a:rPr lang="en-US" baseline="0" dirty="0" smtClean="0"/>
              <a:t>.</a:t>
            </a:r>
            <a:endParaRPr lang="sr-Latn-RS" baseline="0" dirty="0" smtClean="0"/>
          </a:p>
        </p:txBody>
      </p:sp>
      <p:sp>
        <p:nvSpPr>
          <p:cNvPr id="4" name="Slide Number Placeholder 3"/>
          <p:cNvSpPr>
            <a:spLocks noGrp="1"/>
          </p:cNvSpPr>
          <p:nvPr>
            <p:ph type="sldNum" sz="quarter" idx="10"/>
          </p:nvPr>
        </p:nvSpPr>
        <p:spPr/>
        <p:txBody>
          <a:bodyPr/>
          <a:lstStyle/>
          <a:p>
            <a:fld id="{9B3F2D69-97A9-4C41-91BD-6A22F8270148}" type="slidenum">
              <a:rPr lang="en-GB" smtClean="0"/>
              <a:pPr/>
              <a:t>25</a:t>
            </a:fld>
            <a:endParaRPr lang="en-GB"/>
          </a:p>
        </p:txBody>
      </p:sp>
    </p:spTree>
    <p:extLst>
      <p:ext uri="{BB962C8B-B14F-4D97-AF65-F5344CB8AC3E}">
        <p14:creationId xmlns:p14="http://schemas.microsoft.com/office/powerpoint/2010/main" val="1334407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aseline="0" dirty="0" smtClean="0"/>
          </a:p>
        </p:txBody>
      </p:sp>
      <p:sp>
        <p:nvSpPr>
          <p:cNvPr id="4" name="Slide Number Placeholder 3"/>
          <p:cNvSpPr>
            <a:spLocks noGrp="1"/>
          </p:cNvSpPr>
          <p:nvPr>
            <p:ph type="sldNum" sz="quarter" idx="10"/>
          </p:nvPr>
        </p:nvSpPr>
        <p:spPr/>
        <p:txBody>
          <a:bodyPr/>
          <a:lstStyle/>
          <a:p>
            <a:fld id="{9B3F2D69-97A9-4C41-91BD-6A22F8270148}" type="slidenum">
              <a:rPr lang="en-GB" smtClean="0"/>
              <a:pPr/>
              <a:t>26</a:t>
            </a:fld>
            <a:endParaRPr lang="en-GB"/>
          </a:p>
        </p:txBody>
      </p:sp>
    </p:spTree>
    <p:extLst>
      <p:ext uri="{BB962C8B-B14F-4D97-AF65-F5344CB8AC3E}">
        <p14:creationId xmlns:p14="http://schemas.microsoft.com/office/powerpoint/2010/main" val="133440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Kratak</a:t>
            </a:r>
            <a:r>
              <a:rPr lang="en-US" baseline="0" dirty="0" smtClean="0"/>
              <a:t> </a:t>
            </a:r>
            <a:r>
              <a:rPr lang="en-US" baseline="0" dirty="0" err="1" smtClean="0"/>
              <a:t>pregled</a:t>
            </a:r>
            <a:r>
              <a:rPr lang="en-US" baseline="0" dirty="0" smtClean="0"/>
              <a:t> </a:t>
            </a:r>
            <a:r>
              <a:rPr lang="en-US" baseline="0" dirty="0" err="1" smtClean="0"/>
              <a:t>najcesce</a:t>
            </a:r>
            <a:r>
              <a:rPr lang="en-US" baseline="0" dirty="0" smtClean="0"/>
              <a:t> </a:t>
            </a:r>
            <a:r>
              <a:rPr lang="en-US" baseline="0" dirty="0" err="1" smtClean="0"/>
              <a:t>koriscenih</a:t>
            </a:r>
            <a:r>
              <a:rPr lang="en-US" baseline="0" dirty="0" smtClean="0"/>
              <a:t> </a:t>
            </a:r>
            <a:r>
              <a:rPr lang="en-US" baseline="0" dirty="0" err="1" smtClean="0"/>
              <a:t>razvojinh</a:t>
            </a:r>
            <a:r>
              <a:rPr lang="en-US" baseline="0" dirty="0" smtClean="0"/>
              <a:t> </a:t>
            </a:r>
            <a:r>
              <a:rPr lang="en-US" baseline="0" dirty="0" err="1" smtClean="0"/>
              <a:t>okruzenja</a:t>
            </a:r>
            <a:r>
              <a:rPr lang="en-US" baseline="0" dirty="0" smtClean="0"/>
              <a:t>. </a:t>
            </a:r>
            <a:r>
              <a:rPr lang="en-US" baseline="0" dirty="0" err="1" smtClean="0"/>
              <a:t>Kuci</a:t>
            </a:r>
            <a:r>
              <a:rPr lang="en-US" baseline="0" dirty="0" smtClean="0"/>
              <a:t> </a:t>
            </a:r>
            <a:r>
              <a:rPr lang="en-US" baseline="0" dirty="0" err="1" smtClean="0"/>
              <a:t>im</a:t>
            </a:r>
            <a:r>
              <a:rPr lang="en-US" baseline="0" dirty="0" smtClean="0"/>
              <a:t> se </a:t>
            </a:r>
            <a:r>
              <a:rPr lang="en-US" baseline="0" dirty="0" err="1" smtClean="0"/>
              <a:t>preporucuje</a:t>
            </a:r>
            <a:r>
              <a:rPr lang="en-US" baseline="0" dirty="0" smtClean="0"/>
              <a:t> OS Win </a:t>
            </a:r>
            <a:r>
              <a:rPr lang="en-US" baseline="0" dirty="0" err="1" smtClean="0"/>
              <a:t>i</a:t>
            </a:r>
            <a:r>
              <a:rPr lang="en-US" baseline="0" dirty="0" smtClean="0"/>
              <a:t> </a:t>
            </a:r>
            <a:r>
              <a:rPr lang="en-US" baseline="0" dirty="0" err="1" smtClean="0"/>
              <a:t>postavka</a:t>
            </a:r>
            <a:r>
              <a:rPr lang="en-US" baseline="0" dirty="0" smtClean="0"/>
              <a:t> </a:t>
            </a:r>
            <a:r>
              <a:rPr lang="en-US" baseline="0" dirty="0" err="1" smtClean="0"/>
              <a:t>koju</a:t>
            </a:r>
            <a:r>
              <a:rPr lang="en-US" baseline="0" dirty="0" smtClean="0"/>
              <a:t> </a:t>
            </a:r>
            <a:r>
              <a:rPr lang="en-US" baseline="0" dirty="0" err="1" smtClean="0"/>
              <a:t>koriste</a:t>
            </a:r>
            <a:r>
              <a:rPr lang="en-US" baseline="0" dirty="0" smtClean="0"/>
              <a:t> </a:t>
            </a:r>
            <a:r>
              <a:rPr lang="en-US" baseline="0" dirty="0" err="1" smtClean="0"/>
              <a:t>na</a:t>
            </a:r>
            <a:r>
              <a:rPr lang="en-US" baseline="0" dirty="0" smtClean="0"/>
              <a:t> </a:t>
            </a:r>
            <a:r>
              <a:rPr lang="en-US" baseline="0" dirty="0" err="1" smtClean="0"/>
              <a:t>vezbama</a:t>
            </a:r>
            <a:r>
              <a:rPr lang="en-US" baseline="0" dirty="0" smtClean="0"/>
              <a:t> VS + PTVS. </a:t>
            </a:r>
            <a:r>
              <a:rPr lang="en-US" baseline="0" dirty="0" err="1" smtClean="0"/>
              <a:t>Za</a:t>
            </a:r>
            <a:r>
              <a:rPr lang="en-US" baseline="0" dirty="0" smtClean="0"/>
              <a:t> OS Linux </a:t>
            </a:r>
            <a:r>
              <a:rPr lang="en-US" baseline="0" dirty="0" err="1" smtClean="0"/>
              <a:t>PyCharm</a:t>
            </a:r>
            <a:r>
              <a:rPr lang="en-US" baseline="0" dirty="0" smtClean="0"/>
              <a:t>. </a:t>
            </a: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7</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8</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RS" baseline="0" dirty="0" smtClean="0"/>
              <a:t>Obično sa donjom crtom, jedna ili dve donje crte, započinju sistemske funkcije</a:t>
            </a: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9</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a:t>
            </a:fld>
            <a:endParaRPr lang="en-GB"/>
          </a:p>
        </p:txBody>
      </p:sp>
    </p:spTree>
    <p:extLst>
      <p:ext uri="{BB962C8B-B14F-4D97-AF65-F5344CB8AC3E}">
        <p14:creationId xmlns:p14="http://schemas.microsoft.com/office/powerpoint/2010/main" val="1122892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sr-Latn-RS"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11</a:t>
            </a:fld>
            <a:endParaRPr lang="en-GB"/>
          </a:p>
        </p:txBody>
      </p:sp>
    </p:spTree>
    <p:extLst>
      <p:ext uri="{BB962C8B-B14F-4D97-AF65-F5344CB8AC3E}">
        <p14:creationId xmlns:p14="http://schemas.microsoft.com/office/powerpoint/2010/main" val="112289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E03964-7D59-4BF8-AE10-3A215A42C3E4}" type="datetime1">
              <a:rPr lang="en-GB" smtClean="0"/>
              <a:pPr/>
              <a:t>14/03/2017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5ADEB7-8139-4AC1-94DC-FE9E54B1CCD2}" type="datetime1">
              <a:rPr lang="en-GB" smtClean="0"/>
              <a:pPr/>
              <a:t>14/03/2017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77A686-1785-49A1-B4C9-55A3C7EEADE4}" type="datetime1">
              <a:rPr lang="en-GB" smtClean="0"/>
              <a:pPr/>
              <a:t>14/03/2017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5327FA-D1E5-40CA-8941-3DD0B6730F8A}" type="datetime1">
              <a:rPr lang="en-GB" smtClean="0"/>
              <a:pPr/>
              <a:t>14/03/2017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3F153-90AC-449F-A303-26940247ABC8}" type="datetime1">
              <a:rPr lang="en-GB" smtClean="0"/>
              <a:pPr/>
              <a:t>14/03/2017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E24492-3EA5-478D-9F72-7B8FF369DDEB}" type="datetime1">
              <a:rPr lang="en-GB" smtClean="0"/>
              <a:pPr/>
              <a:t>14/03/2017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976A03-596E-4490-AE35-AFB744E08901}" type="datetime1">
              <a:rPr lang="en-GB" smtClean="0"/>
              <a:pPr/>
              <a:t>14/03/2017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C8E3CB4-829C-4F19-9E86-B2AAEC36BD90}" type="datetime1">
              <a:rPr lang="en-GB" smtClean="0"/>
              <a:pPr/>
              <a:t>14/03/2017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6FE01-96D8-461F-B1B2-1F0C16D98900}" type="datetime1">
              <a:rPr lang="en-GB" smtClean="0"/>
              <a:pPr/>
              <a:t>14/03/2017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B088-CFF7-44C4-9CCE-18845754E6D4}" type="datetime1">
              <a:rPr lang="en-GB" smtClean="0"/>
              <a:pPr/>
              <a:t>14/03/2017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A280C-4DEC-4EEC-BD59-A30886E06BA1}" type="datetime1">
              <a:rPr lang="en-GB" smtClean="0"/>
              <a:pPr/>
              <a:t>14/03/2017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2BC38-3FAE-415B-AD1C-2D338E3D6B03}" type="datetime1">
              <a:rPr lang="en-GB" smtClean="0"/>
              <a:pPr/>
              <a:t>14/03/2017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8BC4-165C-45BE-83FF-C9C7D8E962C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reference/expressions.html#grammar-token-expression"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docs.python.org/3/reference/compound_stmts.html#grammar-token-suit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reference/simple_stmts.html#grammar-token-target_list"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docs.python.org/3/reference/compound_stmts.html#grammar-token-suite" TargetMode="External"/><Relationship Id="rId4" Type="http://schemas.openxmlformats.org/officeDocument/2006/relationships/hyperlink" Target="https://docs.python.org/3/reference/expressions.html#grammar-token-expression_lis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92896"/>
            <a:ext cx="9144000" cy="1470025"/>
          </a:xfrm>
        </p:spPr>
        <p:txBody>
          <a:bodyPr>
            <a:noAutofit/>
          </a:bodyPr>
          <a:lstStyle/>
          <a:p>
            <a:r>
              <a:rPr lang="en-GB" sz="6000" dirty="0" smtClean="0"/>
              <a:t>Python </a:t>
            </a:r>
            <a:r>
              <a:rPr lang="en-GB" sz="6000" dirty="0" err="1" smtClean="0"/>
              <a:t>tutorijal</a:t>
            </a:r>
            <a:r>
              <a:rPr lang="en-GB" sz="6000" dirty="0" smtClean="0"/>
              <a:t/>
            </a:r>
            <a:br>
              <a:rPr lang="en-GB" sz="6000" dirty="0" smtClean="0"/>
            </a:br>
            <a:r>
              <a:rPr lang="sr-Latn-RS" sz="2400" dirty="0"/>
              <a:t>- </a:t>
            </a:r>
            <a:r>
              <a:rPr lang="en-GB" sz="2400" dirty="0" err="1"/>
              <a:t>prakti</a:t>
            </a:r>
            <a:r>
              <a:rPr lang="sr-Latn-RS" sz="2400" dirty="0"/>
              <a:t>čni primeri -</a:t>
            </a:r>
            <a:endParaRPr lang="en-GB" sz="2400" dirty="0"/>
          </a:p>
        </p:txBody>
      </p:sp>
    </p:spTree>
    <p:extLst>
      <p:ext uri="{BB962C8B-B14F-4D97-AF65-F5344CB8AC3E}">
        <p14:creationId xmlns:p14="http://schemas.microsoft.com/office/powerpoint/2010/main" val="2558999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Sintaksa</a:t>
            </a:r>
            <a:r>
              <a:rPr lang="en-US" dirty="0" smtClean="0"/>
              <a:t> </a:t>
            </a:r>
            <a:r>
              <a:rPr lang="en-US" dirty="0" err="1" smtClean="0"/>
              <a:t>i</a:t>
            </a:r>
            <a:r>
              <a:rPr lang="en-US" dirty="0" smtClean="0"/>
              <a:t> </a:t>
            </a:r>
            <a:r>
              <a:rPr lang="en-US" dirty="0" err="1" smtClean="0"/>
              <a:t>konvencije</a:t>
            </a:r>
            <a:r>
              <a:rPr lang="sr-Latn-RS" dirty="0"/>
              <a:t> </a:t>
            </a:r>
            <a:r>
              <a:rPr lang="sr-Latn-RS" dirty="0" smtClean="0"/>
              <a:t>(5/7</a:t>
            </a:r>
            <a:r>
              <a:rPr lang="sr-Latn-RS" dirty="0"/>
              <a:t>)</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sr-Latn-RS" sz="2800" dirty="0" smtClean="0"/>
              <a:t>Literali:</a:t>
            </a:r>
            <a:endParaRPr lang="en-US" sz="2800" dirty="0" smtClean="0"/>
          </a:p>
          <a:p>
            <a:pPr lvl="1"/>
            <a:r>
              <a:rPr lang="sr-Latn-RS" dirty="0" smtClean="0"/>
              <a:t>Numerički literali:</a:t>
            </a:r>
          </a:p>
          <a:p>
            <a:pPr lvl="2"/>
            <a:r>
              <a:rPr lang="sr-Latn-RS" dirty="0" smtClean="0"/>
              <a:t>Boolean (True, False)</a:t>
            </a:r>
            <a:endParaRPr lang="en-US" dirty="0" smtClean="0"/>
          </a:p>
          <a:p>
            <a:pPr lvl="2"/>
            <a:r>
              <a:rPr lang="sr-Latn-RS" dirty="0" smtClean="0"/>
              <a:t>Celobrojna vrednost (1, 65536, 0xDEADBEEF, itd.)</a:t>
            </a:r>
          </a:p>
          <a:p>
            <a:pPr lvl="2"/>
            <a:r>
              <a:rPr lang="sr-Latn-RS" dirty="0" smtClean="0"/>
              <a:t>Vrednost sa pokretnim zarezom (1.44, 1.2345e+02, itd.)</a:t>
            </a:r>
          </a:p>
          <a:p>
            <a:pPr lvl="2"/>
            <a:r>
              <a:rPr lang="sr-Latn-RS" dirty="0" smtClean="0"/>
              <a:t>Kompleksna vrednost (4 + 5j)</a:t>
            </a:r>
            <a:endParaRPr lang="en-US" dirty="0"/>
          </a:p>
          <a:p>
            <a:pPr lvl="1"/>
            <a:r>
              <a:rPr lang="sr-Latn-RS" dirty="0" smtClean="0"/>
              <a:t>Znakovni literali:</a:t>
            </a:r>
            <a:endParaRPr lang="en-US" dirty="0" smtClean="0"/>
          </a:p>
          <a:p>
            <a:pPr lvl="2"/>
            <a:r>
              <a:rPr lang="sr-Latn-RS" dirty="0" smtClean="0"/>
              <a:t>Niz znakova</a:t>
            </a:r>
            <a:r>
              <a:rPr lang="en-US" dirty="0" smtClean="0"/>
              <a:t> </a:t>
            </a:r>
            <a:r>
              <a:rPr lang="sr-Latn-RS" dirty="0" smtClean="0"/>
              <a:t>(</a:t>
            </a:r>
            <a:r>
              <a:rPr lang="en-US" dirty="0" smtClean="0"/>
              <a:t>“</a:t>
            </a:r>
            <a:r>
              <a:rPr lang="en-US" dirty="0" err="1" smtClean="0"/>
              <a:t>ovo</a:t>
            </a:r>
            <a:r>
              <a:rPr lang="en-US" dirty="0" smtClean="0"/>
              <a:t> je string”, ‘</a:t>
            </a:r>
            <a:r>
              <a:rPr lang="en-US" dirty="0" err="1" smtClean="0"/>
              <a:t>i</a:t>
            </a:r>
            <a:r>
              <a:rPr lang="en-US" dirty="0" smtClean="0"/>
              <a:t> </a:t>
            </a:r>
            <a:r>
              <a:rPr lang="en-US" dirty="0" err="1" smtClean="0"/>
              <a:t>ovo</a:t>
            </a:r>
            <a:r>
              <a:rPr lang="en-US" dirty="0" smtClean="0"/>
              <a:t> je string’, </a:t>
            </a:r>
            <a:r>
              <a:rPr lang="en-US" dirty="0" err="1" smtClean="0"/>
              <a:t>itd</a:t>
            </a:r>
            <a:r>
              <a:rPr lang="en-US" dirty="0" smtClean="0"/>
              <a:t>.)</a:t>
            </a:r>
          </a:p>
          <a:p>
            <a:pPr lvl="2"/>
            <a:r>
              <a:rPr lang="en-US" dirty="0" err="1" smtClean="0"/>
              <a:t>Nizovi</a:t>
            </a:r>
            <a:r>
              <a:rPr lang="en-US" dirty="0" smtClean="0"/>
              <a:t> </a:t>
            </a:r>
            <a:r>
              <a:rPr lang="en-US" dirty="0" err="1" smtClean="0"/>
              <a:t>znakova</a:t>
            </a:r>
            <a:r>
              <a:rPr lang="en-US" dirty="0" smtClean="0"/>
              <a:t> </a:t>
            </a:r>
            <a:r>
              <a:rPr lang="en-US" dirty="0" err="1" smtClean="0"/>
              <a:t>predstavljeni</a:t>
            </a:r>
            <a:r>
              <a:rPr lang="en-US" dirty="0" smtClean="0"/>
              <a:t> </a:t>
            </a:r>
            <a:r>
              <a:rPr lang="en-US" dirty="0" err="1" smtClean="0"/>
              <a:t>su</a:t>
            </a:r>
            <a:r>
              <a:rPr lang="en-US" dirty="0" smtClean="0"/>
              <a:t> u ASCII </a:t>
            </a:r>
            <a:r>
              <a:rPr lang="en-US" dirty="0" err="1" smtClean="0"/>
              <a:t>formatu</a:t>
            </a:r>
            <a:r>
              <a:rPr lang="en-US" dirty="0" smtClean="0"/>
              <a:t> (1 </a:t>
            </a:r>
            <a:r>
              <a:rPr lang="en-US" dirty="0" err="1" smtClean="0"/>
              <a:t>znak</a:t>
            </a:r>
            <a:r>
              <a:rPr lang="en-US" dirty="0" smtClean="0"/>
              <a:t> – 1 byte)</a:t>
            </a:r>
          </a:p>
          <a:p>
            <a:pPr lvl="2"/>
            <a:r>
              <a:rPr lang="sr-Latn-RS" dirty="0"/>
              <a:t>Specijalni karakteri </a:t>
            </a:r>
            <a:r>
              <a:rPr lang="en-US" dirty="0"/>
              <a:t>(\t \n </a:t>
            </a:r>
            <a:r>
              <a:rPr lang="sr-Latn-RS" dirty="0"/>
              <a:t>itd.)</a:t>
            </a:r>
          </a:p>
          <a:p>
            <a:pPr lvl="1"/>
            <a:endParaRPr lang="sr-Latn-RS" dirty="0" smtClean="0"/>
          </a:p>
          <a:p>
            <a:pPr lvl="1"/>
            <a:endParaRPr lang="sr-Latn-RS" dirty="0"/>
          </a:p>
          <a:p>
            <a:pPr marL="0" indent="0">
              <a:buNone/>
            </a:pPr>
            <a:endParaRPr lang="en-GB" sz="2800" dirty="0" smtClean="0"/>
          </a:p>
          <a:p>
            <a:pPr marL="457200" lvl="1" indent="0">
              <a:buNone/>
            </a:pPr>
            <a:endParaRPr lang="en-US" dirty="0" smtClean="0"/>
          </a:p>
          <a:p>
            <a:pPr marL="0" indent="0">
              <a:buNone/>
            </a:pPr>
            <a:endParaRPr lang="en-GB" i="1" dirty="0"/>
          </a:p>
          <a:p>
            <a:pPr lvl="1"/>
            <a:endParaRPr lang="en-GB" dirty="0"/>
          </a:p>
        </p:txBody>
      </p:sp>
    </p:spTree>
    <p:extLst>
      <p:ext uri="{BB962C8B-B14F-4D97-AF65-F5344CB8AC3E}">
        <p14:creationId xmlns:p14="http://schemas.microsoft.com/office/powerpoint/2010/main" val="3384255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Sintaksa</a:t>
            </a:r>
            <a:r>
              <a:rPr lang="en-US" dirty="0" smtClean="0"/>
              <a:t> </a:t>
            </a:r>
            <a:r>
              <a:rPr lang="en-US" dirty="0" err="1" smtClean="0"/>
              <a:t>i</a:t>
            </a:r>
            <a:r>
              <a:rPr lang="en-US" dirty="0" smtClean="0"/>
              <a:t> </a:t>
            </a:r>
            <a:r>
              <a:rPr lang="en-US" dirty="0" err="1" smtClean="0"/>
              <a:t>konvencije</a:t>
            </a:r>
            <a:r>
              <a:rPr lang="sr-Latn-RS" dirty="0"/>
              <a:t> </a:t>
            </a:r>
            <a:r>
              <a:rPr lang="sr-Latn-RS" dirty="0" smtClean="0"/>
              <a:t>(6/7</a:t>
            </a:r>
            <a:r>
              <a:rPr lang="sr-Latn-RS" dirty="0"/>
              <a:t>)</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sr-Latn-RS" sz="2800" dirty="0" smtClean="0"/>
              <a:t>Aritmetički operatori</a:t>
            </a:r>
            <a:r>
              <a:rPr lang="en-US" sz="2800" dirty="0" smtClean="0"/>
              <a:t> (C\C++ like)</a:t>
            </a:r>
            <a:r>
              <a:rPr lang="sr-Latn-RS" sz="2800" dirty="0" smtClean="0"/>
              <a:t>:</a:t>
            </a:r>
            <a:endParaRPr lang="en-US" sz="2800" dirty="0" smtClean="0"/>
          </a:p>
          <a:p>
            <a:pPr lvl="1"/>
            <a:r>
              <a:rPr lang="sr-Latn-RS" dirty="0" smtClean="0"/>
              <a:t>O</a:t>
            </a:r>
            <a:r>
              <a:rPr lang="en-US" dirty="0" err="1" smtClean="0"/>
              <a:t>peratori</a:t>
            </a:r>
            <a:r>
              <a:rPr lang="en-US" dirty="0" smtClean="0"/>
              <a:t> se </a:t>
            </a:r>
            <a:r>
              <a:rPr lang="en-US" dirty="0" err="1" smtClean="0"/>
              <a:t>pona</a:t>
            </a:r>
            <a:r>
              <a:rPr lang="sr-Latn-RS" dirty="0" smtClean="0"/>
              <a:t>šaju očekivano:  +, -, /, *, %</a:t>
            </a:r>
          </a:p>
          <a:p>
            <a:pPr lvl="1"/>
            <a:r>
              <a:rPr lang="sr-Latn-RS" dirty="0" smtClean="0"/>
              <a:t>Specijalni operatori</a:t>
            </a:r>
            <a:r>
              <a:rPr lang="en-US" dirty="0" smtClean="0"/>
              <a:t>:</a:t>
            </a:r>
          </a:p>
          <a:p>
            <a:pPr lvl="2"/>
            <a:r>
              <a:rPr lang="en-US" dirty="0" smtClean="0"/>
              <a:t>Operator // (</a:t>
            </a:r>
            <a:r>
              <a:rPr lang="en-US" dirty="0" err="1" smtClean="0"/>
              <a:t>deljenje</a:t>
            </a:r>
            <a:r>
              <a:rPr lang="en-US" dirty="0" smtClean="0"/>
              <a:t> </a:t>
            </a:r>
            <a:r>
              <a:rPr lang="en-US" dirty="0" err="1" smtClean="0"/>
              <a:t>sa</a:t>
            </a:r>
            <a:r>
              <a:rPr lang="en-US" dirty="0" smtClean="0"/>
              <a:t> </a:t>
            </a:r>
            <a:r>
              <a:rPr lang="en-US" dirty="0" err="1" smtClean="0"/>
              <a:t>zaokru</a:t>
            </a:r>
            <a:r>
              <a:rPr lang="sr-Latn-RS" dirty="0" smtClean="0"/>
              <a:t>živanje na prvi manji broj)</a:t>
            </a:r>
          </a:p>
          <a:p>
            <a:pPr lvl="2"/>
            <a:r>
              <a:rPr lang="sr-Latn-RS" dirty="0" smtClean="0"/>
              <a:t>Operator ** (a ** b – broj </a:t>
            </a:r>
            <a:r>
              <a:rPr lang="sr-Latn-RS" i="1" dirty="0" smtClean="0"/>
              <a:t>a</a:t>
            </a:r>
            <a:r>
              <a:rPr lang="sr-Latn-RS" dirty="0" smtClean="0"/>
              <a:t> stepenovan </a:t>
            </a:r>
            <a:r>
              <a:rPr lang="sr-Latn-RS" i="1" dirty="0" smtClean="0"/>
              <a:t>b</a:t>
            </a:r>
            <a:r>
              <a:rPr lang="sr-Latn-RS" dirty="0" smtClean="0"/>
              <a:t> puta)</a:t>
            </a:r>
          </a:p>
          <a:p>
            <a:pPr lvl="2"/>
            <a:endParaRPr lang="sr-Latn-RS" dirty="0" smtClean="0"/>
          </a:p>
          <a:p>
            <a:pPr marL="0" indent="0">
              <a:buNone/>
            </a:pPr>
            <a:r>
              <a:rPr lang="sr-Latn-RS" sz="2800" dirty="0" smtClean="0"/>
              <a:t>Operatori poređenja</a:t>
            </a:r>
            <a:r>
              <a:rPr lang="en-US" sz="2800" dirty="0"/>
              <a:t> (C\C++ like)</a:t>
            </a:r>
            <a:r>
              <a:rPr lang="sr-Latn-RS" sz="2800" dirty="0" smtClean="0"/>
              <a:t>:</a:t>
            </a:r>
            <a:endParaRPr lang="en-US" sz="2800" dirty="0"/>
          </a:p>
          <a:p>
            <a:pPr lvl="1"/>
            <a:r>
              <a:rPr lang="sr-Latn-RS" dirty="0" smtClean="0"/>
              <a:t>O</a:t>
            </a:r>
            <a:r>
              <a:rPr lang="en-US" dirty="0" err="1" smtClean="0"/>
              <a:t>peratori</a:t>
            </a:r>
            <a:r>
              <a:rPr lang="en-US" dirty="0" smtClean="0"/>
              <a:t> </a:t>
            </a:r>
            <a:r>
              <a:rPr lang="en-US" dirty="0"/>
              <a:t>se </a:t>
            </a:r>
            <a:r>
              <a:rPr lang="en-US" dirty="0" err="1"/>
              <a:t>pona</a:t>
            </a:r>
            <a:r>
              <a:rPr lang="sr-Latn-RS" dirty="0" smtClean="0"/>
              <a:t>šaju očekivano:  </a:t>
            </a:r>
            <a:r>
              <a:rPr lang="en-US" dirty="0" smtClean="0"/>
              <a:t>&gt;, &lt;, ==, !=, &gt;=, &lt;=</a:t>
            </a:r>
          </a:p>
          <a:p>
            <a:pPr lvl="2"/>
            <a:r>
              <a:rPr lang="en-US" dirty="0" err="1" smtClean="0"/>
              <a:t>Povratna</a:t>
            </a:r>
            <a:r>
              <a:rPr lang="en-US" dirty="0" smtClean="0"/>
              <a:t> </a:t>
            </a:r>
            <a:r>
              <a:rPr lang="en-US" dirty="0" err="1" smtClean="0"/>
              <a:t>vrednost</a:t>
            </a:r>
            <a:r>
              <a:rPr lang="en-US" dirty="0" smtClean="0"/>
              <a:t> je True </a:t>
            </a:r>
            <a:r>
              <a:rPr lang="en-US" dirty="0" err="1" smtClean="0"/>
              <a:t>ili</a:t>
            </a:r>
            <a:r>
              <a:rPr lang="en-US" dirty="0" smtClean="0"/>
              <a:t> False</a:t>
            </a:r>
            <a:endParaRPr lang="sr-Latn-RS" dirty="0" smtClean="0"/>
          </a:p>
          <a:p>
            <a:pPr lvl="2"/>
            <a:endParaRPr lang="en-US" dirty="0" smtClean="0"/>
          </a:p>
          <a:p>
            <a:pPr marL="0" indent="0">
              <a:buNone/>
            </a:pPr>
            <a:r>
              <a:rPr lang="en-US" sz="2800" dirty="0" err="1" smtClean="0"/>
              <a:t>Logi</a:t>
            </a:r>
            <a:r>
              <a:rPr lang="sr-Latn-RS" sz="2800" dirty="0" smtClean="0"/>
              <a:t>čki operatori:</a:t>
            </a:r>
            <a:endParaRPr lang="en-US" sz="2800" dirty="0"/>
          </a:p>
          <a:p>
            <a:pPr lvl="1"/>
            <a:r>
              <a:rPr lang="sr-Latn-RS" dirty="0" smtClean="0"/>
              <a:t>Operatori se ponašaju očekivano: </a:t>
            </a:r>
            <a:r>
              <a:rPr lang="sr-Latn-RS" i="1" dirty="0" smtClean="0"/>
              <a:t>and</a:t>
            </a:r>
            <a:r>
              <a:rPr lang="sr-Latn-RS" dirty="0" smtClean="0"/>
              <a:t>, </a:t>
            </a:r>
            <a:r>
              <a:rPr lang="sr-Latn-RS" i="1" dirty="0" smtClean="0"/>
              <a:t>or</a:t>
            </a:r>
            <a:r>
              <a:rPr lang="sr-Latn-RS" dirty="0" smtClean="0"/>
              <a:t>, </a:t>
            </a:r>
            <a:r>
              <a:rPr lang="sr-Latn-RS" i="1" dirty="0" smtClean="0"/>
              <a:t>not</a:t>
            </a:r>
          </a:p>
          <a:p>
            <a:pPr lvl="2"/>
            <a:r>
              <a:rPr lang="en-US" dirty="0" err="1"/>
              <a:t>Povratna</a:t>
            </a:r>
            <a:r>
              <a:rPr lang="en-US" dirty="0"/>
              <a:t> </a:t>
            </a:r>
            <a:r>
              <a:rPr lang="en-US" dirty="0" err="1"/>
              <a:t>vrednost</a:t>
            </a:r>
            <a:r>
              <a:rPr lang="en-US" dirty="0"/>
              <a:t> je True </a:t>
            </a:r>
            <a:r>
              <a:rPr lang="en-US" dirty="0" err="1"/>
              <a:t>ili</a:t>
            </a:r>
            <a:r>
              <a:rPr lang="en-US" dirty="0"/>
              <a:t> </a:t>
            </a:r>
            <a:r>
              <a:rPr lang="en-US" dirty="0" smtClean="0"/>
              <a:t>False</a:t>
            </a:r>
            <a:endParaRPr lang="en-GB" sz="2800" dirty="0" smtClean="0"/>
          </a:p>
          <a:p>
            <a:pPr marL="457200" lvl="1" indent="0">
              <a:buNone/>
            </a:pPr>
            <a:endParaRPr lang="en-US" dirty="0" smtClean="0"/>
          </a:p>
          <a:p>
            <a:pPr marL="0" indent="0">
              <a:buNone/>
            </a:pPr>
            <a:endParaRPr lang="en-GB" i="1" dirty="0"/>
          </a:p>
          <a:p>
            <a:pPr lvl="1"/>
            <a:endParaRPr lang="en-GB" dirty="0"/>
          </a:p>
        </p:txBody>
      </p:sp>
    </p:spTree>
    <p:extLst>
      <p:ext uri="{BB962C8B-B14F-4D97-AF65-F5344CB8AC3E}">
        <p14:creationId xmlns:p14="http://schemas.microsoft.com/office/powerpoint/2010/main" val="3951228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Sintaksa</a:t>
            </a:r>
            <a:r>
              <a:rPr lang="en-US" dirty="0" smtClean="0"/>
              <a:t> </a:t>
            </a:r>
            <a:r>
              <a:rPr lang="en-US" dirty="0" err="1" smtClean="0"/>
              <a:t>i</a:t>
            </a:r>
            <a:r>
              <a:rPr lang="en-US" dirty="0" smtClean="0"/>
              <a:t> </a:t>
            </a:r>
            <a:r>
              <a:rPr lang="en-US" dirty="0" err="1" smtClean="0"/>
              <a:t>konvencije</a:t>
            </a:r>
            <a:r>
              <a:rPr lang="sr-Latn-RS" dirty="0"/>
              <a:t> </a:t>
            </a:r>
            <a:r>
              <a:rPr lang="sr-Latn-RS" dirty="0" smtClean="0"/>
              <a:t>(7/7</a:t>
            </a:r>
            <a:r>
              <a:rPr lang="sr-Latn-RS" dirty="0"/>
              <a:t>)</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sr-Latn-RS" sz="2800" dirty="0" smtClean="0"/>
              <a:t>Operatori dodele</a:t>
            </a:r>
            <a:r>
              <a:rPr lang="en-US" sz="2800" dirty="0"/>
              <a:t> </a:t>
            </a:r>
            <a:r>
              <a:rPr lang="en-US" sz="2800" dirty="0" smtClean="0"/>
              <a:t>(C\C</a:t>
            </a:r>
            <a:r>
              <a:rPr lang="en-US" sz="2800" dirty="0"/>
              <a:t>++ like)</a:t>
            </a:r>
            <a:r>
              <a:rPr lang="sr-Latn-RS" sz="2800" dirty="0" smtClean="0"/>
              <a:t>:</a:t>
            </a:r>
            <a:endParaRPr lang="en-US" sz="2800" dirty="0" smtClean="0"/>
          </a:p>
          <a:p>
            <a:pPr lvl="1"/>
            <a:r>
              <a:rPr lang="sr-Latn-RS" dirty="0" smtClean="0"/>
              <a:t>O</a:t>
            </a:r>
            <a:r>
              <a:rPr lang="en-US" dirty="0" err="1" smtClean="0"/>
              <a:t>peratori</a:t>
            </a:r>
            <a:r>
              <a:rPr lang="en-US" dirty="0" smtClean="0"/>
              <a:t> se </a:t>
            </a:r>
            <a:r>
              <a:rPr lang="en-US" dirty="0" err="1" smtClean="0"/>
              <a:t>pona</a:t>
            </a:r>
            <a:r>
              <a:rPr lang="sr-Latn-RS" dirty="0" smtClean="0"/>
              <a:t>šaju očekivano: </a:t>
            </a:r>
            <a:r>
              <a:rPr lang="en-US" dirty="0" smtClean="0"/>
              <a:t>=, +=, -=, /=, </a:t>
            </a:r>
            <a:r>
              <a:rPr lang="en-US" dirty="0" err="1" smtClean="0"/>
              <a:t>itd</a:t>
            </a:r>
            <a:r>
              <a:rPr lang="en-US" dirty="0" smtClean="0"/>
              <a:t>. </a:t>
            </a:r>
            <a:endParaRPr lang="sr-Latn-RS" dirty="0" smtClean="0"/>
          </a:p>
          <a:p>
            <a:pPr lvl="1"/>
            <a:endParaRPr lang="sr-Latn-RS" sz="2800" dirty="0"/>
          </a:p>
          <a:p>
            <a:pPr marL="0" lvl="1" indent="0">
              <a:buNone/>
            </a:pPr>
            <a:r>
              <a:rPr lang="sr-Latn-RS" sz="2800" dirty="0"/>
              <a:t>Operatori </a:t>
            </a:r>
            <a:r>
              <a:rPr lang="en-US" sz="2800" dirty="0" err="1"/>
              <a:t>za</a:t>
            </a:r>
            <a:r>
              <a:rPr lang="en-US" sz="2800" dirty="0"/>
              <a:t> </a:t>
            </a:r>
            <a:r>
              <a:rPr lang="en-US" sz="2800" dirty="0" err="1"/>
              <a:t>rukovanje</a:t>
            </a:r>
            <a:r>
              <a:rPr lang="en-US" sz="2800" dirty="0"/>
              <a:t> </a:t>
            </a:r>
            <a:r>
              <a:rPr lang="sr-Latn-RS" sz="2800" dirty="0" smtClean="0"/>
              <a:t>bitima </a:t>
            </a:r>
            <a:r>
              <a:rPr lang="en-US" sz="2800" dirty="0" smtClean="0"/>
              <a:t>(C\C</a:t>
            </a:r>
            <a:r>
              <a:rPr lang="en-US" sz="2800" dirty="0"/>
              <a:t>++ like)</a:t>
            </a:r>
            <a:r>
              <a:rPr lang="sr-Latn-RS" sz="2800" dirty="0"/>
              <a:t>:</a:t>
            </a:r>
            <a:endParaRPr lang="en-US" sz="2800" dirty="0"/>
          </a:p>
          <a:p>
            <a:pPr lvl="1"/>
            <a:r>
              <a:rPr lang="sr-Latn-RS" dirty="0" smtClean="0"/>
              <a:t>O</a:t>
            </a:r>
            <a:r>
              <a:rPr lang="en-US" dirty="0" err="1"/>
              <a:t>peratori</a:t>
            </a:r>
            <a:r>
              <a:rPr lang="en-US" dirty="0"/>
              <a:t> se </a:t>
            </a:r>
            <a:r>
              <a:rPr lang="en-US" dirty="0" err="1"/>
              <a:t>pona</a:t>
            </a:r>
            <a:r>
              <a:rPr lang="sr-Latn-RS" dirty="0"/>
              <a:t>šaju očekivano: </a:t>
            </a:r>
            <a:r>
              <a:rPr lang="en-US" dirty="0" smtClean="0"/>
              <a:t>&lt;&lt;, &gt;&gt;, </a:t>
            </a:r>
            <a:r>
              <a:rPr lang="en-US" smtClean="0"/>
              <a:t>&amp;, |, ^, </a:t>
            </a:r>
            <a:r>
              <a:rPr lang="en-US" dirty="0" smtClean="0"/>
              <a:t>~</a:t>
            </a:r>
            <a:endParaRPr lang="sr-Latn-RS" dirty="0" smtClean="0"/>
          </a:p>
          <a:p>
            <a:pPr lvl="1"/>
            <a:endParaRPr lang="en-US" dirty="0" smtClean="0"/>
          </a:p>
          <a:p>
            <a:pPr marL="0" indent="0">
              <a:buNone/>
            </a:pPr>
            <a:r>
              <a:rPr lang="en-US" sz="2800" dirty="0" err="1" smtClean="0"/>
              <a:t>Operatori</a:t>
            </a:r>
            <a:r>
              <a:rPr lang="en-US" sz="2800" dirty="0" smtClean="0"/>
              <a:t> </a:t>
            </a:r>
            <a:r>
              <a:rPr lang="en-US" sz="2800" dirty="0" err="1" smtClean="0"/>
              <a:t>identiteta</a:t>
            </a:r>
            <a:r>
              <a:rPr lang="en-US" sz="2800" dirty="0" smtClean="0"/>
              <a:t> (</a:t>
            </a:r>
            <a:r>
              <a:rPr lang="en-US" sz="2800" i="1" dirty="0" smtClean="0"/>
              <a:t>Identity operators</a:t>
            </a:r>
            <a:r>
              <a:rPr lang="en-US" sz="2800" dirty="0" smtClean="0"/>
              <a:t>)</a:t>
            </a:r>
            <a:r>
              <a:rPr lang="sr-Latn-RS" sz="2800" dirty="0" smtClean="0"/>
              <a:t>:</a:t>
            </a:r>
            <a:endParaRPr lang="en-US" sz="2800" dirty="0"/>
          </a:p>
          <a:p>
            <a:pPr lvl="1"/>
            <a:r>
              <a:rPr lang="en-US" dirty="0" err="1" smtClean="0"/>
              <a:t>Proverava</a:t>
            </a:r>
            <a:r>
              <a:rPr lang="en-US" dirty="0" smtClean="0"/>
              <a:t> da li </a:t>
            </a:r>
            <a:r>
              <a:rPr lang="en-US" dirty="0" err="1" smtClean="0"/>
              <a:t>su</a:t>
            </a:r>
            <a:r>
              <a:rPr lang="en-US" dirty="0" smtClean="0"/>
              <a:t> </a:t>
            </a:r>
            <a:r>
              <a:rPr lang="en-US" dirty="0" err="1" smtClean="0"/>
              <a:t>dve</a:t>
            </a:r>
            <a:r>
              <a:rPr lang="en-US" dirty="0" smtClean="0"/>
              <a:t> </a:t>
            </a:r>
            <a:r>
              <a:rPr lang="en-US" dirty="0" err="1" smtClean="0"/>
              <a:t>vrednosti</a:t>
            </a:r>
            <a:r>
              <a:rPr lang="en-US" dirty="0" smtClean="0"/>
              <a:t> (</a:t>
            </a:r>
            <a:r>
              <a:rPr lang="en-US" dirty="0" err="1" smtClean="0"/>
              <a:t>ili</a:t>
            </a:r>
            <a:r>
              <a:rPr lang="en-US" dirty="0" smtClean="0"/>
              <a:t> </a:t>
            </a:r>
            <a:r>
              <a:rPr lang="en-US" dirty="0" err="1" smtClean="0"/>
              <a:t>promenljive</a:t>
            </a:r>
            <a:r>
              <a:rPr lang="en-US" dirty="0" smtClean="0"/>
              <a:t>) </a:t>
            </a:r>
            <a:r>
              <a:rPr lang="en-US" dirty="0" err="1" smtClean="0"/>
              <a:t>identi</a:t>
            </a:r>
            <a:r>
              <a:rPr lang="sr-Latn-RS" dirty="0" smtClean="0"/>
              <a:t>čne, tj. da li se nalaze na istoj memorijskoj lokaciji</a:t>
            </a:r>
          </a:p>
          <a:p>
            <a:pPr lvl="2"/>
            <a:r>
              <a:rPr lang="sr-Latn-RS" dirty="0"/>
              <a:t>Ako su dve vrednosti jednake ne implicira da su </a:t>
            </a:r>
            <a:r>
              <a:rPr lang="sr-Latn-RS" dirty="0" smtClean="0"/>
              <a:t>identične</a:t>
            </a:r>
          </a:p>
          <a:p>
            <a:pPr lvl="1"/>
            <a:r>
              <a:rPr lang="sr-Latn-RS" dirty="0" smtClean="0"/>
              <a:t>Operatori identiteta: </a:t>
            </a:r>
            <a:r>
              <a:rPr lang="sr-Latn-RS" i="1" dirty="0" smtClean="0"/>
              <a:t>is</a:t>
            </a:r>
            <a:r>
              <a:rPr lang="sr-Latn-RS" dirty="0" smtClean="0"/>
              <a:t>, </a:t>
            </a:r>
            <a:r>
              <a:rPr lang="sr-Latn-RS" i="1" dirty="0" smtClean="0"/>
              <a:t>is not</a:t>
            </a:r>
            <a:endParaRPr lang="sr-Latn-RS" i="1" dirty="0"/>
          </a:p>
          <a:p>
            <a:pPr marL="457200" lvl="1" indent="0">
              <a:buNone/>
            </a:pPr>
            <a:endParaRPr lang="en-US" dirty="0" smtClean="0"/>
          </a:p>
          <a:p>
            <a:pPr marL="0" indent="0">
              <a:buNone/>
            </a:pPr>
            <a:endParaRPr lang="en-GB" i="1" dirty="0"/>
          </a:p>
          <a:p>
            <a:pPr lvl="1"/>
            <a:endParaRPr lang="en-GB" dirty="0"/>
          </a:p>
        </p:txBody>
      </p:sp>
    </p:spTree>
    <p:extLst>
      <p:ext uri="{BB962C8B-B14F-4D97-AF65-F5344CB8AC3E}">
        <p14:creationId xmlns:p14="http://schemas.microsoft.com/office/powerpoint/2010/main" val="4292791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Kontrola</a:t>
            </a:r>
            <a:r>
              <a:rPr lang="en-US" dirty="0" smtClean="0"/>
              <a:t> </a:t>
            </a:r>
            <a:r>
              <a:rPr lang="en-US" dirty="0" err="1" smtClean="0"/>
              <a:t>toka</a:t>
            </a:r>
            <a:r>
              <a:rPr lang="en-US" dirty="0" smtClean="0"/>
              <a:t> </a:t>
            </a:r>
            <a:r>
              <a:rPr lang="en-US" dirty="0" err="1" smtClean="0"/>
              <a:t>programa</a:t>
            </a:r>
            <a:r>
              <a:rPr lang="sr-Latn-RS" dirty="0" smtClean="0"/>
              <a:t> (1/4)</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en-US" sz="2800" dirty="0" err="1" smtClean="0"/>
              <a:t>Iskazi</a:t>
            </a:r>
            <a:r>
              <a:rPr lang="en-US" sz="2800" dirty="0" smtClean="0"/>
              <a:t> </a:t>
            </a:r>
            <a:r>
              <a:rPr lang="en-GB" sz="2800" b="1" dirty="0" smtClean="0">
                <a:solidFill>
                  <a:schemeClr val="accent2"/>
                </a:solidFill>
              </a:rPr>
              <a:t>if</a:t>
            </a:r>
            <a:r>
              <a:rPr lang="en-US" sz="2800" dirty="0" smtClean="0"/>
              <a:t>/</a:t>
            </a:r>
            <a:r>
              <a:rPr lang="en-GB" sz="2800" b="1" dirty="0" smtClean="0">
                <a:solidFill>
                  <a:schemeClr val="accent2"/>
                </a:solidFill>
              </a:rPr>
              <a:t>else</a:t>
            </a:r>
            <a:r>
              <a:rPr lang="en-US" sz="2800" dirty="0" smtClean="0"/>
              <a:t>/</a:t>
            </a:r>
            <a:r>
              <a:rPr lang="en-GB" sz="2800" b="1" dirty="0" err="1" smtClean="0">
                <a:solidFill>
                  <a:schemeClr val="accent2"/>
                </a:solidFill>
              </a:rPr>
              <a:t>elif</a:t>
            </a:r>
            <a:r>
              <a:rPr lang="sr-Latn-RS" sz="2800" dirty="0" smtClean="0"/>
              <a:t>:</a:t>
            </a:r>
            <a:endParaRPr lang="en-US" sz="2800" dirty="0" smtClean="0"/>
          </a:p>
          <a:p>
            <a:pPr lvl="1"/>
            <a:r>
              <a:rPr lang="en-US" dirty="0" err="1" smtClean="0"/>
              <a:t>Iskazi</a:t>
            </a:r>
            <a:r>
              <a:rPr lang="en-US" dirty="0" smtClean="0"/>
              <a:t> </a:t>
            </a:r>
            <a:r>
              <a:rPr lang="en-US" i="1" dirty="0" smtClean="0"/>
              <a:t>if</a:t>
            </a:r>
            <a:r>
              <a:rPr lang="en-US" dirty="0" smtClean="0"/>
              <a:t> </a:t>
            </a:r>
            <a:r>
              <a:rPr lang="en-US" dirty="0" err="1" smtClean="0"/>
              <a:t>i</a:t>
            </a:r>
            <a:r>
              <a:rPr lang="en-US" dirty="0" smtClean="0"/>
              <a:t> </a:t>
            </a:r>
            <a:r>
              <a:rPr lang="en-US" i="1" dirty="0" smtClean="0"/>
              <a:t>else</a:t>
            </a:r>
            <a:r>
              <a:rPr lang="en-US" dirty="0" smtClean="0"/>
              <a:t> </a:t>
            </a:r>
            <a:r>
              <a:rPr lang="en-US" dirty="0" err="1" smtClean="0"/>
              <a:t>imaju</a:t>
            </a:r>
            <a:r>
              <a:rPr lang="en-US" dirty="0" smtClean="0"/>
              <a:t> </a:t>
            </a:r>
            <a:r>
              <a:rPr lang="en-US" dirty="0" err="1" smtClean="0"/>
              <a:t>istu</a:t>
            </a:r>
            <a:r>
              <a:rPr lang="en-US" dirty="0" smtClean="0"/>
              <a:t> </a:t>
            </a:r>
            <a:r>
              <a:rPr lang="en-US" dirty="0" err="1" smtClean="0"/>
              <a:t>semantiku</a:t>
            </a:r>
            <a:r>
              <a:rPr lang="en-US" dirty="0" smtClean="0"/>
              <a:t> </a:t>
            </a:r>
            <a:r>
              <a:rPr lang="en-US" dirty="0" err="1" smtClean="0"/>
              <a:t>kao</a:t>
            </a:r>
            <a:r>
              <a:rPr lang="en-US" dirty="0" smtClean="0"/>
              <a:t> u C\C++ </a:t>
            </a:r>
            <a:r>
              <a:rPr lang="en-US" dirty="0" err="1" smtClean="0"/>
              <a:t>jeziku</a:t>
            </a:r>
            <a:endParaRPr lang="en-US" dirty="0"/>
          </a:p>
          <a:p>
            <a:pPr lvl="1"/>
            <a:r>
              <a:rPr lang="en-US" dirty="0" err="1" smtClean="0"/>
              <a:t>Iskaz</a:t>
            </a:r>
            <a:r>
              <a:rPr lang="en-US" dirty="0" smtClean="0"/>
              <a:t> </a:t>
            </a:r>
            <a:r>
              <a:rPr lang="en-US" i="1" dirty="0" err="1" smtClean="0"/>
              <a:t>elif</a:t>
            </a:r>
            <a:r>
              <a:rPr lang="en-US" dirty="0" smtClean="0"/>
              <a:t> je </a:t>
            </a:r>
            <a:r>
              <a:rPr lang="en-US" dirty="0" err="1" smtClean="0"/>
              <a:t>skr</a:t>
            </a:r>
            <a:r>
              <a:rPr lang="sr-Latn-RS" dirty="0" smtClean="0"/>
              <a:t>aćeno od </a:t>
            </a:r>
            <a:r>
              <a:rPr lang="en-US" dirty="0" smtClean="0"/>
              <a:t>‘</a:t>
            </a:r>
            <a:r>
              <a:rPr lang="sr-Latn-RS" dirty="0" smtClean="0"/>
              <a:t>else-i</a:t>
            </a:r>
            <a:r>
              <a:rPr lang="en-US" dirty="0" smtClean="0"/>
              <a:t>f’</a:t>
            </a:r>
            <a:endParaRPr lang="sr-Latn-RS" dirty="0" smtClean="0"/>
          </a:p>
          <a:p>
            <a:pPr lvl="1"/>
            <a:endParaRPr lang="sr-Latn-RS" dirty="0" smtClean="0"/>
          </a:p>
          <a:p>
            <a:pPr lvl="1"/>
            <a:endParaRPr lang="sr-Latn-RS" dirty="0"/>
          </a:p>
          <a:p>
            <a:pPr marL="0" indent="0">
              <a:buNone/>
            </a:pPr>
            <a:endParaRPr lang="en-GB" sz="2800" dirty="0" smtClean="0"/>
          </a:p>
          <a:p>
            <a:pPr marL="457200" lvl="1" indent="0">
              <a:buNone/>
            </a:pPr>
            <a:endParaRPr lang="en-US" dirty="0" smtClean="0"/>
          </a:p>
          <a:p>
            <a:pPr marL="0" indent="0">
              <a:buNone/>
            </a:pPr>
            <a:endParaRPr lang="en-GB" i="1" dirty="0"/>
          </a:p>
          <a:p>
            <a:pPr lvl="1"/>
            <a:endParaRPr lang="en-GB" dirty="0"/>
          </a:p>
        </p:txBody>
      </p:sp>
      <p:sp>
        <p:nvSpPr>
          <p:cNvPr id="4" name="TextBox 3"/>
          <p:cNvSpPr txBox="1"/>
          <p:nvPr/>
        </p:nvSpPr>
        <p:spPr>
          <a:xfrm>
            <a:off x="1043608" y="2852936"/>
            <a:ext cx="2539430" cy="2031325"/>
          </a:xfrm>
          <a:prstGeom prst="rect">
            <a:avLst/>
          </a:prstGeom>
          <a:noFill/>
        </p:spPr>
        <p:txBody>
          <a:bodyPr wrap="square" rtlCol="0">
            <a:spAutoFit/>
          </a:bodyPr>
          <a:lstStyle/>
          <a:p>
            <a:r>
              <a:rPr lang="en-US" b="1" dirty="0">
                <a:solidFill>
                  <a:srgbClr val="92D050"/>
                </a:solidFill>
              </a:rPr>
              <a:t># </a:t>
            </a:r>
            <a:r>
              <a:rPr lang="en-US" b="1" dirty="0" smtClean="0">
                <a:solidFill>
                  <a:srgbClr val="92D050"/>
                </a:solidFill>
              </a:rPr>
              <a:t>if/else/</a:t>
            </a:r>
            <a:r>
              <a:rPr lang="en-US" b="1" dirty="0" err="1" smtClean="0">
                <a:solidFill>
                  <a:srgbClr val="92D050"/>
                </a:solidFill>
              </a:rPr>
              <a:t>elif</a:t>
            </a:r>
            <a:r>
              <a:rPr lang="sr-Latn-RS" b="1" dirty="0" smtClean="0">
                <a:solidFill>
                  <a:srgbClr val="92D050"/>
                </a:solidFill>
              </a:rPr>
              <a:t> example</a:t>
            </a:r>
            <a:endParaRPr lang="sr-Latn-RS" b="1" dirty="0">
              <a:solidFill>
                <a:srgbClr val="92D050"/>
              </a:solidFill>
            </a:endParaRPr>
          </a:p>
          <a:p>
            <a:r>
              <a:rPr lang="en-US" b="1" dirty="0">
                <a:solidFill>
                  <a:schemeClr val="accent2"/>
                </a:solidFill>
              </a:rPr>
              <a:t>if</a:t>
            </a:r>
            <a:r>
              <a:rPr lang="en-US" b="1" dirty="0" smtClean="0"/>
              <a:t> x &lt; 0:</a:t>
            </a:r>
            <a:endParaRPr lang="sr-Latn-RS" b="1" dirty="0"/>
          </a:p>
          <a:p>
            <a:r>
              <a:rPr lang="sr-Latn-RS" b="1" baseline="30000" dirty="0"/>
              <a:t>. . . .</a:t>
            </a:r>
            <a:r>
              <a:rPr lang="en-US" b="1" dirty="0" smtClean="0">
                <a:solidFill>
                  <a:srgbClr val="00B050"/>
                </a:solidFill>
              </a:rPr>
              <a:t> </a:t>
            </a:r>
            <a:r>
              <a:rPr lang="en-US" b="1" dirty="0"/>
              <a:t>print</a:t>
            </a:r>
            <a:r>
              <a:rPr lang="en-US" b="1" dirty="0" smtClean="0"/>
              <a:t>(“x &lt; 0”) </a:t>
            </a:r>
          </a:p>
          <a:p>
            <a:r>
              <a:rPr lang="en-US" b="1" dirty="0" err="1">
                <a:solidFill>
                  <a:schemeClr val="accent2"/>
                </a:solidFill>
              </a:rPr>
              <a:t>elif</a:t>
            </a:r>
            <a:r>
              <a:rPr lang="en-US" b="1" dirty="0" smtClean="0"/>
              <a:t> </a:t>
            </a:r>
            <a:r>
              <a:rPr lang="en-US" b="1" dirty="0"/>
              <a:t>x </a:t>
            </a:r>
            <a:r>
              <a:rPr lang="en-US" b="1" dirty="0" smtClean="0"/>
              <a:t>== </a:t>
            </a:r>
            <a:r>
              <a:rPr lang="en-US" b="1" dirty="0"/>
              <a:t>0:</a:t>
            </a:r>
            <a:endParaRPr lang="sr-Latn-RS" b="1" dirty="0"/>
          </a:p>
          <a:p>
            <a:r>
              <a:rPr lang="sr-Latn-RS" b="1" baseline="30000" dirty="0"/>
              <a:t>. . . </a:t>
            </a:r>
            <a:r>
              <a:rPr lang="sr-Latn-RS" b="1" baseline="30000" dirty="0" smtClean="0"/>
              <a:t>.</a:t>
            </a:r>
            <a:r>
              <a:rPr lang="en-US" b="1" dirty="0"/>
              <a:t> p</a:t>
            </a:r>
            <a:r>
              <a:rPr lang="en-US" b="1" dirty="0" smtClean="0"/>
              <a:t>rint(“x = 0”)</a:t>
            </a:r>
            <a:endParaRPr lang="en-US" b="1" dirty="0" smtClean="0">
              <a:solidFill>
                <a:srgbClr val="00B050"/>
              </a:solidFill>
            </a:endParaRPr>
          </a:p>
          <a:p>
            <a:r>
              <a:rPr lang="en-US" b="1" dirty="0">
                <a:solidFill>
                  <a:schemeClr val="accent2"/>
                </a:solidFill>
              </a:rPr>
              <a:t>else</a:t>
            </a:r>
            <a:r>
              <a:rPr lang="en-US" b="1" dirty="0" smtClean="0"/>
              <a:t>:</a:t>
            </a:r>
            <a:endParaRPr lang="sr-Latn-RS" b="1" dirty="0"/>
          </a:p>
          <a:p>
            <a:r>
              <a:rPr lang="sr-Latn-RS" b="1" baseline="30000" dirty="0"/>
              <a:t>. . . .</a:t>
            </a:r>
            <a:r>
              <a:rPr lang="en-US" b="1" dirty="0"/>
              <a:t> </a:t>
            </a:r>
            <a:r>
              <a:rPr lang="en-US" b="1" dirty="0" smtClean="0"/>
              <a:t>print(“x &gt; 0”)</a:t>
            </a:r>
            <a:endParaRPr lang="sr-Latn-RS" b="1" dirty="0">
              <a:solidFill>
                <a:srgbClr val="00B050"/>
              </a:solidFill>
            </a:endParaRPr>
          </a:p>
        </p:txBody>
      </p:sp>
      <p:sp>
        <p:nvSpPr>
          <p:cNvPr id="6" name="TextBox 5"/>
          <p:cNvSpPr txBox="1"/>
          <p:nvPr/>
        </p:nvSpPr>
        <p:spPr>
          <a:xfrm>
            <a:off x="4644008" y="2852936"/>
            <a:ext cx="2539430" cy="2031325"/>
          </a:xfrm>
          <a:prstGeom prst="rect">
            <a:avLst/>
          </a:prstGeom>
          <a:noFill/>
        </p:spPr>
        <p:txBody>
          <a:bodyPr wrap="square" rtlCol="0">
            <a:spAutoFit/>
          </a:bodyPr>
          <a:lstStyle/>
          <a:p>
            <a:r>
              <a:rPr lang="en-US" b="1" dirty="0">
                <a:solidFill>
                  <a:srgbClr val="92D050"/>
                </a:solidFill>
              </a:rPr>
              <a:t># </a:t>
            </a:r>
            <a:r>
              <a:rPr lang="en-US" b="1" dirty="0" smtClean="0">
                <a:solidFill>
                  <a:srgbClr val="92D050"/>
                </a:solidFill>
              </a:rPr>
              <a:t>if/else</a:t>
            </a:r>
            <a:r>
              <a:rPr lang="sr-Latn-RS" b="1" dirty="0" smtClean="0">
                <a:solidFill>
                  <a:srgbClr val="92D050"/>
                </a:solidFill>
              </a:rPr>
              <a:t> example</a:t>
            </a:r>
            <a:endParaRPr lang="sr-Latn-RS" b="1" dirty="0">
              <a:solidFill>
                <a:srgbClr val="92D050"/>
              </a:solidFill>
            </a:endParaRPr>
          </a:p>
          <a:p>
            <a:r>
              <a:rPr lang="en-US" b="1" dirty="0">
                <a:solidFill>
                  <a:schemeClr val="accent2"/>
                </a:solidFill>
              </a:rPr>
              <a:t>if</a:t>
            </a:r>
            <a:r>
              <a:rPr lang="en-US" b="1" dirty="0" smtClean="0"/>
              <a:t> x &lt; 0:</a:t>
            </a:r>
            <a:endParaRPr lang="sr-Latn-RS" b="1" dirty="0"/>
          </a:p>
          <a:p>
            <a:r>
              <a:rPr lang="sr-Latn-RS" b="1" baseline="30000" dirty="0"/>
              <a:t>. . . .</a:t>
            </a:r>
            <a:r>
              <a:rPr lang="en-US" b="1" dirty="0" smtClean="0">
                <a:solidFill>
                  <a:srgbClr val="00B050"/>
                </a:solidFill>
              </a:rPr>
              <a:t> </a:t>
            </a:r>
            <a:r>
              <a:rPr lang="en-US" b="1" dirty="0"/>
              <a:t>print</a:t>
            </a:r>
            <a:r>
              <a:rPr lang="en-US" b="1" dirty="0" smtClean="0"/>
              <a:t>(“x &lt; 0”) </a:t>
            </a:r>
          </a:p>
          <a:p>
            <a:r>
              <a:rPr lang="en-US" b="1" dirty="0" smtClean="0">
                <a:solidFill>
                  <a:schemeClr val="accent2"/>
                </a:solidFill>
              </a:rPr>
              <a:t>else if</a:t>
            </a:r>
            <a:r>
              <a:rPr lang="en-US" b="1" dirty="0" smtClean="0"/>
              <a:t> </a:t>
            </a:r>
            <a:r>
              <a:rPr lang="en-US" b="1" dirty="0"/>
              <a:t>x </a:t>
            </a:r>
            <a:r>
              <a:rPr lang="en-US" b="1" dirty="0" smtClean="0"/>
              <a:t>== </a:t>
            </a:r>
            <a:r>
              <a:rPr lang="en-US" b="1" dirty="0"/>
              <a:t>0:</a:t>
            </a:r>
            <a:endParaRPr lang="sr-Latn-RS" b="1" dirty="0"/>
          </a:p>
          <a:p>
            <a:r>
              <a:rPr lang="sr-Latn-RS" b="1" baseline="30000" dirty="0"/>
              <a:t>. . . </a:t>
            </a:r>
            <a:r>
              <a:rPr lang="sr-Latn-RS" b="1" baseline="30000" dirty="0" smtClean="0"/>
              <a:t>.</a:t>
            </a:r>
            <a:r>
              <a:rPr lang="en-US" b="1" dirty="0"/>
              <a:t> p</a:t>
            </a:r>
            <a:r>
              <a:rPr lang="en-US" b="1" dirty="0" smtClean="0"/>
              <a:t>rint(“x = 0”)</a:t>
            </a:r>
            <a:endParaRPr lang="en-US" b="1" dirty="0" smtClean="0">
              <a:solidFill>
                <a:srgbClr val="00B050"/>
              </a:solidFill>
            </a:endParaRPr>
          </a:p>
          <a:p>
            <a:r>
              <a:rPr lang="en-US" b="1" dirty="0">
                <a:solidFill>
                  <a:schemeClr val="accent2"/>
                </a:solidFill>
              </a:rPr>
              <a:t>else</a:t>
            </a:r>
            <a:r>
              <a:rPr lang="en-US" b="1" dirty="0" smtClean="0"/>
              <a:t>:</a:t>
            </a:r>
            <a:endParaRPr lang="sr-Latn-RS" b="1" dirty="0"/>
          </a:p>
          <a:p>
            <a:r>
              <a:rPr lang="sr-Latn-RS" b="1" baseline="30000" dirty="0"/>
              <a:t>. . . .</a:t>
            </a:r>
            <a:r>
              <a:rPr lang="en-US" b="1" dirty="0"/>
              <a:t> </a:t>
            </a:r>
            <a:r>
              <a:rPr lang="en-US" b="1" dirty="0" smtClean="0"/>
              <a:t>print(“x &gt; 0”)</a:t>
            </a:r>
            <a:endParaRPr lang="sr-Latn-RS" b="1" dirty="0">
              <a:solidFill>
                <a:srgbClr val="00B050"/>
              </a:solidFill>
            </a:endParaRPr>
          </a:p>
        </p:txBody>
      </p:sp>
    </p:spTree>
    <p:extLst>
      <p:ext uri="{BB962C8B-B14F-4D97-AF65-F5344CB8AC3E}">
        <p14:creationId xmlns:p14="http://schemas.microsoft.com/office/powerpoint/2010/main" val="600047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Kontrola</a:t>
            </a:r>
            <a:r>
              <a:rPr lang="en-US" dirty="0" smtClean="0"/>
              <a:t> </a:t>
            </a:r>
            <a:r>
              <a:rPr lang="en-US" dirty="0" err="1" smtClean="0"/>
              <a:t>toka</a:t>
            </a:r>
            <a:r>
              <a:rPr lang="en-US" dirty="0" smtClean="0"/>
              <a:t> </a:t>
            </a:r>
            <a:r>
              <a:rPr lang="en-US" dirty="0" err="1" smtClean="0"/>
              <a:t>programa</a:t>
            </a:r>
            <a:r>
              <a:rPr lang="sr-Latn-RS" dirty="0" smtClean="0"/>
              <a:t> (2/4)</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en-GB" sz="2800" b="1" dirty="0" smtClean="0">
                <a:solidFill>
                  <a:schemeClr val="accent2"/>
                </a:solidFill>
              </a:rPr>
              <a:t>while </a:t>
            </a:r>
            <a:r>
              <a:rPr lang="sr-Latn-RS" sz="2800" dirty="0" smtClean="0"/>
              <a:t>petlja:</a:t>
            </a:r>
            <a:endParaRPr lang="en-US" sz="2800" dirty="0" smtClean="0"/>
          </a:p>
          <a:p>
            <a:pPr lvl="1"/>
            <a:r>
              <a:rPr lang="en-US" i="1" dirty="0" smtClean="0"/>
              <a:t>while</a:t>
            </a:r>
            <a:r>
              <a:rPr lang="en-US" dirty="0" smtClean="0"/>
              <a:t> </a:t>
            </a:r>
            <a:r>
              <a:rPr lang="en-US" dirty="0" err="1" smtClean="0"/>
              <a:t>petlja</a:t>
            </a:r>
            <a:r>
              <a:rPr lang="en-US" dirty="0" smtClean="0"/>
              <a:t> </a:t>
            </a:r>
            <a:r>
              <a:rPr lang="sr-Latn-RS" dirty="0" smtClean="0"/>
              <a:t>služi za uzastopno</a:t>
            </a:r>
            <a:r>
              <a:rPr lang="en-US" dirty="0" smtClean="0"/>
              <a:t> </a:t>
            </a:r>
            <a:r>
              <a:rPr lang="en-US" dirty="0" err="1" smtClean="0"/>
              <a:t>izvr</a:t>
            </a:r>
            <a:r>
              <a:rPr lang="sr-Latn-RS" dirty="0" smtClean="0"/>
              <a:t>šenje niza iskaza dok je određeni uslov zadovoljen</a:t>
            </a:r>
            <a:endParaRPr lang="en-US" dirty="0"/>
          </a:p>
          <a:p>
            <a:pPr lvl="1"/>
            <a:endParaRPr lang="en-GB" dirty="0"/>
          </a:p>
        </p:txBody>
      </p:sp>
      <p:sp>
        <p:nvSpPr>
          <p:cNvPr id="4" name="TextBox 3"/>
          <p:cNvSpPr txBox="1"/>
          <p:nvPr/>
        </p:nvSpPr>
        <p:spPr>
          <a:xfrm>
            <a:off x="1096466" y="2780928"/>
            <a:ext cx="4843686" cy="646331"/>
          </a:xfrm>
          <a:prstGeom prst="rect">
            <a:avLst/>
          </a:prstGeom>
          <a:noFill/>
        </p:spPr>
        <p:txBody>
          <a:bodyPr wrap="square" rtlCol="0">
            <a:spAutoFit/>
          </a:bodyPr>
          <a:lstStyle/>
          <a:p>
            <a:r>
              <a:rPr lang="sr-Latn-RS" b="1" dirty="0"/>
              <a:t>while_stmt</a:t>
            </a:r>
            <a:r>
              <a:rPr lang="sr-Latn-RS" dirty="0"/>
              <a:t> ::= "while" </a:t>
            </a:r>
            <a:r>
              <a:rPr lang="sr-Latn-RS" dirty="0">
                <a:hlinkClick r:id="rId3"/>
              </a:rPr>
              <a:t>expression</a:t>
            </a:r>
            <a:r>
              <a:rPr lang="sr-Latn-RS" dirty="0"/>
              <a:t> ":" </a:t>
            </a:r>
            <a:r>
              <a:rPr lang="sr-Latn-RS" dirty="0">
                <a:hlinkClick r:id="rId4"/>
              </a:rPr>
              <a:t>suite</a:t>
            </a:r>
            <a:r>
              <a:rPr lang="sr-Latn-RS" dirty="0"/>
              <a:t> </a:t>
            </a:r>
            <a:r>
              <a:rPr lang="sr-Latn-RS" dirty="0" smtClean="0"/>
              <a:t>["</a:t>
            </a:r>
            <a:r>
              <a:rPr lang="sr-Latn-RS" dirty="0"/>
              <a:t>else" ":" </a:t>
            </a:r>
            <a:r>
              <a:rPr lang="sr-Latn-RS" dirty="0">
                <a:hlinkClick r:id="rId4"/>
              </a:rPr>
              <a:t>suite</a:t>
            </a:r>
            <a:r>
              <a:rPr lang="sr-Latn-RS" dirty="0"/>
              <a:t>]</a:t>
            </a:r>
            <a:endParaRPr lang="sr-Latn-RS" b="1" dirty="0">
              <a:solidFill>
                <a:srgbClr val="00B050"/>
              </a:solidFill>
            </a:endParaRPr>
          </a:p>
        </p:txBody>
      </p:sp>
      <p:sp>
        <p:nvSpPr>
          <p:cNvPr id="6" name="TextBox 5"/>
          <p:cNvSpPr txBox="1"/>
          <p:nvPr/>
        </p:nvSpPr>
        <p:spPr>
          <a:xfrm>
            <a:off x="1187624" y="3789040"/>
            <a:ext cx="5832648" cy="1754326"/>
          </a:xfrm>
          <a:prstGeom prst="rect">
            <a:avLst/>
          </a:prstGeom>
          <a:noFill/>
        </p:spPr>
        <p:txBody>
          <a:bodyPr wrap="square" rtlCol="0">
            <a:spAutoFit/>
          </a:bodyPr>
          <a:lstStyle/>
          <a:p>
            <a:r>
              <a:rPr lang="en-US" b="1" dirty="0">
                <a:solidFill>
                  <a:srgbClr val="92D050"/>
                </a:solidFill>
              </a:rPr>
              <a:t># </a:t>
            </a:r>
            <a:r>
              <a:rPr lang="sr-Latn-RS" b="1" dirty="0" smtClean="0">
                <a:solidFill>
                  <a:srgbClr val="92D050"/>
                </a:solidFill>
              </a:rPr>
              <a:t>while</a:t>
            </a:r>
            <a:r>
              <a:rPr lang="en-US" b="1" dirty="0" smtClean="0">
                <a:solidFill>
                  <a:srgbClr val="92D050"/>
                </a:solidFill>
              </a:rPr>
              <a:t> loop</a:t>
            </a:r>
            <a:r>
              <a:rPr lang="sr-Latn-RS" b="1" dirty="0" smtClean="0">
                <a:solidFill>
                  <a:srgbClr val="92D050"/>
                </a:solidFill>
              </a:rPr>
              <a:t> example</a:t>
            </a:r>
            <a:endParaRPr lang="sr-Latn-RS" b="1" dirty="0">
              <a:solidFill>
                <a:srgbClr val="92D050"/>
              </a:solidFill>
            </a:endParaRPr>
          </a:p>
          <a:p>
            <a:r>
              <a:rPr lang="en-US" b="1" dirty="0" smtClean="0"/>
              <a:t>x </a:t>
            </a:r>
            <a:r>
              <a:rPr lang="en-US" b="1" dirty="0"/>
              <a:t>=</a:t>
            </a:r>
            <a:r>
              <a:rPr lang="en-US" b="1" dirty="0" smtClean="0"/>
              <a:t> 100</a:t>
            </a:r>
            <a:endParaRPr lang="sr-Latn-RS" b="1" dirty="0"/>
          </a:p>
          <a:p>
            <a:r>
              <a:rPr lang="en-US" b="1" dirty="0" smtClean="0"/>
              <a:t>print(“x &lt; 0”) </a:t>
            </a:r>
          </a:p>
          <a:p>
            <a:r>
              <a:rPr lang="en-US" b="1" dirty="0" smtClean="0">
                <a:solidFill>
                  <a:schemeClr val="accent2"/>
                </a:solidFill>
              </a:rPr>
              <a:t>while</a:t>
            </a:r>
            <a:r>
              <a:rPr lang="en-US" b="1" dirty="0" smtClean="0"/>
              <a:t> x !=  0</a:t>
            </a:r>
            <a:r>
              <a:rPr lang="en-US" b="1" dirty="0"/>
              <a:t>:</a:t>
            </a:r>
            <a:endParaRPr lang="sr-Latn-RS" b="1" dirty="0"/>
          </a:p>
          <a:p>
            <a:r>
              <a:rPr lang="sr-Latn-RS" b="1" baseline="30000" dirty="0"/>
              <a:t>. . . </a:t>
            </a:r>
            <a:r>
              <a:rPr lang="sr-Latn-RS" b="1" baseline="30000" dirty="0" smtClean="0"/>
              <a:t>.</a:t>
            </a:r>
            <a:r>
              <a:rPr lang="en-US" b="1" dirty="0"/>
              <a:t> p</a:t>
            </a:r>
            <a:r>
              <a:rPr lang="en-US" b="1" dirty="0" smtClean="0"/>
              <a:t>rint(“x = ”, x)</a:t>
            </a:r>
          </a:p>
          <a:p>
            <a:r>
              <a:rPr lang="sr-Latn-RS" b="1" baseline="30000" dirty="0" smtClean="0"/>
              <a:t>. </a:t>
            </a:r>
            <a:r>
              <a:rPr lang="sr-Latn-RS" b="1" baseline="30000" dirty="0"/>
              <a:t>. . .</a:t>
            </a:r>
            <a:r>
              <a:rPr lang="en-US" b="1" dirty="0"/>
              <a:t> x</a:t>
            </a:r>
            <a:r>
              <a:rPr lang="en-US" b="1" dirty="0" smtClean="0"/>
              <a:t> -= 1</a:t>
            </a:r>
            <a:endParaRPr lang="sr-Latn-RS" b="1" dirty="0">
              <a:solidFill>
                <a:srgbClr val="00B050"/>
              </a:solidFill>
            </a:endParaRPr>
          </a:p>
        </p:txBody>
      </p:sp>
    </p:spTree>
    <p:extLst>
      <p:ext uri="{BB962C8B-B14F-4D97-AF65-F5344CB8AC3E}">
        <p14:creationId xmlns:p14="http://schemas.microsoft.com/office/powerpoint/2010/main" val="4035508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Kontrola</a:t>
            </a:r>
            <a:r>
              <a:rPr lang="en-US" dirty="0" smtClean="0"/>
              <a:t> </a:t>
            </a:r>
            <a:r>
              <a:rPr lang="en-US" dirty="0" err="1" smtClean="0"/>
              <a:t>toka</a:t>
            </a:r>
            <a:r>
              <a:rPr lang="en-US" dirty="0" smtClean="0"/>
              <a:t> </a:t>
            </a:r>
            <a:r>
              <a:rPr lang="en-US" dirty="0" err="1" smtClean="0"/>
              <a:t>programa</a:t>
            </a:r>
            <a:r>
              <a:rPr lang="sr-Latn-RS" dirty="0" smtClean="0"/>
              <a:t> (3/4)</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en-GB" sz="2800" b="1" dirty="0" smtClean="0">
                <a:solidFill>
                  <a:schemeClr val="accent2"/>
                </a:solidFill>
              </a:rPr>
              <a:t>for </a:t>
            </a:r>
            <a:r>
              <a:rPr lang="sr-Latn-RS" sz="2800" dirty="0" smtClean="0"/>
              <a:t>petlja:</a:t>
            </a:r>
            <a:endParaRPr lang="en-US" sz="2800" dirty="0" smtClean="0"/>
          </a:p>
          <a:p>
            <a:pPr lvl="1"/>
            <a:r>
              <a:rPr lang="en-US" i="1" dirty="0"/>
              <a:t>f</a:t>
            </a:r>
            <a:r>
              <a:rPr lang="en-US" i="1" dirty="0" smtClean="0"/>
              <a:t>or </a:t>
            </a:r>
            <a:r>
              <a:rPr lang="en-US" dirty="0" err="1" smtClean="0"/>
              <a:t>petlja</a:t>
            </a:r>
            <a:r>
              <a:rPr lang="en-US" dirty="0" smtClean="0"/>
              <a:t> </a:t>
            </a:r>
            <a:r>
              <a:rPr lang="sr-Latn-RS" dirty="0" smtClean="0"/>
              <a:t>služi za </a:t>
            </a:r>
            <a:r>
              <a:rPr lang="en-US" dirty="0" err="1" smtClean="0"/>
              <a:t>prolazak</a:t>
            </a:r>
            <a:r>
              <a:rPr lang="en-US" dirty="0" smtClean="0"/>
              <a:t> (</a:t>
            </a:r>
            <a:r>
              <a:rPr lang="en-US" dirty="0" err="1" smtClean="0"/>
              <a:t>itreriranje</a:t>
            </a:r>
            <a:r>
              <a:rPr lang="en-US" dirty="0" smtClean="0"/>
              <a:t>) </a:t>
            </a:r>
            <a:r>
              <a:rPr lang="en-US" dirty="0" err="1" smtClean="0"/>
              <a:t>kroz</a:t>
            </a:r>
            <a:r>
              <a:rPr lang="en-US" dirty="0" smtClean="0"/>
              <a:t> </a:t>
            </a:r>
            <a:r>
              <a:rPr lang="en-US" dirty="0" err="1" smtClean="0"/>
              <a:t>skupove</a:t>
            </a:r>
            <a:r>
              <a:rPr lang="en-US" dirty="0" smtClean="0"/>
              <a:t> </a:t>
            </a:r>
            <a:r>
              <a:rPr lang="en-US" dirty="0" err="1" smtClean="0"/>
              <a:t>podataka</a:t>
            </a:r>
            <a:r>
              <a:rPr lang="en-US" dirty="0" smtClean="0"/>
              <a:t> </a:t>
            </a:r>
            <a:r>
              <a:rPr lang="en-US" dirty="0" err="1" smtClean="0"/>
              <a:t>kao</a:t>
            </a:r>
            <a:r>
              <a:rPr lang="en-US" dirty="0" smtClean="0"/>
              <a:t> </a:t>
            </a:r>
            <a:r>
              <a:rPr lang="sr-Latn-RS" dirty="0" smtClean="0"/>
              <a:t>što su znakovni nizovi, torke i liste (sekvence)</a:t>
            </a:r>
          </a:p>
          <a:p>
            <a:pPr lvl="1"/>
            <a:endParaRPr lang="sr-Latn-RS" dirty="0"/>
          </a:p>
          <a:p>
            <a:pPr lvl="1"/>
            <a:endParaRPr lang="sr-Latn-RS" dirty="0" smtClean="0"/>
          </a:p>
          <a:p>
            <a:pPr lvl="1"/>
            <a:endParaRPr lang="sr-Latn-RS" dirty="0"/>
          </a:p>
          <a:p>
            <a:pPr lvl="1"/>
            <a:endParaRPr lang="sr-Latn-RS" dirty="0" smtClean="0"/>
          </a:p>
          <a:p>
            <a:pPr lvl="1"/>
            <a:endParaRPr lang="sr-Latn-RS" dirty="0"/>
          </a:p>
          <a:p>
            <a:pPr lvl="1"/>
            <a:endParaRPr lang="sr-Latn-RS" dirty="0" smtClean="0"/>
          </a:p>
          <a:p>
            <a:pPr lvl="1"/>
            <a:r>
              <a:rPr lang="sr-Latn-RS" dirty="0" smtClean="0"/>
              <a:t>Za potrebe inicijlaizacije koristiti </a:t>
            </a:r>
            <a:r>
              <a:rPr lang="en-US" b="1" dirty="0" smtClean="0">
                <a:solidFill>
                  <a:schemeClr val="accent2"/>
                </a:solidFill>
              </a:rPr>
              <a:t>range(</a:t>
            </a:r>
            <a:r>
              <a:rPr lang="sr-Latn-RS" i="1" dirty="0" smtClean="0"/>
              <a:t>start</a:t>
            </a:r>
            <a:r>
              <a:rPr lang="sr-Latn-RS" dirty="0" smtClean="0"/>
              <a:t>, </a:t>
            </a:r>
            <a:r>
              <a:rPr lang="en-US" b="1" i="1" dirty="0" smtClean="0">
                <a:solidFill>
                  <a:schemeClr val="accent2"/>
                </a:solidFill>
              </a:rPr>
              <a:t>stop</a:t>
            </a:r>
            <a:r>
              <a:rPr lang="sr-Latn-RS" dirty="0" smtClean="0"/>
              <a:t>, </a:t>
            </a:r>
            <a:r>
              <a:rPr lang="en-US" dirty="0" smtClean="0"/>
              <a:t>[</a:t>
            </a:r>
            <a:r>
              <a:rPr lang="sr-Latn-RS" i="1" dirty="0" smtClean="0"/>
              <a:t>step</a:t>
            </a:r>
            <a:r>
              <a:rPr lang="en-US" dirty="0" smtClean="0"/>
              <a:t>]</a:t>
            </a:r>
            <a:r>
              <a:rPr lang="en-US" b="1" dirty="0" smtClean="0">
                <a:solidFill>
                  <a:schemeClr val="accent2"/>
                </a:solidFill>
              </a:rPr>
              <a:t>)</a:t>
            </a:r>
            <a:r>
              <a:rPr lang="en-US" dirty="0" smtClean="0"/>
              <a:t> </a:t>
            </a:r>
            <a:r>
              <a:rPr lang="en-US" dirty="0" err="1" smtClean="0"/>
              <a:t>klasu</a:t>
            </a:r>
            <a:endParaRPr lang="en-US" dirty="0"/>
          </a:p>
          <a:p>
            <a:pPr lvl="1"/>
            <a:endParaRPr lang="en-GB" dirty="0"/>
          </a:p>
        </p:txBody>
      </p:sp>
      <p:sp>
        <p:nvSpPr>
          <p:cNvPr id="4" name="TextBox 3"/>
          <p:cNvSpPr txBox="1"/>
          <p:nvPr/>
        </p:nvSpPr>
        <p:spPr>
          <a:xfrm>
            <a:off x="1096466" y="2638653"/>
            <a:ext cx="6211838" cy="646331"/>
          </a:xfrm>
          <a:prstGeom prst="rect">
            <a:avLst/>
          </a:prstGeom>
          <a:noFill/>
        </p:spPr>
        <p:txBody>
          <a:bodyPr wrap="square" rtlCol="0">
            <a:spAutoFit/>
          </a:bodyPr>
          <a:lstStyle/>
          <a:p>
            <a:r>
              <a:rPr lang="sr-Latn-RS" b="1" dirty="0"/>
              <a:t>for_stmt</a:t>
            </a:r>
            <a:r>
              <a:rPr lang="sr-Latn-RS" dirty="0"/>
              <a:t> ::= "for" </a:t>
            </a:r>
            <a:r>
              <a:rPr lang="sr-Latn-RS" dirty="0">
                <a:hlinkClick r:id="rId3"/>
              </a:rPr>
              <a:t>target_list</a:t>
            </a:r>
            <a:r>
              <a:rPr lang="sr-Latn-RS" dirty="0"/>
              <a:t> "in" </a:t>
            </a:r>
            <a:r>
              <a:rPr lang="sr-Latn-RS" dirty="0">
                <a:hlinkClick r:id="rId4"/>
              </a:rPr>
              <a:t>expression_list</a:t>
            </a:r>
            <a:r>
              <a:rPr lang="sr-Latn-RS" dirty="0"/>
              <a:t> ":" </a:t>
            </a:r>
            <a:r>
              <a:rPr lang="sr-Latn-RS" dirty="0">
                <a:hlinkClick r:id="rId5"/>
              </a:rPr>
              <a:t>suite</a:t>
            </a:r>
            <a:r>
              <a:rPr lang="sr-Latn-RS" dirty="0"/>
              <a:t> ["else" ":" </a:t>
            </a:r>
            <a:r>
              <a:rPr lang="sr-Latn-RS" dirty="0">
                <a:hlinkClick r:id="rId5"/>
              </a:rPr>
              <a:t>suite</a:t>
            </a:r>
            <a:r>
              <a:rPr lang="sr-Latn-RS" dirty="0"/>
              <a:t>]</a:t>
            </a:r>
            <a:endParaRPr lang="sr-Latn-RS" b="1" dirty="0">
              <a:solidFill>
                <a:srgbClr val="00B050"/>
              </a:solidFill>
            </a:endParaRPr>
          </a:p>
        </p:txBody>
      </p:sp>
      <p:sp>
        <p:nvSpPr>
          <p:cNvPr id="6" name="TextBox 5"/>
          <p:cNvSpPr txBox="1"/>
          <p:nvPr/>
        </p:nvSpPr>
        <p:spPr>
          <a:xfrm>
            <a:off x="1187624" y="3356992"/>
            <a:ext cx="5832648" cy="1200329"/>
          </a:xfrm>
          <a:prstGeom prst="rect">
            <a:avLst/>
          </a:prstGeom>
          <a:noFill/>
        </p:spPr>
        <p:txBody>
          <a:bodyPr wrap="square" rtlCol="0">
            <a:spAutoFit/>
          </a:bodyPr>
          <a:lstStyle/>
          <a:p>
            <a:r>
              <a:rPr lang="en-US" b="1" dirty="0">
                <a:solidFill>
                  <a:srgbClr val="92D050"/>
                </a:solidFill>
              </a:rPr>
              <a:t># </a:t>
            </a:r>
            <a:r>
              <a:rPr lang="sr-Latn-RS" b="1" dirty="0" smtClean="0">
                <a:solidFill>
                  <a:srgbClr val="92D050"/>
                </a:solidFill>
              </a:rPr>
              <a:t>for</a:t>
            </a:r>
            <a:r>
              <a:rPr lang="en-US" b="1" dirty="0" smtClean="0">
                <a:solidFill>
                  <a:srgbClr val="92D050"/>
                </a:solidFill>
              </a:rPr>
              <a:t> loop</a:t>
            </a:r>
            <a:r>
              <a:rPr lang="sr-Latn-RS" b="1" dirty="0" smtClean="0">
                <a:solidFill>
                  <a:srgbClr val="92D050"/>
                </a:solidFill>
              </a:rPr>
              <a:t> example</a:t>
            </a:r>
            <a:endParaRPr lang="sr-Latn-RS" b="1" dirty="0">
              <a:solidFill>
                <a:srgbClr val="92D050"/>
              </a:solidFill>
            </a:endParaRPr>
          </a:p>
          <a:p>
            <a:r>
              <a:rPr lang="en-US" b="1" dirty="0" smtClean="0"/>
              <a:t>x </a:t>
            </a:r>
            <a:r>
              <a:rPr lang="en-US" b="1" dirty="0"/>
              <a:t>=</a:t>
            </a:r>
            <a:r>
              <a:rPr lang="en-US" b="1" dirty="0" smtClean="0"/>
              <a:t> </a:t>
            </a:r>
            <a:r>
              <a:rPr lang="sr-Latn-RS" b="1" dirty="0" smtClean="0"/>
              <a:t>1, 2, 3, 4, 5</a:t>
            </a:r>
            <a:endParaRPr lang="sr-Latn-RS" b="1" dirty="0"/>
          </a:p>
          <a:p>
            <a:r>
              <a:rPr lang="sr-Latn-RS" b="1" dirty="0" smtClean="0">
                <a:solidFill>
                  <a:schemeClr val="accent2"/>
                </a:solidFill>
              </a:rPr>
              <a:t>for </a:t>
            </a:r>
            <a:r>
              <a:rPr lang="sr-Latn-RS" b="1" i="1" dirty="0" smtClean="0"/>
              <a:t>it</a:t>
            </a:r>
            <a:r>
              <a:rPr lang="sr-Latn-RS" b="1" dirty="0" smtClean="0"/>
              <a:t> </a:t>
            </a:r>
            <a:r>
              <a:rPr lang="sr-Latn-RS" b="1" dirty="0" smtClean="0">
                <a:solidFill>
                  <a:schemeClr val="accent2"/>
                </a:solidFill>
              </a:rPr>
              <a:t>in</a:t>
            </a:r>
            <a:r>
              <a:rPr lang="en-US" b="1" dirty="0" smtClean="0"/>
              <a:t> </a:t>
            </a:r>
            <a:r>
              <a:rPr lang="sr-Latn-RS" b="1" dirty="0" smtClean="0"/>
              <a:t>x</a:t>
            </a:r>
            <a:r>
              <a:rPr lang="en-US" b="1" dirty="0" smtClean="0"/>
              <a:t>:</a:t>
            </a:r>
            <a:endParaRPr lang="sr-Latn-RS" b="1" dirty="0"/>
          </a:p>
          <a:p>
            <a:r>
              <a:rPr lang="sr-Latn-RS" b="1" baseline="30000" dirty="0"/>
              <a:t>. . . </a:t>
            </a:r>
            <a:r>
              <a:rPr lang="sr-Latn-RS" b="1" baseline="30000" dirty="0" smtClean="0"/>
              <a:t>.</a:t>
            </a:r>
            <a:r>
              <a:rPr lang="en-US" b="1" dirty="0"/>
              <a:t> p</a:t>
            </a:r>
            <a:r>
              <a:rPr lang="en-US" b="1" dirty="0" smtClean="0"/>
              <a:t>rint(“</a:t>
            </a:r>
            <a:r>
              <a:rPr lang="sr-Latn-RS" b="1" dirty="0" smtClean="0"/>
              <a:t>it</a:t>
            </a:r>
            <a:r>
              <a:rPr lang="en-US" b="1" dirty="0" smtClean="0"/>
              <a:t> = ”, </a:t>
            </a:r>
            <a:r>
              <a:rPr lang="sr-Latn-RS" b="1" i="1" dirty="0" smtClean="0"/>
              <a:t>it</a:t>
            </a:r>
            <a:r>
              <a:rPr lang="en-US" b="1" dirty="0" smtClean="0"/>
              <a:t>)</a:t>
            </a:r>
          </a:p>
        </p:txBody>
      </p:sp>
      <p:sp>
        <p:nvSpPr>
          <p:cNvPr id="7" name="TextBox 6"/>
          <p:cNvSpPr txBox="1"/>
          <p:nvPr/>
        </p:nvSpPr>
        <p:spPr>
          <a:xfrm>
            <a:off x="1187624" y="5157192"/>
            <a:ext cx="5832648" cy="923330"/>
          </a:xfrm>
          <a:prstGeom prst="rect">
            <a:avLst/>
          </a:prstGeom>
          <a:noFill/>
        </p:spPr>
        <p:txBody>
          <a:bodyPr wrap="square" rtlCol="0">
            <a:spAutoFit/>
          </a:bodyPr>
          <a:lstStyle/>
          <a:p>
            <a:r>
              <a:rPr lang="en-US" b="1" dirty="0">
                <a:solidFill>
                  <a:srgbClr val="92D050"/>
                </a:solidFill>
              </a:rPr>
              <a:t># </a:t>
            </a:r>
            <a:r>
              <a:rPr lang="sr-Latn-RS" b="1" dirty="0" smtClean="0">
                <a:solidFill>
                  <a:srgbClr val="92D050"/>
                </a:solidFill>
              </a:rPr>
              <a:t>for</a:t>
            </a:r>
            <a:r>
              <a:rPr lang="en-US" b="1" dirty="0" smtClean="0">
                <a:solidFill>
                  <a:srgbClr val="92D050"/>
                </a:solidFill>
              </a:rPr>
              <a:t> loop</a:t>
            </a:r>
            <a:r>
              <a:rPr lang="sr-Latn-RS" b="1" dirty="0" smtClean="0">
                <a:solidFill>
                  <a:srgbClr val="92D050"/>
                </a:solidFill>
              </a:rPr>
              <a:t> example</a:t>
            </a:r>
            <a:endParaRPr lang="sr-Latn-RS" b="1" dirty="0">
              <a:solidFill>
                <a:srgbClr val="92D050"/>
              </a:solidFill>
            </a:endParaRPr>
          </a:p>
          <a:p>
            <a:r>
              <a:rPr lang="en-US" b="1" dirty="0" smtClean="0"/>
              <a:t>for </a:t>
            </a:r>
            <a:r>
              <a:rPr lang="en-US" b="1" i="1" dirty="0" smtClean="0"/>
              <a:t>it</a:t>
            </a:r>
            <a:r>
              <a:rPr lang="sr-Latn-RS" b="1" dirty="0" smtClean="0"/>
              <a:t> </a:t>
            </a:r>
            <a:r>
              <a:rPr lang="sr-Latn-RS" b="1" dirty="0" smtClean="0">
                <a:solidFill>
                  <a:schemeClr val="accent2"/>
                </a:solidFill>
              </a:rPr>
              <a:t>in</a:t>
            </a:r>
            <a:r>
              <a:rPr lang="en-US" b="1" dirty="0" smtClean="0"/>
              <a:t> </a:t>
            </a:r>
            <a:r>
              <a:rPr lang="en-US" b="1" dirty="0" smtClean="0">
                <a:solidFill>
                  <a:schemeClr val="accent2"/>
                </a:solidFill>
              </a:rPr>
              <a:t>range(</a:t>
            </a:r>
            <a:r>
              <a:rPr lang="en-US" b="1" dirty="0" smtClean="0"/>
              <a:t>5</a:t>
            </a:r>
            <a:r>
              <a:rPr lang="en-US" b="1" dirty="0" smtClean="0">
                <a:solidFill>
                  <a:schemeClr val="accent2"/>
                </a:solidFill>
              </a:rPr>
              <a:t>)</a:t>
            </a:r>
            <a:r>
              <a:rPr lang="en-US" b="1" dirty="0" smtClean="0"/>
              <a:t>:</a:t>
            </a:r>
            <a:endParaRPr lang="sr-Latn-RS" b="1" dirty="0"/>
          </a:p>
          <a:p>
            <a:r>
              <a:rPr lang="sr-Latn-RS" b="1" baseline="30000" dirty="0"/>
              <a:t>. . . </a:t>
            </a:r>
            <a:r>
              <a:rPr lang="sr-Latn-RS" b="1" baseline="30000" dirty="0" smtClean="0"/>
              <a:t>.</a:t>
            </a:r>
            <a:r>
              <a:rPr lang="en-US" b="1" dirty="0"/>
              <a:t> </a:t>
            </a:r>
            <a:r>
              <a:rPr lang="en-US" b="1" dirty="0" smtClean="0"/>
              <a:t>x = </a:t>
            </a:r>
            <a:r>
              <a:rPr lang="en-US" b="1" i="1" dirty="0" smtClean="0"/>
              <a:t>it</a:t>
            </a:r>
            <a:endParaRPr lang="en-US" b="1" dirty="0" smtClean="0"/>
          </a:p>
        </p:txBody>
      </p:sp>
    </p:spTree>
    <p:extLst>
      <p:ext uri="{BB962C8B-B14F-4D97-AF65-F5344CB8AC3E}">
        <p14:creationId xmlns:p14="http://schemas.microsoft.com/office/powerpoint/2010/main" val="1505651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Kontrola</a:t>
            </a:r>
            <a:r>
              <a:rPr lang="en-US" dirty="0" smtClean="0"/>
              <a:t> </a:t>
            </a:r>
            <a:r>
              <a:rPr lang="en-US" dirty="0" err="1" smtClean="0"/>
              <a:t>toka</a:t>
            </a:r>
            <a:r>
              <a:rPr lang="en-US" dirty="0" smtClean="0"/>
              <a:t> </a:t>
            </a:r>
            <a:r>
              <a:rPr lang="en-US" dirty="0" err="1" smtClean="0"/>
              <a:t>programa</a:t>
            </a:r>
            <a:r>
              <a:rPr lang="sr-Latn-RS" dirty="0" smtClean="0"/>
              <a:t> (4/4)</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en-US" sz="2800" dirty="0" err="1" smtClean="0"/>
              <a:t>Iskaze</a:t>
            </a:r>
            <a:r>
              <a:rPr lang="sr-Latn-RS" sz="2800" b="1" dirty="0" smtClean="0">
                <a:solidFill>
                  <a:schemeClr val="accent2"/>
                </a:solidFill>
              </a:rPr>
              <a:t> return</a:t>
            </a:r>
            <a:r>
              <a:rPr lang="en-US" sz="2800" dirty="0" smtClean="0"/>
              <a:t>, </a:t>
            </a:r>
            <a:r>
              <a:rPr lang="sr-Latn-RS" sz="2800" b="1" dirty="0" smtClean="0">
                <a:solidFill>
                  <a:schemeClr val="accent2"/>
                </a:solidFill>
              </a:rPr>
              <a:t>break </a:t>
            </a:r>
            <a:r>
              <a:rPr lang="sr-Latn-RS" sz="2800" dirty="0" smtClean="0"/>
              <a:t>i</a:t>
            </a:r>
            <a:r>
              <a:rPr lang="en-US" sz="2800" dirty="0" smtClean="0"/>
              <a:t> </a:t>
            </a:r>
            <a:r>
              <a:rPr lang="sr-Latn-RS" sz="2800" b="1" dirty="0">
                <a:solidFill>
                  <a:schemeClr val="accent2"/>
                </a:solidFill>
              </a:rPr>
              <a:t>continue </a:t>
            </a:r>
            <a:r>
              <a:rPr lang="sr-Latn-RS" sz="2800" dirty="0" smtClean="0"/>
              <a:t>korist</a:t>
            </a:r>
            <a:r>
              <a:rPr lang="en-US" sz="2800" dirty="0" err="1" smtClean="0"/>
              <a:t>iti</a:t>
            </a:r>
            <a:r>
              <a:rPr lang="en-US" sz="2800" dirty="0" smtClean="0"/>
              <a:t> u</a:t>
            </a:r>
            <a:r>
              <a:rPr lang="sr-Latn-RS" sz="2800" dirty="0" smtClean="0"/>
              <a:t> skladu sa C</a:t>
            </a:r>
            <a:r>
              <a:rPr lang="en-US" sz="2800" dirty="0" smtClean="0"/>
              <a:t>\C++ </a:t>
            </a:r>
            <a:r>
              <a:rPr lang="en-US" sz="2800" dirty="0" err="1" smtClean="0"/>
              <a:t>semantikom</a:t>
            </a:r>
            <a:endParaRPr lang="en-US" sz="2800" dirty="0" smtClean="0"/>
          </a:p>
          <a:p>
            <a:pPr lvl="1"/>
            <a:r>
              <a:rPr lang="sr-Latn-RS" b="1" i="1" dirty="0" smtClean="0">
                <a:solidFill>
                  <a:schemeClr val="accent2"/>
                </a:solidFill>
              </a:rPr>
              <a:t>break</a:t>
            </a:r>
            <a:r>
              <a:rPr lang="en-US" dirty="0" smtClean="0"/>
              <a:t> </a:t>
            </a:r>
            <a:r>
              <a:rPr lang="sr-Latn-RS" dirty="0" smtClean="0"/>
              <a:t>iskaz</a:t>
            </a:r>
            <a:r>
              <a:rPr lang="en-US" dirty="0" smtClean="0"/>
              <a:t> </a:t>
            </a:r>
            <a:r>
              <a:rPr lang="en-US" dirty="0" err="1" smtClean="0"/>
              <a:t>prekida</a:t>
            </a:r>
            <a:r>
              <a:rPr lang="en-US" dirty="0" smtClean="0"/>
              <a:t> </a:t>
            </a:r>
            <a:r>
              <a:rPr lang="en-US" dirty="0" err="1" smtClean="0"/>
              <a:t>izvr</a:t>
            </a:r>
            <a:r>
              <a:rPr lang="sr-Latn-RS" dirty="0" smtClean="0"/>
              <a:t>šavanje petlje unutar koje se nalazi</a:t>
            </a:r>
          </a:p>
          <a:p>
            <a:pPr lvl="1"/>
            <a:r>
              <a:rPr lang="sr-Latn-RS" b="1" i="1" dirty="0" smtClean="0">
                <a:solidFill>
                  <a:schemeClr val="accent2"/>
                </a:solidFill>
              </a:rPr>
              <a:t>continue</a:t>
            </a:r>
            <a:r>
              <a:rPr lang="sr-Latn-RS" dirty="0" smtClean="0"/>
              <a:t> iskaz započinje novi ciklus petlje unutar koje </a:t>
            </a:r>
            <a:r>
              <a:rPr lang="sr-Latn-RS" dirty="0"/>
              <a:t>se </a:t>
            </a:r>
            <a:r>
              <a:rPr lang="sr-Latn-RS" dirty="0" smtClean="0"/>
              <a:t>nalazi</a:t>
            </a:r>
          </a:p>
          <a:p>
            <a:pPr lvl="1"/>
            <a:r>
              <a:rPr lang="sr-Latn-RS" b="1" i="1" dirty="0" smtClean="0">
                <a:solidFill>
                  <a:schemeClr val="accent2"/>
                </a:solidFill>
              </a:rPr>
              <a:t>return</a:t>
            </a:r>
            <a:r>
              <a:rPr lang="sr-Latn-RS" dirty="0" smtClean="0"/>
              <a:t> iskaz napušta izvršavanje funkcije unutar koje </a:t>
            </a:r>
            <a:r>
              <a:rPr lang="sr-Latn-RS" dirty="0"/>
              <a:t>se </a:t>
            </a:r>
            <a:r>
              <a:rPr lang="sr-Latn-RS" dirty="0" smtClean="0"/>
              <a:t>nalazi</a:t>
            </a:r>
            <a:endParaRPr lang="sr-Latn-RS" dirty="0"/>
          </a:p>
        </p:txBody>
      </p:sp>
    </p:spTree>
    <p:extLst>
      <p:ext uri="{BB962C8B-B14F-4D97-AF65-F5344CB8AC3E}">
        <p14:creationId xmlns:p14="http://schemas.microsoft.com/office/powerpoint/2010/main" val="2379354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Osnovni tipovi podataka (1/</a:t>
            </a:r>
            <a:r>
              <a:rPr lang="en-US" dirty="0" smtClean="0"/>
              <a:t>4</a:t>
            </a:r>
            <a:r>
              <a:rPr lang="sr-Latn-RS" dirty="0" smtClean="0"/>
              <a:t>)</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sr-Latn-RS" sz="2800" dirty="0" smtClean="0"/>
              <a:t>Osnovne kolekcije su:</a:t>
            </a:r>
            <a:endParaRPr lang="en-US" sz="2800" dirty="0" smtClean="0"/>
          </a:p>
          <a:p>
            <a:pPr lvl="1"/>
            <a:r>
              <a:rPr lang="sr-Latn-RS" b="1" dirty="0" smtClean="0">
                <a:solidFill>
                  <a:schemeClr val="accent2"/>
                </a:solidFill>
              </a:rPr>
              <a:t>Lista</a:t>
            </a:r>
            <a:r>
              <a:rPr lang="sr-Latn-RS" dirty="0" smtClean="0"/>
              <a:t> (list)</a:t>
            </a:r>
            <a:endParaRPr lang="en-US" dirty="0" smtClean="0"/>
          </a:p>
          <a:p>
            <a:pPr lvl="2"/>
            <a:r>
              <a:rPr lang="sr-Latn-RS" dirty="0" smtClean="0"/>
              <a:t>Može se menjati (mutable)</a:t>
            </a:r>
          </a:p>
          <a:p>
            <a:pPr lvl="1"/>
            <a:r>
              <a:rPr lang="sr-Latn-RS" b="1" dirty="0" smtClean="0">
                <a:solidFill>
                  <a:schemeClr val="accent2"/>
                </a:solidFill>
              </a:rPr>
              <a:t>Rečnik</a:t>
            </a:r>
            <a:r>
              <a:rPr lang="sr-Latn-RS" dirty="0" smtClean="0"/>
              <a:t> (dict)</a:t>
            </a:r>
          </a:p>
          <a:p>
            <a:pPr lvl="2"/>
            <a:r>
              <a:rPr lang="sr-Latn-RS" dirty="0" smtClean="0"/>
              <a:t>Može </a:t>
            </a:r>
            <a:r>
              <a:rPr lang="sr-Latn-RS" dirty="0"/>
              <a:t>se menjati </a:t>
            </a:r>
            <a:r>
              <a:rPr lang="sr-Latn-RS" dirty="0" smtClean="0"/>
              <a:t>(</a:t>
            </a:r>
            <a:r>
              <a:rPr lang="sr-Latn-RS" dirty="0"/>
              <a:t>mutable</a:t>
            </a:r>
            <a:r>
              <a:rPr lang="sr-Latn-RS" dirty="0" smtClean="0"/>
              <a:t>)</a:t>
            </a:r>
          </a:p>
          <a:p>
            <a:pPr lvl="1"/>
            <a:r>
              <a:rPr lang="sr-Latn-RS" b="1" dirty="0" smtClean="0">
                <a:solidFill>
                  <a:schemeClr val="accent2"/>
                </a:solidFill>
              </a:rPr>
              <a:t>Torke</a:t>
            </a:r>
            <a:r>
              <a:rPr lang="sr-Latn-RS" dirty="0"/>
              <a:t> </a:t>
            </a:r>
            <a:r>
              <a:rPr lang="sr-Latn-RS" dirty="0" smtClean="0"/>
              <a:t>(tuples)</a:t>
            </a:r>
          </a:p>
          <a:p>
            <a:pPr lvl="2"/>
            <a:r>
              <a:rPr lang="sr-Latn-RS" dirty="0" smtClean="0"/>
              <a:t>Ne mogu se menjati (immutable)</a:t>
            </a:r>
            <a:endParaRPr lang="sr-Latn-RS" b="1" dirty="0" smtClean="0">
              <a:solidFill>
                <a:schemeClr val="accent2"/>
              </a:solidFill>
            </a:endParaRPr>
          </a:p>
          <a:p>
            <a:pPr lvl="1"/>
            <a:r>
              <a:rPr lang="sr-Latn-RS" b="1" dirty="0" smtClean="0">
                <a:solidFill>
                  <a:schemeClr val="accent2"/>
                </a:solidFill>
              </a:rPr>
              <a:t>Skupovi</a:t>
            </a:r>
            <a:r>
              <a:rPr lang="sr-Latn-RS" dirty="0" smtClean="0"/>
              <a:t> (sets)</a:t>
            </a:r>
          </a:p>
          <a:p>
            <a:pPr lvl="2"/>
            <a:r>
              <a:rPr lang="sr-Latn-RS" dirty="0" smtClean="0"/>
              <a:t>Mogu </a:t>
            </a:r>
            <a:r>
              <a:rPr lang="sr-Latn-RS" dirty="0"/>
              <a:t>se menjati (mutable</a:t>
            </a:r>
            <a:r>
              <a:rPr lang="sr-Latn-RS" dirty="0" smtClean="0"/>
              <a:t>)</a:t>
            </a:r>
            <a:endParaRPr lang="sr-Latn-RS" b="1" dirty="0">
              <a:solidFill>
                <a:schemeClr val="accent2"/>
              </a:solidFill>
            </a:endParaRPr>
          </a:p>
          <a:p>
            <a:pPr lvl="1"/>
            <a:r>
              <a:rPr lang="sr-Latn-RS" b="1" dirty="0" smtClean="0">
                <a:solidFill>
                  <a:schemeClr val="accent2"/>
                </a:solidFill>
              </a:rPr>
              <a:t>Znakovni nizovi </a:t>
            </a:r>
            <a:r>
              <a:rPr lang="sr-Latn-RS" dirty="0" smtClean="0"/>
              <a:t>(strings)</a:t>
            </a:r>
          </a:p>
          <a:p>
            <a:pPr lvl="2"/>
            <a:r>
              <a:rPr lang="sr-Latn-RS" dirty="0"/>
              <a:t>Ne mogu se menjati (</a:t>
            </a:r>
            <a:r>
              <a:rPr lang="sr-Latn-RS" dirty="0" smtClean="0"/>
              <a:t>immutable)</a:t>
            </a:r>
          </a:p>
          <a:p>
            <a:pPr lvl="2"/>
            <a:endParaRPr lang="sr-Latn-RS" dirty="0"/>
          </a:p>
          <a:p>
            <a:pPr lvl="1"/>
            <a:r>
              <a:rPr lang="sr-Latn-RS" dirty="0" smtClean="0"/>
              <a:t>Za više detalja o strukturama podataka, funkcijama i metodama pogledati </a:t>
            </a:r>
            <a:r>
              <a:rPr lang="sr-Latn-RS" dirty="0"/>
              <a:t>zvaničnu </a:t>
            </a:r>
            <a:r>
              <a:rPr lang="sr-Latn-RS" dirty="0" smtClean="0"/>
              <a:t>dokumentaciju (</a:t>
            </a:r>
            <a:r>
              <a:rPr lang="sr-Latn-RS" dirty="0">
                <a:hlinkClick r:id="rId3"/>
              </a:rPr>
              <a:t>https://docs.python.org/3</a:t>
            </a:r>
            <a:r>
              <a:rPr lang="sr-Latn-RS" dirty="0" smtClean="0">
                <a:hlinkClick r:id="rId3"/>
              </a:rPr>
              <a:t>/</a:t>
            </a:r>
            <a:r>
              <a:rPr lang="sr-Latn-RS" dirty="0" smtClean="0"/>
              <a:t>)</a:t>
            </a:r>
            <a:endParaRPr lang="sr-Latn-RS" dirty="0"/>
          </a:p>
          <a:p>
            <a:pPr marL="457200" lvl="1" indent="0">
              <a:buNone/>
            </a:pPr>
            <a:endParaRPr lang="sr-Latn-RS" dirty="0" smtClean="0"/>
          </a:p>
          <a:p>
            <a:pPr lvl="1"/>
            <a:endParaRPr lang="sr-Latn-RS" dirty="0"/>
          </a:p>
          <a:p>
            <a:pPr lvl="1"/>
            <a:endParaRPr lang="sr-Latn-RS" dirty="0" smtClean="0"/>
          </a:p>
          <a:p>
            <a:pPr lvl="1"/>
            <a:endParaRPr lang="en-GB" dirty="0"/>
          </a:p>
        </p:txBody>
      </p:sp>
      <p:sp>
        <p:nvSpPr>
          <p:cNvPr id="7" name="TextBox 6"/>
          <p:cNvSpPr txBox="1"/>
          <p:nvPr/>
        </p:nvSpPr>
        <p:spPr>
          <a:xfrm>
            <a:off x="5004048" y="1772816"/>
            <a:ext cx="3168352" cy="646331"/>
          </a:xfrm>
          <a:prstGeom prst="rect">
            <a:avLst/>
          </a:prstGeom>
          <a:noFill/>
        </p:spPr>
        <p:txBody>
          <a:bodyPr wrap="square" rtlCol="0">
            <a:spAutoFit/>
          </a:bodyPr>
          <a:lstStyle/>
          <a:p>
            <a:r>
              <a:rPr lang="en-US" b="1" dirty="0" smtClean="0"/>
              <a:t>l</a:t>
            </a:r>
            <a:r>
              <a:rPr lang="sr-Latn-RS" b="1" dirty="0" smtClean="0"/>
              <a:t> </a:t>
            </a:r>
            <a:r>
              <a:rPr lang="en-US" b="1" dirty="0" smtClean="0"/>
              <a:t>= [] #empty list</a:t>
            </a:r>
          </a:p>
          <a:p>
            <a:r>
              <a:rPr lang="en-US" b="1" dirty="0"/>
              <a:t>l</a:t>
            </a:r>
            <a:r>
              <a:rPr lang="en-US" b="1" dirty="0" smtClean="0"/>
              <a:t> = [1, 2, “a”, ‘b’] </a:t>
            </a:r>
            <a:endParaRPr lang="sr-Latn-RS" b="1" dirty="0"/>
          </a:p>
        </p:txBody>
      </p:sp>
      <p:sp>
        <p:nvSpPr>
          <p:cNvPr id="8" name="TextBox 7"/>
          <p:cNvSpPr txBox="1"/>
          <p:nvPr/>
        </p:nvSpPr>
        <p:spPr>
          <a:xfrm>
            <a:off x="5004048" y="2492896"/>
            <a:ext cx="3168352" cy="646331"/>
          </a:xfrm>
          <a:prstGeom prst="rect">
            <a:avLst/>
          </a:prstGeom>
          <a:noFill/>
        </p:spPr>
        <p:txBody>
          <a:bodyPr wrap="square" rtlCol="0">
            <a:spAutoFit/>
          </a:bodyPr>
          <a:lstStyle/>
          <a:p>
            <a:r>
              <a:rPr lang="en-US" b="1" dirty="0" smtClean="0"/>
              <a:t>d</a:t>
            </a:r>
            <a:r>
              <a:rPr lang="sr-Latn-RS" b="1" dirty="0" smtClean="0"/>
              <a:t> </a:t>
            </a:r>
            <a:r>
              <a:rPr lang="en-US" b="1" dirty="0" smtClean="0"/>
              <a:t>= {} #empty dictionary</a:t>
            </a:r>
          </a:p>
          <a:p>
            <a:r>
              <a:rPr lang="en-US" b="1" dirty="0" smtClean="0"/>
              <a:t>d = {“key1”: 1, “key2”:2}</a:t>
            </a:r>
            <a:endParaRPr lang="sr-Latn-RS" b="1" dirty="0"/>
          </a:p>
        </p:txBody>
      </p:sp>
      <p:sp>
        <p:nvSpPr>
          <p:cNvPr id="9" name="TextBox 8"/>
          <p:cNvSpPr txBox="1"/>
          <p:nvPr/>
        </p:nvSpPr>
        <p:spPr>
          <a:xfrm>
            <a:off x="5004048" y="3212976"/>
            <a:ext cx="3168352" cy="646331"/>
          </a:xfrm>
          <a:prstGeom prst="rect">
            <a:avLst/>
          </a:prstGeom>
          <a:noFill/>
        </p:spPr>
        <p:txBody>
          <a:bodyPr wrap="square" rtlCol="0">
            <a:spAutoFit/>
          </a:bodyPr>
          <a:lstStyle/>
          <a:p>
            <a:r>
              <a:rPr lang="en-US" b="1" dirty="0"/>
              <a:t>t</a:t>
            </a:r>
            <a:r>
              <a:rPr lang="sr-Latn-RS" b="1" dirty="0" smtClean="0"/>
              <a:t> </a:t>
            </a:r>
            <a:r>
              <a:rPr lang="en-US" b="1" dirty="0" smtClean="0"/>
              <a:t>= ((),) #empty tuple</a:t>
            </a:r>
          </a:p>
          <a:p>
            <a:r>
              <a:rPr lang="en-US" b="1" dirty="0" smtClean="0"/>
              <a:t>t </a:t>
            </a:r>
            <a:r>
              <a:rPr lang="en-US" b="1" dirty="0" smtClean="0"/>
              <a:t>= (</a:t>
            </a:r>
            <a:r>
              <a:rPr lang="en-US" b="1" dirty="0" smtClean="0"/>
              <a:t>1, 2, ‘a’)</a:t>
            </a:r>
            <a:endParaRPr lang="sr-Latn-RS" b="1" dirty="0"/>
          </a:p>
        </p:txBody>
      </p:sp>
      <p:sp>
        <p:nvSpPr>
          <p:cNvPr id="10" name="TextBox 9"/>
          <p:cNvSpPr txBox="1"/>
          <p:nvPr/>
        </p:nvSpPr>
        <p:spPr>
          <a:xfrm>
            <a:off x="5004048" y="3933056"/>
            <a:ext cx="3168352" cy="646331"/>
          </a:xfrm>
          <a:prstGeom prst="rect">
            <a:avLst/>
          </a:prstGeom>
          <a:noFill/>
        </p:spPr>
        <p:txBody>
          <a:bodyPr wrap="square" rtlCol="0">
            <a:spAutoFit/>
          </a:bodyPr>
          <a:lstStyle/>
          <a:p>
            <a:r>
              <a:rPr lang="en-US" b="1" dirty="0" smtClean="0"/>
              <a:t>s</a:t>
            </a:r>
            <a:r>
              <a:rPr lang="sr-Latn-RS" b="1" dirty="0" smtClean="0"/>
              <a:t> </a:t>
            </a:r>
            <a:r>
              <a:rPr lang="en-US" b="1" dirty="0" smtClean="0"/>
              <a:t>= set() #empty set</a:t>
            </a:r>
          </a:p>
          <a:p>
            <a:r>
              <a:rPr lang="en-US" b="1" dirty="0"/>
              <a:t>s</a:t>
            </a:r>
            <a:r>
              <a:rPr lang="en-US" b="1" dirty="0" smtClean="0"/>
              <a:t> </a:t>
            </a:r>
            <a:r>
              <a:rPr lang="en-US" b="1" dirty="0" smtClean="0"/>
              <a:t>= {</a:t>
            </a:r>
            <a:r>
              <a:rPr lang="en-US" b="1" dirty="0" smtClean="0"/>
              <a:t>1, 2, 2, 3, 3, 3, 4}</a:t>
            </a:r>
            <a:endParaRPr lang="sr-Latn-RS" b="1" dirty="0"/>
          </a:p>
        </p:txBody>
      </p:sp>
      <p:sp>
        <p:nvSpPr>
          <p:cNvPr id="11" name="TextBox 10"/>
          <p:cNvSpPr txBox="1"/>
          <p:nvPr/>
        </p:nvSpPr>
        <p:spPr>
          <a:xfrm>
            <a:off x="5004048" y="4653136"/>
            <a:ext cx="3816424" cy="646331"/>
          </a:xfrm>
          <a:prstGeom prst="rect">
            <a:avLst/>
          </a:prstGeom>
          <a:noFill/>
        </p:spPr>
        <p:txBody>
          <a:bodyPr wrap="square" rtlCol="0">
            <a:spAutoFit/>
          </a:bodyPr>
          <a:lstStyle/>
          <a:p>
            <a:r>
              <a:rPr lang="en-US" b="1" dirty="0" smtClean="0"/>
              <a:t>s</a:t>
            </a:r>
            <a:r>
              <a:rPr lang="sr-Latn-RS" b="1" dirty="0" smtClean="0"/>
              <a:t> </a:t>
            </a:r>
            <a:r>
              <a:rPr lang="en-US" b="1" dirty="0" smtClean="0"/>
              <a:t>= </a:t>
            </a:r>
            <a:r>
              <a:rPr lang="en-US" dirty="0" smtClean="0"/>
              <a:t>“” </a:t>
            </a:r>
            <a:r>
              <a:rPr lang="en-US" dirty="0" err="1" smtClean="0"/>
              <a:t>ili</a:t>
            </a:r>
            <a:r>
              <a:rPr lang="en-US" dirty="0" smtClean="0"/>
              <a:t> None </a:t>
            </a:r>
            <a:r>
              <a:rPr lang="en-US" b="1" dirty="0" smtClean="0"/>
              <a:t>#empty string</a:t>
            </a:r>
          </a:p>
          <a:p>
            <a:r>
              <a:rPr lang="en-US" b="1" dirty="0"/>
              <a:t>s</a:t>
            </a:r>
            <a:r>
              <a:rPr lang="en-US" b="1" dirty="0" smtClean="0"/>
              <a:t> = “some string”</a:t>
            </a:r>
            <a:endParaRPr lang="sr-Latn-RS" b="1" dirty="0"/>
          </a:p>
        </p:txBody>
      </p:sp>
    </p:spTree>
    <p:extLst>
      <p:ext uri="{BB962C8B-B14F-4D97-AF65-F5344CB8AC3E}">
        <p14:creationId xmlns:p14="http://schemas.microsoft.com/office/powerpoint/2010/main" val="780536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Osnovni tipovi podataka (2/</a:t>
            </a:r>
            <a:r>
              <a:rPr lang="en-US" dirty="0" smtClean="0"/>
              <a:t>4</a:t>
            </a:r>
            <a:r>
              <a:rPr lang="sr-Latn-RS" dirty="0" smtClean="0"/>
              <a:t>)</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sr-Latn-RS" sz="2800" dirty="0" smtClean="0"/>
              <a:t>Operacije nad kolekcijama (sekvencama):</a:t>
            </a:r>
            <a:endParaRPr lang="sr-Latn-RS" dirty="0" smtClean="0"/>
          </a:p>
          <a:p>
            <a:pPr lvl="1">
              <a:buFont typeface="Arial" panose="020B0604020202020204" pitchFamily="34" charset="0"/>
              <a:buChar char="•"/>
            </a:pPr>
            <a:r>
              <a:rPr lang="sr-Latn-RS" dirty="0"/>
              <a:t>s</a:t>
            </a:r>
            <a:r>
              <a:rPr lang="sr-Latn-RS" dirty="0" smtClean="0"/>
              <a:t>1 + s2 – spajanje</a:t>
            </a:r>
          </a:p>
          <a:p>
            <a:pPr lvl="1">
              <a:buFont typeface="Arial" panose="020B0604020202020204" pitchFamily="34" charset="0"/>
              <a:buChar char="•"/>
            </a:pPr>
            <a:r>
              <a:rPr lang="sr-Latn-RS" dirty="0"/>
              <a:t>s1 </a:t>
            </a:r>
            <a:r>
              <a:rPr lang="en-US" dirty="0" smtClean="0"/>
              <a:t>*</a:t>
            </a:r>
            <a:r>
              <a:rPr lang="sr-Latn-RS" dirty="0" smtClean="0"/>
              <a:t> </a:t>
            </a:r>
            <a:r>
              <a:rPr lang="en-US" dirty="0" smtClean="0"/>
              <a:t>n</a:t>
            </a:r>
            <a:r>
              <a:rPr lang="sr-Latn-RS" dirty="0" smtClean="0"/>
              <a:t> </a:t>
            </a:r>
            <a:r>
              <a:rPr lang="sr-Latn-RS" dirty="0"/>
              <a:t>– </a:t>
            </a:r>
            <a:r>
              <a:rPr lang="en-US" dirty="0" err="1" smtClean="0"/>
              <a:t>uzastopno</a:t>
            </a:r>
            <a:r>
              <a:rPr lang="en-US" dirty="0" smtClean="0"/>
              <a:t> se </a:t>
            </a:r>
            <a:r>
              <a:rPr lang="en-US" i="1" dirty="0" smtClean="0"/>
              <a:t>s</a:t>
            </a:r>
            <a:r>
              <a:rPr lang="en-US" dirty="0" smtClean="0"/>
              <a:t> </a:t>
            </a:r>
            <a:r>
              <a:rPr lang="en-US" dirty="0" err="1" smtClean="0"/>
              <a:t>ponavljanja</a:t>
            </a:r>
            <a:r>
              <a:rPr lang="en-US" dirty="0" smtClean="0"/>
              <a:t> </a:t>
            </a:r>
            <a:r>
              <a:rPr lang="en-US" i="1" dirty="0" smtClean="0"/>
              <a:t>n</a:t>
            </a:r>
            <a:r>
              <a:rPr lang="en-US" dirty="0" smtClean="0"/>
              <a:t> puta </a:t>
            </a:r>
            <a:endParaRPr lang="sr-Latn-RS" dirty="0"/>
          </a:p>
          <a:p>
            <a:pPr lvl="1">
              <a:buFont typeface="Arial" panose="020B0604020202020204" pitchFamily="34" charset="0"/>
              <a:buChar char="•"/>
            </a:pPr>
            <a:r>
              <a:rPr lang="en-US" dirty="0"/>
              <a:t>v</a:t>
            </a:r>
            <a:r>
              <a:rPr lang="sr-Latn-RS" dirty="0" smtClean="0"/>
              <a:t>1</a:t>
            </a:r>
            <a:r>
              <a:rPr lang="en-US" dirty="0" smtClean="0"/>
              <a:t>, v2, v3, v4  =</a:t>
            </a:r>
            <a:r>
              <a:rPr lang="sr-Latn-RS" dirty="0" smtClean="0"/>
              <a:t> </a:t>
            </a:r>
            <a:r>
              <a:rPr lang="en-US" dirty="0" smtClean="0"/>
              <a:t> </a:t>
            </a:r>
            <a:r>
              <a:rPr lang="sr-Latn-RS" dirty="0" smtClean="0"/>
              <a:t>s </a:t>
            </a:r>
            <a:r>
              <a:rPr lang="en-US" dirty="0" smtClean="0"/>
              <a:t>– </a:t>
            </a:r>
            <a:r>
              <a:rPr lang="en-US" dirty="0" err="1" smtClean="0"/>
              <a:t>raspakivanje</a:t>
            </a:r>
            <a:r>
              <a:rPr lang="en-US" dirty="0" smtClean="0"/>
              <a:t> (</a:t>
            </a:r>
            <a:r>
              <a:rPr lang="en-US" dirty="0" err="1" smtClean="0"/>
              <a:t>npr</a:t>
            </a:r>
            <a:r>
              <a:rPr lang="en-US" dirty="0"/>
              <a:t>:</a:t>
            </a:r>
            <a:r>
              <a:rPr lang="en-US" dirty="0" smtClean="0"/>
              <a:t> </a:t>
            </a:r>
            <a:r>
              <a:rPr lang="en-US" i="1" dirty="0" smtClean="0"/>
              <a:t>s</a:t>
            </a:r>
            <a:r>
              <a:rPr lang="en-US" dirty="0" smtClean="0"/>
              <a:t> je </a:t>
            </a:r>
            <a:r>
              <a:rPr lang="en-US" dirty="0" err="1" smtClean="0"/>
              <a:t>torka</a:t>
            </a:r>
            <a:r>
              <a:rPr lang="en-US" dirty="0" smtClean="0"/>
              <a:t> od 4 </a:t>
            </a:r>
            <a:r>
              <a:rPr lang="en-US" dirty="0" err="1" smtClean="0"/>
              <a:t>elementa</a:t>
            </a:r>
            <a:r>
              <a:rPr lang="en-US" dirty="0" smtClean="0"/>
              <a:t>)</a:t>
            </a:r>
            <a:endParaRPr lang="sr-Latn-RS" dirty="0"/>
          </a:p>
          <a:p>
            <a:pPr lvl="1">
              <a:buFont typeface="Arial" panose="020B0604020202020204" pitchFamily="34" charset="0"/>
              <a:buChar char="•"/>
            </a:pPr>
            <a:r>
              <a:rPr lang="en-US" dirty="0" smtClean="0"/>
              <a:t>s[</a:t>
            </a:r>
            <a:r>
              <a:rPr lang="en-US" dirty="0" err="1" smtClean="0"/>
              <a:t>i</a:t>
            </a:r>
            <a:r>
              <a:rPr lang="en-US" dirty="0" smtClean="0"/>
              <a:t>] – </a:t>
            </a:r>
            <a:r>
              <a:rPr lang="en-US" dirty="0" err="1" smtClean="0"/>
              <a:t>indeksiranje</a:t>
            </a:r>
            <a:endParaRPr lang="en-US" dirty="0" smtClean="0"/>
          </a:p>
          <a:p>
            <a:pPr lvl="1">
              <a:buFont typeface="Arial" panose="020B0604020202020204" pitchFamily="34" charset="0"/>
              <a:buChar char="•"/>
            </a:pPr>
            <a:r>
              <a:rPr lang="en-US" dirty="0" smtClean="0"/>
              <a:t>s[</a:t>
            </a:r>
            <a:r>
              <a:rPr lang="en-US" dirty="0" err="1" smtClean="0"/>
              <a:t>i:j</a:t>
            </a:r>
            <a:r>
              <a:rPr lang="en-US" dirty="0" smtClean="0"/>
              <a:t>] – </a:t>
            </a:r>
            <a:r>
              <a:rPr lang="en-US" dirty="0" err="1" smtClean="0"/>
              <a:t>isecanje</a:t>
            </a:r>
            <a:endParaRPr lang="en-US" dirty="0" smtClean="0"/>
          </a:p>
          <a:p>
            <a:pPr lvl="1">
              <a:buFont typeface="Arial" panose="020B0604020202020204" pitchFamily="34" charset="0"/>
              <a:buChar char="•"/>
            </a:pPr>
            <a:r>
              <a:rPr lang="en-US" dirty="0" smtClean="0"/>
              <a:t>s[</a:t>
            </a:r>
            <a:r>
              <a:rPr lang="en-US" dirty="0" err="1" smtClean="0"/>
              <a:t>i:j:k</a:t>
            </a:r>
            <a:r>
              <a:rPr lang="en-US" dirty="0" smtClean="0"/>
              <a:t>] – </a:t>
            </a:r>
            <a:r>
              <a:rPr lang="en-US" dirty="0" err="1" smtClean="0"/>
              <a:t>isecanje</a:t>
            </a:r>
            <a:r>
              <a:rPr lang="en-US" dirty="0" smtClean="0"/>
              <a:t> </a:t>
            </a:r>
            <a:r>
              <a:rPr lang="en-US" dirty="0" err="1" smtClean="0"/>
              <a:t>sa</a:t>
            </a:r>
            <a:r>
              <a:rPr lang="en-US" dirty="0" smtClean="0"/>
              <a:t> </a:t>
            </a:r>
            <a:r>
              <a:rPr lang="en-US" dirty="0" err="1" smtClean="0"/>
              <a:t>korakom</a:t>
            </a:r>
            <a:r>
              <a:rPr lang="en-US" dirty="0" smtClean="0"/>
              <a:t> </a:t>
            </a:r>
            <a:r>
              <a:rPr lang="en-US" i="1" dirty="0" smtClean="0"/>
              <a:t>k</a:t>
            </a:r>
            <a:endParaRPr lang="sr-Latn-RS" i="1" dirty="0"/>
          </a:p>
          <a:p>
            <a:pPr lvl="1">
              <a:buFont typeface="Arial" panose="020B0604020202020204" pitchFamily="34" charset="0"/>
              <a:buChar char="•"/>
            </a:pPr>
            <a:r>
              <a:rPr lang="en-US" dirty="0" smtClean="0"/>
              <a:t>x </a:t>
            </a:r>
            <a:r>
              <a:rPr lang="en-US" i="1" dirty="0" smtClean="0"/>
              <a:t>in</a:t>
            </a:r>
            <a:r>
              <a:rPr lang="en-US" dirty="0" smtClean="0"/>
              <a:t> s – da li </a:t>
            </a:r>
            <a:r>
              <a:rPr lang="en-US" i="1" dirty="0" smtClean="0"/>
              <a:t>s</a:t>
            </a:r>
            <a:r>
              <a:rPr lang="en-US" dirty="0" smtClean="0"/>
              <a:t> </a:t>
            </a:r>
            <a:r>
              <a:rPr lang="en-US" dirty="0" err="1" smtClean="0"/>
              <a:t>sadr</a:t>
            </a:r>
            <a:r>
              <a:rPr lang="sr-Latn-RS" dirty="0"/>
              <a:t>ž</a:t>
            </a:r>
            <a:r>
              <a:rPr lang="en-US" dirty="0" err="1" smtClean="0"/>
              <a:t>i</a:t>
            </a:r>
            <a:r>
              <a:rPr lang="en-US" dirty="0" smtClean="0"/>
              <a:t> </a:t>
            </a:r>
            <a:r>
              <a:rPr lang="en-US" i="1" dirty="0" smtClean="0"/>
              <a:t>x</a:t>
            </a:r>
          </a:p>
          <a:p>
            <a:pPr lvl="1">
              <a:buFont typeface="Arial" panose="020B0604020202020204" pitchFamily="34" charset="0"/>
              <a:buChar char="•"/>
            </a:pPr>
            <a:r>
              <a:rPr lang="sr-Latn-RS" dirty="0" smtClean="0"/>
              <a:t>len(s) </a:t>
            </a:r>
            <a:r>
              <a:rPr lang="sr-Latn-RS" dirty="0"/>
              <a:t>– </a:t>
            </a:r>
            <a:r>
              <a:rPr lang="sr-Latn-RS" dirty="0" smtClean="0"/>
              <a:t>dužina </a:t>
            </a:r>
            <a:r>
              <a:rPr lang="sr-Latn-RS" i="1" dirty="0" smtClean="0"/>
              <a:t>s</a:t>
            </a:r>
          </a:p>
          <a:p>
            <a:pPr lvl="1">
              <a:buFont typeface="Arial" panose="020B0604020202020204" pitchFamily="34" charset="0"/>
              <a:buChar char="•"/>
            </a:pPr>
            <a:r>
              <a:rPr lang="sr-Latn-RS" dirty="0" smtClean="0"/>
              <a:t>any(), sum(), min(), max()</a:t>
            </a:r>
            <a:endParaRPr lang="sr-Latn-RS" dirty="0"/>
          </a:p>
          <a:p>
            <a:pPr lvl="1"/>
            <a:endParaRPr lang="sr-Latn-RS" dirty="0" smtClean="0"/>
          </a:p>
          <a:p>
            <a:pPr lvl="1"/>
            <a:endParaRPr lang="sr-Latn-RS" dirty="0" smtClean="0"/>
          </a:p>
          <a:p>
            <a:pPr lvl="1"/>
            <a:endParaRPr lang="sr-Latn-RS" dirty="0"/>
          </a:p>
          <a:p>
            <a:pPr lvl="1"/>
            <a:endParaRPr lang="sr-Latn-RS" dirty="0" smtClean="0"/>
          </a:p>
          <a:p>
            <a:pPr lvl="1"/>
            <a:endParaRPr lang="en-GB" dirty="0"/>
          </a:p>
        </p:txBody>
      </p:sp>
    </p:spTree>
    <p:extLst>
      <p:ext uri="{BB962C8B-B14F-4D97-AF65-F5344CB8AC3E}">
        <p14:creationId xmlns:p14="http://schemas.microsoft.com/office/powerpoint/2010/main" val="752867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Osnovni tipovi podataka (</a:t>
            </a:r>
            <a:r>
              <a:rPr lang="en-US" dirty="0" smtClean="0"/>
              <a:t>3</a:t>
            </a:r>
            <a:r>
              <a:rPr lang="sr-Latn-RS" dirty="0" smtClean="0"/>
              <a:t>/</a:t>
            </a:r>
            <a:r>
              <a:rPr lang="en-US" dirty="0" smtClean="0"/>
              <a:t>4</a:t>
            </a:r>
            <a:r>
              <a:rPr lang="sr-Latn-RS" dirty="0" smtClean="0"/>
              <a:t>)</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sr-Latn-RS" sz="2800" dirty="0" smtClean="0"/>
              <a:t>Konverzije:</a:t>
            </a:r>
            <a:endParaRPr lang="sr-Latn-RS" dirty="0" smtClean="0"/>
          </a:p>
          <a:p>
            <a:pPr lvl="1">
              <a:buFont typeface="Arial" panose="020B0604020202020204" pitchFamily="34" charset="0"/>
              <a:buChar char="•"/>
            </a:pPr>
            <a:r>
              <a:rPr lang="en-US" sz="2100" dirty="0" err="1" smtClean="0"/>
              <a:t>int</a:t>
            </a:r>
            <a:r>
              <a:rPr lang="en-US" sz="2100" dirty="0" smtClean="0"/>
              <a:t>(x,</a:t>
            </a:r>
            <a:r>
              <a:rPr lang="sr-Latn-RS" sz="2100" dirty="0"/>
              <a:t> </a:t>
            </a:r>
            <a:r>
              <a:rPr lang="en-US" sz="2100" dirty="0" smtClean="0"/>
              <a:t>(b))	</a:t>
            </a:r>
            <a:r>
              <a:rPr lang="sr-Latn-RS" sz="2100" dirty="0" smtClean="0"/>
              <a:t>- Tip </a:t>
            </a:r>
            <a:r>
              <a:rPr lang="sr-Latn-RS" sz="2100" i="1" dirty="0" smtClean="0"/>
              <a:t>string</a:t>
            </a:r>
            <a:r>
              <a:rPr lang="sr-Latn-RS" sz="2100" dirty="0" smtClean="0"/>
              <a:t> </a:t>
            </a:r>
            <a:r>
              <a:rPr lang="en-US" sz="2100" dirty="0" smtClean="0"/>
              <a:t>u </a:t>
            </a:r>
            <a:r>
              <a:rPr lang="sr-Latn-RS" sz="2100" dirty="0" smtClean="0"/>
              <a:t>tip </a:t>
            </a:r>
            <a:r>
              <a:rPr lang="sr-Latn-RS" sz="2100" i="1" dirty="0" smtClean="0"/>
              <a:t>int</a:t>
            </a:r>
            <a:r>
              <a:rPr lang="sr-Latn-RS" sz="2100" dirty="0" smtClean="0"/>
              <a:t> </a:t>
            </a:r>
            <a:r>
              <a:rPr lang="en-US" sz="2100" dirty="0" err="1" smtClean="0"/>
              <a:t>baze</a:t>
            </a:r>
            <a:r>
              <a:rPr lang="sr-Latn-RS" sz="2100" dirty="0" smtClean="0"/>
              <a:t> </a:t>
            </a:r>
            <a:r>
              <a:rPr lang="sr-Latn-RS" sz="2100" i="1" dirty="0" smtClean="0"/>
              <a:t>b</a:t>
            </a:r>
            <a:endParaRPr lang="en-US" sz="2100" i="1" dirty="0"/>
          </a:p>
          <a:p>
            <a:pPr lvl="1">
              <a:buFont typeface="Arial" panose="020B0604020202020204" pitchFamily="34" charset="0"/>
              <a:buChar char="•"/>
            </a:pPr>
            <a:r>
              <a:rPr lang="en-US" sz="2100" dirty="0" smtClean="0"/>
              <a:t>float(x</a:t>
            </a:r>
            <a:r>
              <a:rPr lang="en-US" sz="2100" dirty="0"/>
              <a:t>)	</a:t>
            </a:r>
            <a:r>
              <a:rPr lang="en-US" sz="2100" dirty="0" smtClean="0"/>
              <a:t>	</a:t>
            </a:r>
            <a:r>
              <a:rPr lang="sr-Latn-RS" sz="2100" dirty="0" smtClean="0"/>
              <a:t>- Tip </a:t>
            </a:r>
            <a:r>
              <a:rPr lang="sr-Latn-RS" sz="2100" i="1" dirty="0" smtClean="0"/>
              <a:t>string</a:t>
            </a:r>
            <a:r>
              <a:rPr lang="sr-Latn-RS" sz="2100" dirty="0" smtClean="0"/>
              <a:t> u tip</a:t>
            </a:r>
            <a:r>
              <a:rPr lang="en-US" sz="2100" dirty="0" smtClean="0"/>
              <a:t> </a:t>
            </a:r>
            <a:r>
              <a:rPr lang="en-US" sz="2100" i="1" dirty="0"/>
              <a:t>float</a:t>
            </a:r>
          </a:p>
          <a:p>
            <a:pPr lvl="1">
              <a:buFont typeface="Arial" panose="020B0604020202020204" pitchFamily="34" charset="0"/>
              <a:buChar char="•"/>
            </a:pPr>
            <a:r>
              <a:rPr lang="en-US" sz="2100" dirty="0" smtClean="0"/>
              <a:t>complex(</a:t>
            </a:r>
            <a:r>
              <a:rPr lang="en-US" sz="2100" dirty="0" err="1" smtClean="0"/>
              <a:t>r,i</a:t>
            </a:r>
            <a:r>
              <a:rPr lang="en-US" sz="2100" dirty="0"/>
              <a:t>)	</a:t>
            </a:r>
            <a:r>
              <a:rPr lang="sr-Latn-RS" sz="2100" dirty="0" smtClean="0"/>
              <a:t>- </a:t>
            </a:r>
            <a:r>
              <a:rPr lang="en-US" sz="2100" dirty="0" err="1" smtClean="0"/>
              <a:t>Kompleksni</a:t>
            </a:r>
            <a:r>
              <a:rPr lang="en-US" sz="2100" dirty="0" smtClean="0"/>
              <a:t> </a:t>
            </a:r>
            <a:r>
              <a:rPr lang="en-US" sz="2100" dirty="0" err="1"/>
              <a:t>broj</a:t>
            </a:r>
            <a:r>
              <a:rPr lang="en-US" sz="2100" dirty="0"/>
              <a:t> od </a:t>
            </a:r>
            <a:r>
              <a:rPr lang="en-US" sz="2100" i="1" dirty="0"/>
              <a:t>r</a:t>
            </a:r>
            <a:r>
              <a:rPr lang="en-US" sz="2100" dirty="0"/>
              <a:t> </a:t>
            </a:r>
            <a:r>
              <a:rPr lang="en-US" sz="2100" dirty="0" err="1"/>
              <a:t>i</a:t>
            </a:r>
            <a:r>
              <a:rPr lang="en-US" sz="2100" dirty="0"/>
              <a:t> </a:t>
            </a:r>
            <a:r>
              <a:rPr lang="sr-Latn-RS" sz="2100" i="1" dirty="0" smtClean="0"/>
              <a:t>j</a:t>
            </a:r>
            <a:endParaRPr lang="en-US" sz="2100" i="1" dirty="0"/>
          </a:p>
          <a:p>
            <a:pPr lvl="1">
              <a:buFont typeface="Arial" panose="020B0604020202020204" pitchFamily="34" charset="0"/>
              <a:buChar char="•"/>
            </a:pPr>
            <a:r>
              <a:rPr lang="en-US" sz="2100" dirty="0" err="1" smtClean="0"/>
              <a:t>str</a:t>
            </a:r>
            <a:r>
              <a:rPr lang="en-US" sz="2100" dirty="0" smtClean="0"/>
              <a:t>(x</a:t>
            </a:r>
            <a:r>
              <a:rPr lang="en-US" sz="2100" dirty="0"/>
              <a:t>)		</a:t>
            </a:r>
            <a:r>
              <a:rPr lang="sr-Latn-RS" sz="2100" dirty="0" smtClean="0"/>
              <a:t>- </a:t>
            </a:r>
            <a:r>
              <a:rPr lang="en-US" sz="2100" dirty="0" err="1" smtClean="0"/>
              <a:t>Bilo</a:t>
            </a:r>
            <a:r>
              <a:rPr lang="en-US" sz="2100" dirty="0" smtClean="0"/>
              <a:t> </a:t>
            </a:r>
            <a:r>
              <a:rPr lang="en-US" sz="2100" dirty="0" err="1"/>
              <a:t>koji</a:t>
            </a:r>
            <a:r>
              <a:rPr lang="en-US" sz="2100" dirty="0"/>
              <a:t> tip </a:t>
            </a:r>
            <a:r>
              <a:rPr lang="en-US" sz="2100" i="1" dirty="0" smtClean="0"/>
              <a:t>string</a:t>
            </a:r>
            <a:endParaRPr lang="en-US" sz="2100" i="1" dirty="0"/>
          </a:p>
          <a:p>
            <a:pPr lvl="1">
              <a:buFont typeface="Arial" panose="020B0604020202020204" pitchFamily="34" charset="0"/>
              <a:buChar char="•"/>
            </a:pPr>
            <a:r>
              <a:rPr lang="en-US" sz="2100" dirty="0" err="1" smtClean="0"/>
              <a:t>chr</a:t>
            </a:r>
            <a:r>
              <a:rPr lang="en-US" sz="2100" dirty="0" smtClean="0"/>
              <a:t>(</a:t>
            </a:r>
            <a:r>
              <a:rPr lang="en-US" sz="2100" dirty="0" err="1" smtClean="0"/>
              <a:t>i</a:t>
            </a:r>
            <a:r>
              <a:rPr lang="en-US" sz="2100" dirty="0"/>
              <a:t>)		</a:t>
            </a:r>
            <a:r>
              <a:rPr lang="sr-Latn-RS" sz="2100" dirty="0" smtClean="0"/>
              <a:t>- Tip </a:t>
            </a:r>
            <a:r>
              <a:rPr lang="sr-Latn-RS" sz="2100" i="1" dirty="0" smtClean="0"/>
              <a:t>int</a:t>
            </a:r>
            <a:r>
              <a:rPr lang="sr-Latn-RS" sz="2100" dirty="0" smtClean="0"/>
              <a:t> </a:t>
            </a:r>
            <a:r>
              <a:rPr lang="en-US" sz="2100" dirty="0" smtClean="0"/>
              <a:t>u </a:t>
            </a:r>
            <a:r>
              <a:rPr lang="sr-Latn-RS" sz="2100" dirty="0" smtClean="0"/>
              <a:t>tip </a:t>
            </a:r>
            <a:r>
              <a:rPr lang="sr-Latn-RS" sz="2100" i="1" dirty="0" smtClean="0"/>
              <a:t>char</a:t>
            </a:r>
            <a:r>
              <a:rPr lang="sr-Latn-RS" sz="2100" dirty="0" smtClean="0"/>
              <a:t> </a:t>
            </a:r>
            <a:r>
              <a:rPr lang="en-US" sz="2100" dirty="0" smtClean="0"/>
              <a:t>(</a:t>
            </a:r>
            <a:r>
              <a:rPr lang="en-US" sz="2100" dirty="0"/>
              <a:t>do 255)</a:t>
            </a:r>
          </a:p>
          <a:p>
            <a:pPr lvl="1">
              <a:buFont typeface="Arial" panose="020B0604020202020204" pitchFamily="34" charset="0"/>
              <a:buChar char="•"/>
            </a:pPr>
            <a:r>
              <a:rPr lang="en-US" sz="2100" dirty="0" err="1" smtClean="0"/>
              <a:t>ord</a:t>
            </a:r>
            <a:r>
              <a:rPr lang="en-US" sz="2100" dirty="0" smtClean="0"/>
              <a:t>(c</a:t>
            </a:r>
            <a:r>
              <a:rPr lang="en-US" sz="2100" dirty="0"/>
              <a:t>)		</a:t>
            </a:r>
            <a:r>
              <a:rPr lang="sr-Latn-RS" sz="2100" dirty="0" smtClean="0"/>
              <a:t>- Tip </a:t>
            </a:r>
            <a:r>
              <a:rPr lang="sr-Latn-RS" sz="2100" i="1" dirty="0" smtClean="0"/>
              <a:t>char</a:t>
            </a:r>
            <a:r>
              <a:rPr lang="sr-Latn-RS" sz="2100" dirty="0" smtClean="0"/>
              <a:t> (Unicode) u tip </a:t>
            </a:r>
            <a:r>
              <a:rPr lang="sr-Latn-RS" sz="2100" i="1" dirty="0" smtClean="0"/>
              <a:t>int</a:t>
            </a:r>
            <a:endParaRPr lang="en-US" sz="2100" i="1" dirty="0"/>
          </a:p>
          <a:p>
            <a:pPr lvl="1">
              <a:buFont typeface="Arial" panose="020B0604020202020204" pitchFamily="34" charset="0"/>
              <a:buChar char="•"/>
            </a:pPr>
            <a:r>
              <a:rPr lang="en-US" sz="2100" dirty="0" smtClean="0"/>
              <a:t>hex(</a:t>
            </a:r>
            <a:r>
              <a:rPr lang="en-US" sz="2100" dirty="0" err="1" smtClean="0"/>
              <a:t>i</a:t>
            </a:r>
            <a:r>
              <a:rPr lang="en-US" sz="2100" dirty="0"/>
              <a:t>)		</a:t>
            </a:r>
            <a:r>
              <a:rPr lang="sr-Latn-RS" sz="2100" dirty="0" smtClean="0"/>
              <a:t>- Tip </a:t>
            </a:r>
            <a:r>
              <a:rPr lang="sr-Latn-RS" sz="2100" i="1" dirty="0" smtClean="0"/>
              <a:t>int</a:t>
            </a:r>
            <a:r>
              <a:rPr lang="sr-Latn-RS" sz="2100" dirty="0" smtClean="0"/>
              <a:t> </a:t>
            </a:r>
            <a:r>
              <a:rPr lang="en-US" sz="2100" dirty="0" smtClean="0"/>
              <a:t>u </a:t>
            </a:r>
            <a:r>
              <a:rPr lang="sr-Latn-RS" sz="2100" dirty="0" smtClean="0"/>
              <a:t>tip </a:t>
            </a:r>
            <a:r>
              <a:rPr lang="en-US" sz="2100" i="1" dirty="0" smtClean="0"/>
              <a:t>string</a:t>
            </a:r>
            <a:r>
              <a:rPr lang="sr-Latn-RS" sz="2100" dirty="0" smtClean="0"/>
              <a:t>, heksadecimalni zapis</a:t>
            </a:r>
            <a:endParaRPr lang="en-US" sz="2100" i="1" dirty="0"/>
          </a:p>
          <a:p>
            <a:pPr lvl="1">
              <a:buFont typeface="Arial" panose="020B0604020202020204" pitchFamily="34" charset="0"/>
              <a:buChar char="•"/>
            </a:pPr>
            <a:r>
              <a:rPr lang="en-US" sz="2100" dirty="0" smtClean="0"/>
              <a:t>bin(</a:t>
            </a:r>
            <a:r>
              <a:rPr lang="en-US" sz="2100" dirty="0" err="1" smtClean="0"/>
              <a:t>i</a:t>
            </a:r>
            <a:r>
              <a:rPr lang="en-US" sz="2100" dirty="0"/>
              <a:t>)		</a:t>
            </a:r>
            <a:r>
              <a:rPr lang="sr-Latn-RS" sz="2100" dirty="0" smtClean="0"/>
              <a:t>- </a:t>
            </a:r>
            <a:r>
              <a:rPr lang="sr-Latn-RS" sz="2100" dirty="0"/>
              <a:t>Tip </a:t>
            </a:r>
            <a:r>
              <a:rPr lang="sr-Latn-RS" sz="2100" i="1" dirty="0"/>
              <a:t>int</a:t>
            </a:r>
            <a:r>
              <a:rPr lang="sr-Latn-RS" sz="2100" dirty="0"/>
              <a:t> </a:t>
            </a:r>
            <a:r>
              <a:rPr lang="en-US" sz="2100" dirty="0"/>
              <a:t>u </a:t>
            </a:r>
            <a:r>
              <a:rPr lang="sr-Latn-RS" sz="2100" dirty="0"/>
              <a:t>tip </a:t>
            </a:r>
            <a:r>
              <a:rPr lang="en-US" sz="2100" i="1" dirty="0"/>
              <a:t>string</a:t>
            </a:r>
            <a:r>
              <a:rPr lang="sr-Latn-RS" sz="2100" dirty="0"/>
              <a:t>, </a:t>
            </a:r>
            <a:r>
              <a:rPr lang="sr-Latn-RS" sz="2100" dirty="0" smtClean="0"/>
              <a:t>binarni zapis</a:t>
            </a:r>
          </a:p>
          <a:p>
            <a:pPr lvl="1">
              <a:buFont typeface="Arial" panose="020B0604020202020204" pitchFamily="34" charset="0"/>
              <a:buChar char="•"/>
            </a:pPr>
            <a:r>
              <a:rPr lang="en-US" sz="2100" dirty="0" err="1" smtClean="0"/>
              <a:t>oct</a:t>
            </a:r>
            <a:r>
              <a:rPr lang="en-US" sz="2100" dirty="0" smtClean="0"/>
              <a:t>(</a:t>
            </a:r>
            <a:r>
              <a:rPr lang="en-US" sz="2100" dirty="0" err="1" smtClean="0"/>
              <a:t>i</a:t>
            </a:r>
            <a:r>
              <a:rPr lang="en-US" sz="2100" dirty="0"/>
              <a:t>)		</a:t>
            </a:r>
            <a:r>
              <a:rPr lang="sr-Latn-RS" sz="2100" dirty="0" smtClean="0"/>
              <a:t>- </a:t>
            </a:r>
            <a:r>
              <a:rPr lang="sr-Latn-RS" sz="2100" dirty="0"/>
              <a:t>Tip </a:t>
            </a:r>
            <a:r>
              <a:rPr lang="sr-Latn-RS" sz="2100" i="1" dirty="0"/>
              <a:t>int</a:t>
            </a:r>
            <a:r>
              <a:rPr lang="sr-Latn-RS" sz="2100" dirty="0"/>
              <a:t> </a:t>
            </a:r>
            <a:r>
              <a:rPr lang="en-US" sz="2100" dirty="0"/>
              <a:t>u </a:t>
            </a:r>
            <a:r>
              <a:rPr lang="sr-Latn-RS" sz="2100" dirty="0"/>
              <a:t>tip </a:t>
            </a:r>
            <a:r>
              <a:rPr lang="en-US" sz="2100" i="1" dirty="0"/>
              <a:t>string</a:t>
            </a:r>
            <a:r>
              <a:rPr lang="sr-Latn-RS" sz="2100" dirty="0"/>
              <a:t>, </a:t>
            </a:r>
            <a:r>
              <a:rPr lang="sr-Latn-RS" sz="2100" dirty="0" smtClean="0"/>
              <a:t>oktalni </a:t>
            </a:r>
            <a:r>
              <a:rPr lang="sr-Latn-RS" sz="2100" dirty="0"/>
              <a:t>zapis</a:t>
            </a:r>
            <a:endParaRPr lang="en-US" sz="2100" dirty="0"/>
          </a:p>
          <a:p>
            <a:pPr marL="457200" lvl="1" indent="0">
              <a:buNone/>
            </a:pPr>
            <a:endParaRPr lang="sr-Latn-RS" dirty="0" smtClean="0"/>
          </a:p>
          <a:p>
            <a:pPr lvl="1"/>
            <a:endParaRPr lang="sr-Latn-RS" dirty="0" smtClean="0"/>
          </a:p>
          <a:p>
            <a:pPr lvl="1"/>
            <a:endParaRPr lang="sr-Latn-RS" dirty="0"/>
          </a:p>
          <a:p>
            <a:pPr lvl="1"/>
            <a:endParaRPr lang="sr-Latn-RS" dirty="0" smtClean="0"/>
          </a:p>
          <a:p>
            <a:pPr lvl="1"/>
            <a:endParaRPr lang="en-GB" dirty="0"/>
          </a:p>
        </p:txBody>
      </p:sp>
    </p:spTree>
    <p:extLst>
      <p:ext uri="{BB962C8B-B14F-4D97-AF65-F5344CB8AC3E}">
        <p14:creationId xmlns:p14="http://schemas.microsoft.com/office/powerpoint/2010/main" val="3341406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64" y="274638"/>
            <a:ext cx="8229600" cy="922114"/>
          </a:xfrm>
        </p:spPr>
        <p:txBody>
          <a:bodyPr>
            <a:noAutofit/>
          </a:bodyPr>
          <a:lstStyle/>
          <a:p>
            <a:pPr algn="l"/>
            <a:r>
              <a:rPr lang="en-US" dirty="0" smtClean="0"/>
              <a:t>Sadr</a:t>
            </a:r>
            <a:r>
              <a:rPr lang="sr-Latn-RS" dirty="0" smtClean="0"/>
              <a:t>žaj:</a:t>
            </a:r>
            <a:endParaRPr lang="en-GB" dirty="0"/>
          </a:p>
        </p:txBody>
      </p:sp>
      <p:sp>
        <p:nvSpPr>
          <p:cNvPr id="3" name="Content Placeholder 2"/>
          <p:cNvSpPr>
            <a:spLocks noGrp="1"/>
          </p:cNvSpPr>
          <p:nvPr>
            <p:ph idx="1"/>
          </p:nvPr>
        </p:nvSpPr>
        <p:spPr>
          <a:xfrm>
            <a:off x="518864" y="1340768"/>
            <a:ext cx="8229600" cy="5256584"/>
          </a:xfrm>
        </p:spPr>
        <p:txBody>
          <a:bodyPr>
            <a:normAutofit lnSpcReduction="10000"/>
          </a:bodyPr>
          <a:lstStyle/>
          <a:p>
            <a:pPr marL="514350" indent="-514350">
              <a:buFont typeface="+mj-lt"/>
              <a:buAutoNum type="arabicPeriod"/>
            </a:pPr>
            <a:r>
              <a:rPr lang="sr-Latn-RS" dirty="0" smtClean="0"/>
              <a:t>Upoznavanje sa razvojnim okruženjem</a:t>
            </a:r>
            <a:endParaRPr lang="sr-Latn-RS" sz="2100" dirty="0"/>
          </a:p>
          <a:p>
            <a:pPr lvl="1" indent="-342900">
              <a:buFontTx/>
              <a:buChar char="-"/>
            </a:pPr>
            <a:r>
              <a:rPr lang="sr-Latn-RS" sz="2100" dirty="0"/>
              <a:t>Python proširenje (</a:t>
            </a:r>
            <a:r>
              <a:rPr lang="sr-Latn-RS" sz="2100" dirty="0" smtClean="0"/>
              <a:t>PTV</a:t>
            </a:r>
            <a:r>
              <a:rPr lang="en-US" sz="2100" dirty="0" smtClean="0"/>
              <a:t>S</a:t>
            </a:r>
            <a:r>
              <a:rPr lang="sr-Latn-RS" sz="2100" dirty="0" smtClean="0"/>
              <a:t>) </a:t>
            </a:r>
            <a:r>
              <a:rPr lang="sr-Latn-RS" sz="2100" dirty="0"/>
              <a:t>za Visual Studio 2015 </a:t>
            </a:r>
          </a:p>
          <a:p>
            <a:pPr lvl="1" indent="-342900">
              <a:buFontTx/>
              <a:buChar char="-"/>
            </a:pPr>
            <a:r>
              <a:rPr lang="sr-Latn-RS" sz="2100" dirty="0"/>
              <a:t>Druga razvojna okruženja </a:t>
            </a:r>
            <a:endParaRPr lang="sr-Latn-RS" dirty="0" smtClean="0"/>
          </a:p>
          <a:p>
            <a:pPr marL="514350" indent="-514350">
              <a:buFont typeface="+mj-lt"/>
              <a:buAutoNum type="arabicPeriod"/>
            </a:pPr>
            <a:r>
              <a:rPr lang="sr-Latn-RS" dirty="0" smtClean="0"/>
              <a:t>Osnovi Python jezika</a:t>
            </a:r>
          </a:p>
          <a:p>
            <a:pPr lvl="1" indent="-342900">
              <a:buFontTx/>
              <a:buChar char="-"/>
            </a:pPr>
            <a:r>
              <a:rPr lang="sr-Latn-RS" sz="2100" dirty="0" smtClean="0"/>
              <a:t>Sintaksa i konvencij</a:t>
            </a:r>
            <a:r>
              <a:rPr lang="sr-Latn-RS" sz="2100" dirty="0"/>
              <a:t>e</a:t>
            </a:r>
          </a:p>
          <a:p>
            <a:pPr lvl="1" indent="-342900">
              <a:buFontTx/>
              <a:buChar char="-"/>
            </a:pPr>
            <a:r>
              <a:rPr lang="sr-Latn-RS" sz="2100" dirty="0" smtClean="0"/>
              <a:t>Kontrola toka programa</a:t>
            </a:r>
            <a:endParaRPr lang="sr-Latn-RS" sz="2100" dirty="0"/>
          </a:p>
          <a:p>
            <a:pPr lvl="1" indent="-342900">
              <a:buFontTx/>
              <a:buChar char="-"/>
            </a:pPr>
            <a:r>
              <a:rPr lang="sr-Latn-RS" sz="2100" dirty="0" smtClean="0"/>
              <a:t>Osnovni tipovi podataka</a:t>
            </a:r>
          </a:p>
          <a:p>
            <a:pPr lvl="1" indent="-342900">
              <a:buFontTx/>
              <a:buChar char="-"/>
            </a:pPr>
            <a:r>
              <a:rPr lang="sr-Latn-RS" sz="2100" dirty="0" smtClean="0"/>
              <a:t>Prosleđivanje parametara (funkcija i komandna linija)</a:t>
            </a:r>
          </a:p>
          <a:p>
            <a:pPr lvl="1" indent="-342900">
              <a:buFontTx/>
              <a:buChar char="-"/>
            </a:pPr>
            <a:r>
              <a:rPr lang="sr-Latn-RS" sz="2100" dirty="0" smtClean="0"/>
              <a:t>Osnovne funkcije za rad sa datotekama</a:t>
            </a:r>
            <a:endParaRPr lang="sr-Latn-RS" dirty="0" smtClean="0"/>
          </a:p>
          <a:p>
            <a:pPr marL="514350" indent="-514350">
              <a:buFont typeface="+mj-lt"/>
              <a:buAutoNum type="arabicPeriod"/>
            </a:pPr>
            <a:r>
              <a:rPr lang="sr-Latn-RS" dirty="0" smtClean="0"/>
              <a:t>Vežbanje</a:t>
            </a:r>
          </a:p>
          <a:p>
            <a:pPr lvl="1" indent="-342900">
              <a:buFontTx/>
              <a:buChar char="-"/>
            </a:pPr>
            <a:r>
              <a:rPr lang="sr-Latn-RS" sz="2100" dirty="0" smtClean="0"/>
              <a:t>Kontrola toka programa, petlje i strukture podataka</a:t>
            </a:r>
          </a:p>
          <a:p>
            <a:pPr lvl="1" indent="-342900">
              <a:buFontTx/>
              <a:buChar char="-"/>
            </a:pPr>
            <a:r>
              <a:rPr lang="sr-Latn-RS" sz="2100" dirty="0" smtClean="0"/>
              <a:t>Funkcije i rad sa datotekama</a:t>
            </a:r>
          </a:p>
          <a:p>
            <a:pPr lvl="1" indent="-342900">
              <a:buFontTx/>
              <a:buChar char="-"/>
            </a:pPr>
            <a:r>
              <a:rPr lang="sr-Latn-RS" sz="2100" dirty="0" smtClean="0"/>
              <a:t>Prosleđivanje ulaznih argumenata programa</a:t>
            </a:r>
            <a:endParaRPr lang="sr-Latn-RS" sz="2100" dirty="0"/>
          </a:p>
          <a:p>
            <a:pPr lvl="1" indent="-342900">
              <a:buFontTx/>
              <a:buChar char="-"/>
            </a:pPr>
            <a:endParaRPr lang="sr-Latn-RS" dirty="0"/>
          </a:p>
        </p:txBody>
      </p:sp>
    </p:spTree>
    <p:extLst>
      <p:ext uri="{BB962C8B-B14F-4D97-AF65-F5344CB8AC3E}">
        <p14:creationId xmlns:p14="http://schemas.microsoft.com/office/powerpoint/2010/main" val="531751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Osnovni tipovi podataka (</a:t>
            </a:r>
            <a:r>
              <a:rPr lang="en-US" dirty="0" smtClean="0"/>
              <a:t>4</a:t>
            </a:r>
            <a:r>
              <a:rPr lang="sr-Latn-RS" dirty="0" smtClean="0"/>
              <a:t>/</a:t>
            </a:r>
            <a:r>
              <a:rPr lang="en-US" dirty="0" smtClean="0"/>
              <a:t>4</a:t>
            </a:r>
            <a:r>
              <a:rPr lang="sr-Latn-RS" dirty="0" smtClean="0"/>
              <a:t>)</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sr-Latn-RS" sz="2800" dirty="0" smtClean="0"/>
              <a:t>Logički izrazi:</a:t>
            </a:r>
            <a:endParaRPr lang="sr-Latn-RS" dirty="0" smtClean="0"/>
          </a:p>
          <a:p>
            <a:pPr lvl="1"/>
            <a:r>
              <a:rPr lang="sr-Latn-RS" sz="2400" b="1" dirty="0" smtClean="0">
                <a:solidFill>
                  <a:schemeClr val="accent2"/>
                </a:solidFill>
              </a:rPr>
              <a:t>True</a:t>
            </a:r>
            <a:r>
              <a:rPr lang="en-US" sz="2400" dirty="0" smtClean="0"/>
              <a:t>, </a:t>
            </a:r>
            <a:r>
              <a:rPr lang="en-US" sz="2400" dirty="0" err="1" smtClean="0"/>
              <a:t>logi</a:t>
            </a:r>
            <a:r>
              <a:rPr lang="sr-Latn-RS" sz="2400" dirty="0" smtClean="0"/>
              <a:t>čki tačna trvdnja</a:t>
            </a:r>
          </a:p>
          <a:p>
            <a:pPr lvl="1"/>
            <a:r>
              <a:rPr lang="sr-Latn-RS" sz="2400" b="1" dirty="0" smtClean="0">
                <a:solidFill>
                  <a:schemeClr val="accent2"/>
                </a:solidFill>
              </a:rPr>
              <a:t>False</a:t>
            </a:r>
            <a:r>
              <a:rPr lang="en-US" sz="2400" dirty="0" smtClean="0"/>
              <a:t>, </a:t>
            </a:r>
            <a:r>
              <a:rPr lang="en-US" sz="2400" dirty="0" err="1"/>
              <a:t>logi</a:t>
            </a:r>
            <a:r>
              <a:rPr lang="sr-Latn-RS" sz="2400" dirty="0"/>
              <a:t>čki </a:t>
            </a:r>
            <a:r>
              <a:rPr lang="sr-Latn-RS" sz="2400" dirty="0" smtClean="0"/>
              <a:t>netačna trvdnja</a:t>
            </a:r>
          </a:p>
          <a:p>
            <a:pPr lvl="1"/>
            <a:r>
              <a:rPr lang="sr-Latn-RS" sz="2400" b="1" dirty="0" smtClean="0">
                <a:solidFill>
                  <a:schemeClr val="accent2"/>
                </a:solidFill>
              </a:rPr>
              <a:t>0</a:t>
            </a:r>
            <a:r>
              <a:rPr lang="sr-Latn-RS" sz="2400" dirty="0" smtClean="0"/>
              <a:t>, None i/ili prazna kolekcija</a:t>
            </a:r>
          </a:p>
          <a:p>
            <a:pPr lvl="1"/>
            <a:r>
              <a:rPr lang="sr-Latn-RS" sz="2400" b="1" dirty="0" smtClean="0">
                <a:solidFill>
                  <a:schemeClr val="accent2"/>
                </a:solidFill>
              </a:rPr>
              <a:t>!</a:t>
            </a:r>
            <a:r>
              <a:rPr lang="en-US" sz="2400" b="1" dirty="0" smtClean="0">
                <a:solidFill>
                  <a:schemeClr val="accent2"/>
                </a:solidFill>
              </a:rPr>
              <a:t>=</a:t>
            </a:r>
            <a:r>
              <a:rPr lang="sr-Latn-RS" sz="2400" b="1" dirty="0" smtClean="0">
                <a:solidFill>
                  <a:schemeClr val="accent2"/>
                </a:solidFill>
              </a:rPr>
              <a:t>0</a:t>
            </a:r>
            <a:r>
              <a:rPr lang="sr-Latn-RS" sz="2400" dirty="0" smtClean="0"/>
              <a:t>, kolekcija koja nije prazna</a:t>
            </a:r>
            <a:endParaRPr lang="en-US" sz="2400" dirty="0" smtClean="0"/>
          </a:p>
          <a:p>
            <a:pPr marL="457200" lvl="1" indent="0">
              <a:buNone/>
            </a:pPr>
            <a:endParaRPr lang="sr-Latn-RS" dirty="0" smtClean="0"/>
          </a:p>
          <a:p>
            <a:pPr lvl="1"/>
            <a:endParaRPr lang="sr-Latn-RS" dirty="0" smtClean="0"/>
          </a:p>
          <a:p>
            <a:pPr lvl="1"/>
            <a:endParaRPr lang="sr-Latn-RS" dirty="0"/>
          </a:p>
          <a:p>
            <a:pPr lvl="1"/>
            <a:endParaRPr lang="sr-Latn-RS" dirty="0" smtClean="0"/>
          </a:p>
          <a:p>
            <a:pPr lvl="1"/>
            <a:endParaRPr lang="en-GB" dirty="0"/>
          </a:p>
        </p:txBody>
      </p:sp>
    </p:spTree>
    <p:extLst>
      <p:ext uri="{BB962C8B-B14F-4D97-AF65-F5344CB8AC3E}">
        <p14:creationId xmlns:p14="http://schemas.microsoft.com/office/powerpoint/2010/main" val="1421230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Prosl</a:t>
            </a:r>
            <a:r>
              <a:rPr lang="sr-Latn-RS" dirty="0" smtClean="0"/>
              <a:t>eđivanje ulaznih argumenata funkcijama</a:t>
            </a:r>
            <a:endParaRPr lang="en-GB" dirty="0"/>
          </a:p>
        </p:txBody>
      </p:sp>
      <p:sp>
        <p:nvSpPr>
          <p:cNvPr id="5" name="Content Placeholder 4"/>
          <p:cNvSpPr>
            <a:spLocks noGrp="1"/>
          </p:cNvSpPr>
          <p:nvPr>
            <p:ph sz="half" idx="2"/>
          </p:nvPr>
        </p:nvSpPr>
        <p:spPr>
          <a:xfrm>
            <a:off x="251520" y="1556792"/>
            <a:ext cx="8496944" cy="5184576"/>
          </a:xfrm>
        </p:spPr>
        <p:txBody>
          <a:bodyPr>
            <a:normAutofit/>
          </a:bodyPr>
          <a:lstStyle/>
          <a:p>
            <a:pPr marL="0" indent="0">
              <a:buNone/>
            </a:pPr>
            <a:r>
              <a:rPr lang="sr-Latn-RS" sz="2500" dirty="0" smtClean="0"/>
              <a:t>Prosleđivanje ulaznih argumenata funkcijama obavlja se tako što se u pozivu funkcije redom navode promenljive koje se prosleđuju</a:t>
            </a:r>
            <a:endParaRPr lang="en-US" sz="2500" dirty="0" smtClean="0"/>
          </a:p>
          <a:p>
            <a:pPr lvl="1"/>
            <a:endParaRPr lang="sr-Latn-RS" dirty="0"/>
          </a:p>
          <a:p>
            <a:pPr marL="0" indent="0">
              <a:buNone/>
            </a:pPr>
            <a:endParaRPr lang="en-GB" sz="2800" dirty="0" smtClean="0"/>
          </a:p>
          <a:p>
            <a:pPr marL="457200" lvl="1" indent="0">
              <a:buNone/>
            </a:pPr>
            <a:endParaRPr lang="en-US" dirty="0" smtClean="0"/>
          </a:p>
          <a:p>
            <a:pPr marL="0" indent="0">
              <a:buNone/>
            </a:pPr>
            <a:endParaRPr lang="en-GB" i="1" dirty="0"/>
          </a:p>
          <a:p>
            <a:pPr marL="457200" lvl="1" indent="0">
              <a:buNone/>
            </a:pPr>
            <a:endParaRPr lang="en-GB" dirty="0"/>
          </a:p>
        </p:txBody>
      </p:sp>
      <p:sp>
        <p:nvSpPr>
          <p:cNvPr id="4" name="TextBox 3"/>
          <p:cNvSpPr txBox="1"/>
          <p:nvPr/>
        </p:nvSpPr>
        <p:spPr>
          <a:xfrm>
            <a:off x="251520" y="2924944"/>
            <a:ext cx="4968552" cy="1754326"/>
          </a:xfrm>
          <a:prstGeom prst="rect">
            <a:avLst/>
          </a:prstGeom>
          <a:noFill/>
        </p:spPr>
        <p:txBody>
          <a:bodyPr wrap="square" rtlCol="0">
            <a:spAutoFit/>
          </a:bodyPr>
          <a:lstStyle/>
          <a:p>
            <a:r>
              <a:rPr lang="sr-Latn-RS" dirty="0" smtClean="0">
                <a:solidFill>
                  <a:srgbClr val="92D050"/>
                </a:solidFill>
              </a:rPr>
              <a:t>#</a:t>
            </a:r>
            <a:r>
              <a:rPr lang="en-US" dirty="0" smtClean="0">
                <a:solidFill>
                  <a:srgbClr val="92D050"/>
                </a:solidFill>
              </a:rPr>
              <a:t>This </a:t>
            </a:r>
            <a:r>
              <a:rPr lang="en-US" dirty="0">
                <a:solidFill>
                  <a:srgbClr val="92D050"/>
                </a:solidFill>
              </a:rPr>
              <a:t>prints a passed info into this </a:t>
            </a:r>
            <a:r>
              <a:rPr lang="en-US" dirty="0" smtClean="0">
                <a:solidFill>
                  <a:srgbClr val="92D050"/>
                </a:solidFill>
              </a:rPr>
              <a:t>function </a:t>
            </a:r>
          </a:p>
          <a:p>
            <a:r>
              <a:rPr lang="en-US" dirty="0" err="1" smtClean="0">
                <a:solidFill>
                  <a:srgbClr val="0070C0"/>
                </a:solidFill>
              </a:rPr>
              <a:t>def</a:t>
            </a:r>
            <a:r>
              <a:rPr lang="en-US" dirty="0" smtClean="0">
                <a:solidFill>
                  <a:srgbClr val="0070C0"/>
                </a:solidFill>
              </a:rPr>
              <a:t> </a:t>
            </a:r>
            <a:r>
              <a:rPr lang="en-US" dirty="0" smtClean="0"/>
              <a:t>print</a:t>
            </a:r>
            <a:r>
              <a:rPr lang="sr-Latn-RS" dirty="0"/>
              <a:t>_</a:t>
            </a:r>
            <a:r>
              <a:rPr lang="en-US" dirty="0" smtClean="0"/>
              <a:t>info(name,</a:t>
            </a:r>
            <a:r>
              <a:rPr lang="sr-Latn-RS" dirty="0"/>
              <a:t> </a:t>
            </a:r>
            <a:r>
              <a:rPr lang="sr-Latn-RS" dirty="0" smtClean="0"/>
              <a:t>surname,</a:t>
            </a:r>
            <a:r>
              <a:rPr lang="sr-Latn-RS" dirty="0"/>
              <a:t> </a:t>
            </a:r>
            <a:r>
              <a:rPr lang="en-US" dirty="0" smtClean="0"/>
              <a:t>age </a:t>
            </a:r>
            <a:r>
              <a:rPr lang="en-US" dirty="0"/>
              <a:t>= </a:t>
            </a:r>
            <a:r>
              <a:rPr lang="en-US" dirty="0" smtClean="0"/>
              <a:t>35): </a:t>
            </a:r>
            <a:endParaRPr lang="sr-Latn-RS" dirty="0" smtClean="0"/>
          </a:p>
          <a:p>
            <a:r>
              <a:rPr lang="sr-Latn-RS" b="1" baseline="30000" dirty="0"/>
              <a:t>. . . .</a:t>
            </a:r>
            <a:r>
              <a:rPr lang="en-US" b="1" dirty="0">
                <a:solidFill>
                  <a:srgbClr val="00B050"/>
                </a:solidFill>
              </a:rPr>
              <a:t> </a:t>
            </a:r>
            <a:r>
              <a:rPr lang="en-US" dirty="0" smtClean="0"/>
              <a:t>print</a:t>
            </a:r>
            <a:r>
              <a:rPr lang="sr-Latn-RS" dirty="0" smtClean="0"/>
              <a:t>(</a:t>
            </a:r>
            <a:r>
              <a:rPr lang="en-US" dirty="0" smtClean="0">
                <a:solidFill>
                  <a:schemeClr val="accent2">
                    <a:lumMod val="75000"/>
                  </a:schemeClr>
                </a:solidFill>
              </a:rPr>
              <a:t>"Name</a:t>
            </a:r>
            <a:r>
              <a:rPr lang="en-US" dirty="0">
                <a:solidFill>
                  <a:schemeClr val="accent2">
                    <a:lumMod val="75000"/>
                  </a:schemeClr>
                </a:solidFill>
              </a:rPr>
              <a:t>: "</a:t>
            </a:r>
            <a:r>
              <a:rPr lang="en-US" dirty="0"/>
              <a:t>, </a:t>
            </a:r>
            <a:r>
              <a:rPr lang="en-US" dirty="0" smtClean="0"/>
              <a:t>name</a:t>
            </a:r>
            <a:r>
              <a:rPr lang="sr-Latn-RS" dirty="0" smtClean="0"/>
              <a:t>, </a:t>
            </a:r>
            <a:r>
              <a:rPr lang="en-US" dirty="0" smtClean="0"/>
              <a:t>\</a:t>
            </a:r>
          </a:p>
          <a:p>
            <a:r>
              <a:rPr lang="sr-Latn-RS" b="1" baseline="30000" dirty="0"/>
              <a:t>. . . </a:t>
            </a:r>
            <a:r>
              <a:rPr lang="sr-Latn-RS" b="1" baseline="30000" dirty="0" smtClean="0"/>
              <a:t>.</a:t>
            </a:r>
            <a:r>
              <a:rPr lang="sr-Latn-RS" b="1" baseline="30000" dirty="0"/>
              <a:t> . . . .</a:t>
            </a:r>
            <a:r>
              <a:rPr lang="en-US" b="1" dirty="0">
                <a:solidFill>
                  <a:srgbClr val="00B050"/>
                </a:solidFill>
              </a:rPr>
              <a:t> </a:t>
            </a:r>
            <a:r>
              <a:rPr lang="en-US" dirty="0" smtClean="0">
                <a:solidFill>
                  <a:schemeClr val="accent2">
                    <a:lumMod val="75000"/>
                  </a:schemeClr>
                </a:solidFill>
              </a:rPr>
              <a:t>“Surname: “</a:t>
            </a:r>
            <a:r>
              <a:rPr lang="en-US" dirty="0" smtClean="0"/>
              <a:t>, surname, \</a:t>
            </a:r>
          </a:p>
          <a:p>
            <a:r>
              <a:rPr lang="sr-Latn-RS" b="1" baseline="30000" dirty="0"/>
              <a:t>. . . .</a:t>
            </a:r>
            <a:r>
              <a:rPr lang="en-US" b="1" dirty="0">
                <a:solidFill>
                  <a:srgbClr val="00B050"/>
                </a:solidFill>
              </a:rPr>
              <a:t> </a:t>
            </a:r>
            <a:r>
              <a:rPr lang="sr-Latn-RS" b="1" baseline="30000" dirty="0"/>
              <a:t>. . . .</a:t>
            </a:r>
            <a:r>
              <a:rPr lang="en-US" b="1" dirty="0">
                <a:solidFill>
                  <a:srgbClr val="00B050"/>
                </a:solidFill>
              </a:rPr>
              <a:t> </a:t>
            </a:r>
            <a:r>
              <a:rPr lang="en-US" dirty="0" smtClean="0">
                <a:solidFill>
                  <a:schemeClr val="accent2">
                    <a:lumMod val="75000"/>
                  </a:schemeClr>
                </a:solidFill>
              </a:rPr>
              <a:t>"</a:t>
            </a:r>
            <a:r>
              <a:rPr lang="en-US" dirty="0">
                <a:solidFill>
                  <a:schemeClr val="accent2">
                    <a:lumMod val="75000"/>
                  </a:schemeClr>
                </a:solidFill>
              </a:rPr>
              <a:t>Age "</a:t>
            </a:r>
            <a:r>
              <a:rPr lang="en-US" dirty="0"/>
              <a:t>, </a:t>
            </a:r>
            <a:r>
              <a:rPr lang="en-US" dirty="0" smtClean="0"/>
              <a:t>age)</a:t>
            </a:r>
          </a:p>
          <a:p>
            <a:r>
              <a:rPr lang="sr-Latn-RS" b="1" baseline="30000" dirty="0"/>
              <a:t>. . . .</a:t>
            </a:r>
            <a:r>
              <a:rPr lang="en-US" b="1" dirty="0">
                <a:solidFill>
                  <a:srgbClr val="00B050"/>
                </a:solidFill>
              </a:rPr>
              <a:t> </a:t>
            </a:r>
            <a:r>
              <a:rPr lang="en-US" dirty="0" smtClean="0"/>
              <a:t>return </a:t>
            </a:r>
            <a:endParaRPr lang="sr-Latn-RS" dirty="0" smtClean="0"/>
          </a:p>
        </p:txBody>
      </p:sp>
      <p:sp>
        <p:nvSpPr>
          <p:cNvPr id="7" name="TextBox 6"/>
          <p:cNvSpPr txBox="1"/>
          <p:nvPr/>
        </p:nvSpPr>
        <p:spPr>
          <a:xfrm>
            <a:off x="5004048" y="2996952"/>
            <a:ext cx="4100140" cy="1477328"/>
          </a:xfrm>
          <a:prstGeom prst="rect">
            <a:avLst/>
          </a:prstGeom>
          <a:noFill/>
        </p:spPr>
        <p:txBody>
          <a:bodyPr wrap="square" rtlCol="0">
            <a:spAutoFit/>
          </a:bodyPr>
          <a:lstStyle/>
          <a:p>
            <a:r>
              <a:rPr lang="en-US" dirty="0" smtClean="0"/>
              <a:t>(</a:t>
            </a:r>
            <a:r>
              <a:rPr lang="en-US" dirty="0" err="1" smtClean="0"/>
              <a:t>i</a:t>
            </a:r>
            <a:r>
              <a:rPr lang="en-US" dirty="0" smtClean="0"/>
              <a:t>) </a:t>
            </a:r>
            <a:r>
              <a:rPr lang="en-US" dirty="0" err="1" smtClean="0"/>
              <a:t>print_info</a:t>
            </a:r>
            <a:r>
              <a:rPr lang="en-US" dirty="0" smtClean="0"/>
              <a:t>(“</a:t>
            </a:r>
            <a:r>
              <a:rPr lang="en-US" dirty="0" err="1" smtClean="0"/>
              <a:t>Petar</a:t>
            </a:r>
            <a:r>
              <a:rPr lang="en-US" dirty="0" smtClean="0"/>
              <a:t>”, “</a:t>
            </a:r>
            <a:r>
              <a:rPr lang="en-US" dirty="0" err="1" smtClean="0"/>
              <a:t>Petrovic</a:t>
            </a:r>
            <a:r>
              <a:rPr lang="en-US" dirty="0" smtClean="0"/>
              <a:t>”, 32)</a:t>
            </a:r>
          </a:p>
          <a:p>
            <a:endParaRPr lang="en-US" dirty="0" smtClean="0"/>
          </a:p>
          <a:p>
            <a:r>
              <a:rPr lang="en-US" dirty="0" smtClean="0"/>
              <a:t>(ii) </a:t>
            </a:r>
            <a:r>
              <a:rPr lang="en-US" dirty="0" err="1" smtClean="0"/>
              <a:t>print_info</a:t>
            </a:r>
            <a:r>
              <a:rPr lang="en-US" dirty="0"/>
              <a:t>(“</a:t>
            </a:r>
            <a:r>
              <a:rPr lang="en-US" dirty="0" err="1"/>
              <a:t>Petar</a:t>
            </a:r>
            <a:r>
              <a:rPr lang="en-US" dirty="0"/>
              <a:t>”, “</a:t>
            </a:r>
            <a:r>
              <a:rPr lang="en-US" dirty="0" err="1"/>
              <a:t>Petrovic</a:t>
            </a:r>
            <a:r>
              <a:rPr lang="en-US" dirty="0" smtClean="0"/>
              <a:t>”)</a:t>
            </a:r>
            <a:endParaRPr lang="en-US" dirty="0"/>
          </a:p>
          <a:p>
            <a:endParaRPr lang="en-US" dirty="0" smtClean="0"/>
          </a:p>
          <a:p>
            <a:r>
              <a:rPr lang="en-US" dirty="0" smtClean="0"/>
              <a:t>(iii) </a:t>
            </a:r>
            <a:r>
              <a:rPr lang="en-US" dirty="0" err="1" smtClean="0">
                <a:solidFill>
                  <a:srgbClr val="FF0000"/>
                </a:solidFill>
              </a:rPr>
              <a:t>print_info</a:t>
            </a:r>
            <a:r>
              <a:rPr lang="en-US" dirty="0">
                <a:solidFill>
                  <a:srgbClr val="FF0000"/>
                </a:solidFill>
              </a:rPr>
              <a:t>(“</a:t>
            </a:r>
            <a:r>
              <a:rPr lang="en-US" dirty="0" err="1">
                <a:solidFill>
                  <a:srgbClr val="FF0000"/>
                </a:solidFill>
              </a:rPr>
              <a:t>Petar</a:t>
            </a:r>
            <a:r>
              <a:rPr lang="en-US" dirty="0" smtClean="0">
                <a:solidFill>
                  <a:srgbClr val="FF0000"/>
                </a:solidFill>
              </a:rPr>
              <a:t>”) !!! </a:t>
            </a:r>
            <a:r>
              <a:rPr lang="en-US" dirty="0" err="1" smtClean="0">
                <a:solidFill>
                  <a:srgbClr val="FF0000"/>
                </a:solidFill>
              </a:rPr>
              <a:t>Gre</a:t>
            </a:r>
            <a:r>
              <a:rPr lang="sr-Latn-RS" dirty="0">
                <a:solidFill>
                  <a:srgbClr val="FF0000"/>
                </a:solidFill>
              </a:rPr>
              <a:t>š</a:t>
            </a:r>
            <a:r>
              <a:rPr lang="en-US" dirty="0" err="1" smtClean="0">
                <a:solidFill>
                  <a:srgbClr val="FF0000"/>
                </a:solidFill>
              </a:rPr>
              <a:t>ka</a:t>
            </a:r>
            <a:endParaRPr lang="en-US" dirty="0">
              <a:solidFill>
                <a:srgbClr val="FF0000"/>
              </a:solidFill>
            </a:endParaRPr>
          </a:p>
        </p:txBody>
      </p:sp>
      <p:sp>
        <p:nvSpPr>
          <p:cNvPr id="8" name="TextBox 7"/>
          <p:cNvSpPr txBox="1"/>
          <p:nvPr/>
        </p:nvSpPr>
        <p:spPr>
          <a:xfrm>
            <a:off x="395536" y="5013176"/>
            <a:ext cx="8352928" cy="1200329"/>
          </a:xfrm>
          <a:prstGeom prst="rect">
            <a:avLst/>
          </a:prstGeom>
          <a:noFill/>
        </p:spPr>
        <p:txBody>
          <a:bodyPr wrap="square" rtlCol="0">
            <a:spAutoFit/>
          </a:bodyPr>
          <a:lstStyle/>
          <a:p>
            <a:r>
              <a:rPr lang="sr-Latn-RS" b="1" dirty="0" smtClean="0"/>
              <a:t>Napomene</a:t>
            </a:r>
            <a:r>
              <a:rPr lang="sr-Latn-RS" dirty="0" smtClean="0"/>
              <a:t>: </a:t>
            </a:r>
          </a:p>
          <a:p>
            <a:pPr marL="342900" indent="-342900">
              <a:buFont typeface="+mj-lt"/>
              <a:buAutoNum type="arabicPeriod"/>
            </a:pPr>
            <a:r>
              <a:rPr lang="sr-Latn-RS" dirty="0" smtClean="0"/>
              <a:t>Za sve </a:t>
            </a:r>
            <a:r>
              <a:rPr lang="en-US" dirty="0" err="1" smtClean="0"/>
              <a:t>sekvence</a:t>
            </a:r>
            <a:r>
              <a:rPr lang="en-US" dirty="0" smtClean="0"/>
              <a:t> </a:t>
            </a:r>
            <a:r>
              <a:rPr lang="sr-Latn-RS" dirty="0" smtClean="0"/>
              <a:t>koji se mogu menjati</a:t>
            </a:r>
            <a:r>
              <a:rPr lang="sr-Latn-RS" b="1" dirty="0">
                <a:solidFill>
                  <a:schemeClr val="accent2"/>
                </a:solidFill>
              </a:rPr>
              <a:t> </a:t>
            </a:r>
            <a:r>
              <a:rPr lang="sr-Latn-RS" dirty="0" smtClean="0"/>
              <a:t>(</a:t>
            </a:r>
            <a:r>
              <a:rPr lang="sr-Latn-RS" b="1" dirty="0">
                <a:solidFill>
                  <a:schemeClr val="accent2"/>
                </a:solidFill>
              </a:rPr>
              <a:t>mutable</a:t>
            </a:r>
            <a:r>
              <a:rPr lang="sr-Latn-RS" dirty="0" smtClean="0"/>
              <a:t>) prosleđuje se </a:t>
            </a:r>
            <a:r>
              <a:rPr lang="sr-Latn-RS" b="1" dirty="0" smtClean="0">
                <a:solidFill>
                  <a:schemeClr val="accent2"/>
                </a:solidFill>
              </a:rPr>
              <a:t>referenca</a:t>
            </a:r>
            <a:endParaRPr lang="sr-Latn-RS" dirty="0" smtClean="0"/>
          </a:p>
          <a:p>
            <a:pPr marL="342900" indent="-342900">
              <a:buFont typeface="+mj-lt"/>
              <a:buAutoNum type="arabicPeriod"/>
            </a:pPr>
            <a:r>
              <a:rPr lang="sr-Latn-RS" dirty="0" smtClean="0"/>
              <a:t>Za sve </a:t>
            </a:r>
            <a:r>
              <a:rPr lang="en-US" dirty="0" err="1"/>
              <a:t>sekvence</a:t>
            </a:r>
            <a:r>
              <a:rPr lang="en-US" dirty="0"/>
              <a:t> </a:t>
            </a:r>
            <a:r>
              <a:rPr lang="sr-Latn-RS" dirty="0" smtClean="0"/>
              <a:t>koji se ne mogu menjati (</a:t>
            </a:r>
            <a:r>
              <a:rPr lang="sr-Latn-RS" b="1" dirty="0">
                <a:solidFill>
                  <a:schemeClr val="accent2"/>
                </a:solidFill>
              </a:rPr>
              <a:t>immutable</a:t>
            </a:r>
            <a:r>
              <a:rPr lang="sr-Latn-RS" dirty="0" smtClean="0"/>
              <a:t>) pravi se nova </a:t>
            </a:r>
            <a:r>
              <a:rPr lang="sr-Latn-RS" b="1" dirty="0" smtClean="0">
                <a:solidFill>
                  <a:schemeClr val="accent2"/>
                </a:solidFill>
              </a:rPr>
              <a:t>kopija</a:t>
            </a:r>
            <a:endParaRPr lang="en-US" dirty="0" smtClean="0"/>
          </a:p>
          <a:p>
            <a:r>
              <a:rPr lang="sr-Latn-RS" dirty="0" smtClean="0"/>
              <a:t>3. Jednostavan način da se </a:t>
            </a:r>
            <a:r>
              <a:rPr lang="en-US" dirty="0" err="1"/>
              <a:t>sekvence</a:t>
            </a:r>
            <a:r>
              <a:rPr lang="en-US" dirty="0"/>
              <a:t> </a:t>
            </a:r>
            <a:r>
              <a:rPr lang="sr-Latn-RS" dirty="0" smtClean="0"/>
              <a:t>pošalj</a:t>
            </a:r>
            <a:r>
              <a:rPr lang="en-US" dirty="0" smtClean="0"/>
              <a:t>e</a:t>
            </a:r>
            <a:r>
              <a:rPr lang="sr-Latn-RS" dirty="0" smtClean="0"/>
              <a:t> preko vrednosti je </a:t>
            </a:r>
            <a:r>
              <a:rPr lang="sr-Latn-RS" i="1" dirty="0" smtClean="0"/>
              <a:t>foo(</a:t>
            </a:r>
            <a:r>
              <a:rPr lang="en-US" b="1" i="1" dirty="0" smtClean="0">
                <a:solidFill>
                  <a:schemeClr val="accent2"/>
                </a:solidFill>
              </a:rPr>
              <a:t>s[:]</a:t>
            </a:r>
            <a:r>
              <a:rPr lang="en-US" i="1" dirty="0" smtClean="0"/>
              <a:t>)</a:t>
            </a:r>
          </a:p>
        </p:txBody>
      </p:sp>
    </p:spTree>
    <p:extLst>
      <p:ext uri="{BB962C8B-B14F-4D97-AF65-F5344CB8AC3E}">
        <p14:creationId xmlns:p14="http://schemas.microsoft.com/office/powerpoint/2010/main" val="35764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Prosl</a:t>
            </a:r>
            <a:r>
              <a:rPr lang="sr-Latn-RS" dirty="0" smtClean="0"/>
              <a:t>eđivanje </a:t>
            </a:r>
            <a:r>
              <a:rPr lang="en-US" dirty="0" err="1" smtClean="0"/>
              <a:t>argumenata</a:t>
            </a:r>
            <a:r>
              <a:rPr lang="en-US" dirty="0" smtClean="0"/>
              <a:t> </a:t>
            </a:r>
            <a:r>
              <a:rPr lang="en-US" dirty="0" err="1" smtClean="0"/>
              <a:t>komandne</a:t>
            </a:r>
            <a:r>
              <a:rPr lang="en-US" dirty="0" smtClean="0"/>
              <a:t> </a:t>
            </a:r>
            <a:r>
              <a:rPr lang="en-US" dirty="0" err="1" smtClean="0"/>
              <a:t>linije</a:t>
            </a:r>
            <a:endParaRPr lang="en-GB" dirty="0"/>
          </a:p>
        </p:txBody>
      </p:sp>
      <p:sp>
        <p:nvSpPr>
          <p:cNvPr id="5" name="Content Placeholder 4"/>
          <p:cNvSpPr>
            <a:spLocks noGrp="1"/>
          </p:cNvSpPr>
          <p:nvPr>
            <p:ph sz="half" idx="2"/>
          </p:nvPr>
        </p:nvSpPr>
        <p:spPr>
          <a:xfrm>
            <a:off x="251520" y="1484784"/>
            <a:ext cx="8496944" cy="5184576"/>
          </a:xfrm>
        </p:spPr>
        <p:txBody>
          <a:bodyPr>
            <a:normAutofit/>
          </a:bodyPr>
          <a:lstStyle/>
          <a:p>
            <a:pPr marL="0" indent="0">
              <a:buNone/>
            </a:pPr>
            <a:r>
              <a:rPr lang="en-US" sz="2500" dirty="0" err="1" smtClean="0"/>
              <a:t>Protrebno</a:t>
            </a:r>
            <a:r>
              <a:rPr lang="en-US" sz="2500" dirty="0" smtClean="0"/>
              <a:t> je </a:t>
            </a:r>
            <a:r>
              <a:rPr lang="en-US" sz="2500" dirty="0" err="1" smtClean="0"/>
              <a:t>koristiti</a:t>
            </a:r>
            <a:r>
              <a:rPr lang="en-US" sz="2500" dirty="0" smtClean="0"/>
              <a:t> Python </a:t>
            </a:r>
            <a:r>
              <a:rPr lang="en-US" sz="2500" b="1" dirty="0" smtClean="0">
                <a:solidFill>
                  <a:schemeClr val="accent2"/>
                </a:solidFill>
              </a:rPr>
              <a:t>sys</a:t>
            </a:r>
            <a:r>
              <a:rPr lang="en-US" sz="2500" b="1" dirty="0" smtClean="0"/>
              <a:t> </a:t>
            </a:r>
            <a:r>
              <a:rPr lang="en-US" sz="2500" dirty="0" err="1" smtClean="0"/>
              <a:t>modul</a:t>
            </a:r>
            <a:endParaRPr lang="en-US" sz="2500" dirty="0" smtClean="0"/>
          </a:p>
          <a:p>
            <a:pPr lvl="1"/>
            <a:r>
              <a:rPr lang="sr-Latn-RS" i="1" dirty="0"/>
              <a:t>sys.argv</a:t>
            </a:r>
            <a:r>
              <a:rPr lang="sr-Latn-RS" dirty="0"/>
              <a:t> </a:t>
            </a:r>
            <a:r>
              <a:rPr lang="en-US" dirty="0" err="1" smtClean="0"/>
              <a:t>predstavlja</a:t>
            </a:r>
            <a:r>
              <a:rPr lang="en-US" dirty="0" smtClean="0"/>
              <a:t> </a:t>
            </a:r>
            <a:r>
              <a:rPr lang="en-US" dirty="0" err="1" smtClean="0"/>
              <a:t>listu</a:t>
            </a:r>
            <a:r>
              <a:rPr lang="en-US" dirty="0" smtClean="0"/>
              <a:t> </a:t>
            </a:r>
            <a:r>
              <a:rPr lang="en-US" dirty="0" err="1" smtClean="0"/>
              <a:t>ulaznih</a:t>
            </a:r>
            <a:r>
              <a:rPr lang="en-US" dirty="0" smtClean="0"/>
              <a:t> </a:t>
            </a:r>
            <a:r>
              <a:rPr lang="en-US" dirty="0" err="1" smtClean="0"/>
              <a:t>argumenata</a:t>
            </a:r>
            <a:endParaRPr lang="en-US" dirty="0"/>
          </a:p>
          <a:p>
            <a:pPr lvl="1"/>
            <a:r>
              <a:rPr lang="en-US" i="1" dirty="0" err="1" smtClean="0"/>
              <a:t>len</a:t>
            </a:r>
            <a:r>
              <a:rPr lang="en-US" i="1" dirty="0"/>
              <a:t>(</a:t>
            </a:r>
            <a:r>
              <a:rPr lang="sr-Latn-RS" i="1" dirty="0" smtClean="0"/>
              <a:t>sys.argv</a:t>
            </a:r>
            <a:r>
              <a:rPr lang="en-US" i="1" dirty="0" smtClean="0"/>
              <a:t>)</a:t>
            </a:r>
            <a:r>
              <a:rPr lang="sr-Latn-RS" dirty="0" smtClean="0"/>
              <a:t> </a:t>
            </a:r>
            <a:r>
              <a:rPr lang="en-US" dirty="0" err="1" smtClean="0"/>
              <a:t>daje</a:t>
            </a:r>
            <a:r>
              <a:rPr lang="en-US" dirty="0" smtClean="0"/>
              <a:t> </a:t>
            </a:r>
            <a:r>
              <a:rPr lang="en-US" dirty="0" err="1" smtClean="0"/>
              <a:t>broj</a:t>
            </a:r>
            <a:r>
              <a:rPr lang="en-US" dirty="0" smtClean="0"/>
              <a:t> </a:t>
            </a:r>
            <a:r>
              <a:rPr lang="en-US" dirty="0" err="1" smtClean="0"/>
              <a:t>ulaznih</a:t>
            </a:r>
            <a:r>
              <a:rPr lang="en-US" dirty="0" smtClean="0"/>
              <a:t> </a:t>
            </a:r>
            <a:r>
              <a:rPr lang="en-US" dirty="0" err="1" smtClean="0"/>
              <a:t>argumenata</a:t>
            </a:r>
            <a:endParaRPr lang="en-US" dirty="0" smtClean="0"/>
          </a:p>
          <a:p>
            <a:pPr lvl="1"/>
            <a:r>
              <a:rPr lang="sr-Latn-RS" i="1" dirty="0" smtClean="0"/>
              <a:t>sys.argv</a:t>
            </a:r>
            <a:r>
              <a:rPr lang="en-US" i="1" dirty="0" smtClean="0"/>
              <a:t>[0]</a:t>
            </a:r>
            <a:r>
              <a:rPr lang="en-US" dirty="0" smtClean="0"/>
              <a:t> je </a:t>
            </a:r>
            <a:r>
              <a:rPr lang="en-US" dirty="0" err="1" smtClean="0"/>
              <a:t>ime</a:t>
            </a:r>
            <a:r>
              <a:rPr lang="en-US" dirty="0" smtClean="0"/>
              <a:t> </a:t>
            </a:r>
            <a:r>
              <a:rPr lang="en-US" dirty="0" err="1" smtClean="0"/>
              <a:t>programa</a:t>
            </a:r>
            <a:endParaRPr lang="en-US" dirty="0" smtClean="0"/>
          </a:p>
          <a:p>
            <a:pPr lvl="1"/>
            <a:endParaRPr lang="sr-Latn-RS" dirty="0" smtClean="0"/>
          </a:p>
          <a:p>
            <a:pPr lvl="1"/>
            <a:endParaRPr lang="sr-Latn-RS" dirty="0" smtClean="0"/>
          </a:p>
          <a:p>
            <a:pPr lvl="1"/>
            <a:endParaRPr lang="sr-Latn-RS" dirty="0"/>
          </a:p>
          <a:p>
            <a:pPr marL="0" indent="0">
              <a:buNone/>
            </a:pPr>
            <a:endParaRPr lang="en-GB" sz="2800" dirty="0" smtClean="0"/>
          </a:p>
          <a:p>
            <a:pPr marL="457200" lvl="1" indent="0">
              <a:buNone/>
            </a:pPr>
            <a:endParaRPr lang="en-US" dirty="0" smtClean="0"/>
          </a:p>
          <a:p>
            <a:pPr marL="0" indent="0">
              <a:buNone/>
            </a:pPr>
            <a:endParaRPr lang="en-GB" i="1" dirty="0"/>
          </a:p>
          <a:p>
            <a:pPr lvl="1"/>
            <a:endParaRPr lang="en-GB" dirty="0"/>
          </a:p>
        </p:txBody>
      </p:sp>
      <p:sp>
        <p:nvSpPr>
          <p:cNvPr id="4" name="TextBox 3"/>
          <p:cNvSpPr txBox="1"/>
          <p:nvPr/>
        </p:nvSpPr>
        <p:spPr>
          <a:xfrm>
            <a:off x="755576" y="3068960"/>
            <a:ext cx="4400872" cy="1754326"/>
          </a:xfrm>
          <a:prstGeom prst="rect">
            <a:avLst/>
          </a:prstGeom>
          <a:noFill/>
        </p:spPr>
        <p:txBody>
          <a:bodyPr wrap="square" rtlCol="0">
            <a:spAutoFit/>
          </a:bodyPr>
          <a:lstStyle/>
          <a:p>
            <a:r>
              <a:rPr lang="en-US" b="1" dirty="0">
                <a:solidFill>
                  <a:srgbClr val="92D050"/>
                </a:solidFill>
              </a:rPr>
              <a:t># </a:t>
            </a:r>
            <a:r>
              <a:rPr lang="en-US" b="1" dirty="0" smtClean="0">
                <a:solidFill>
                  <a:srgbClr val="92D050"/>
                </a:solidFill>
              </a:rPr>
              <a:t>Input arguments example (</a:t>
            </a:r>
            <a:r>
              <a:rPr lang="en-US" b="1" i="1" dirty="0" smtClean="0">
                <a:solidFill>
                  <a:srgbClr val="92D050"/>
                </a:solidFill>
              </a:rPr>
              <a:t>input.py</a:t>
            </a:r>
            <a:r>
              <a:rPr lang="en-US" b="1" dirty="0" smtClean="0">
                <a:solidFill>
                  <a:srgbClr val="92D050"/>
                </a:solidFill>
              </a:rPr>
              <a:t>)</a:t>
            </a:r>
            <a:endParaRPr lang="sr-Latn-RS" b="1" dirty="0">
              <a:solidFill>
                <a:srgbClr val="92D050"/>
              </a:solidFill>
            </a:endParaRPr>
          </a:p>
          <a:p>
            <a:r>
              <a:rPr lang="en-US" b="1" dirty="0" smtClean="0">
                <a:solidFill>
                  <a:srgbClr val="0070C0"/>
                </a:solidFill>
              </a:rPr>
              <a:t>import</a:t>
            </a:r>
            <a:r>
              <a:rPr lang="en-US" b="1" dirty="0" smtClean="0">
                <a:solidFill>
                  <a:schemeClr val="accent2"/>
                </a:solidFill>
              </a:rPr>
              <a:t> sys</a:t>
            </a:r>
            <a:endParaRPr lang="sr-Latn-RS" b="1" dirty="0"/>
          </a:p>
          <a:p>
            <a:r>
              <a:rPr lang="en-US" b="1" dirty="0" smtClean="0"/>
              <a:t>print(“</a:t>
            </a:r>
            <a:r>
              <a:rPr lang="en-US" b="1" dirty="0" err="1" smtClean="0"/>
              <a:t>argv</a:t>
            </a:r>
            <a:r>
              <a:rPr lang="en-US" b="1" dirty="0" smtClean="0"/>
              <a:t> </a:t>
            </a:r>
            <a:r>
              <a:rPr lang="en-US" b="1" dirty="0" err="1" smtClean="0"/>
              <a:t>len</a:t>
            </a:r>
            <a:r>
              <a:rPr lang="en-US" b="1" dirty="0" smtClean="0"/>
              <a:t>: ”, </a:t>
            </a:r>
            <a:r>
              <a:rPr lang="en-US" b="1" dirty="0" err="1" smtClean="0"/>
              <a:t>len</a:t>
            </a:r>
            <a:r>
              <a:rPr lang="en-US" b="1" dirty="0" smtClean="0"/>
              <a:t>(</a:t>
            </a:r>
            <a:r>
              <a:rPr lang="en-US" b="1" dirty="0" err="1" smtClean="0"/>
              <a:t>sys.argv</a:t>
            </a:r>
            <a:r>
              <a:rPr lang="en-US" b="1" dirty="0" smtClean="0"/>
              <a:t>)) </a:t>
            </a:r>
          </a:p>
          <a:p>
            <a:r>
              <a:rPr lang="en-US" b="1" dirty="0" smtClean="0"/>
              <a:t>print(“</a:t>
            </a:r>
            <a:r>
              <a:rPr lang="en-US" b="1" dirty="0" err="1" smtClean="0"/>
              <a:t>argv</a:t>
            </a:r>
            <a:r>
              <a:rPr lang="en-US" b="1" dirty="0" smtClean="0"/>
              <a:t>[0]: ”, </a:t>
            </a:r>
            <a:r>
              <a:rPr lang="en-US" b="1" dirty="0" err="1" smtClean="0"/>
              <a:t>sys.argv</a:t>
            </a:r>
            <a:r>
              <a:rPr lang="en-US" b="1" dirty="0" smtClean="0"/>
              <a:t>[0</a:t>
            </a:r>
            <a:r>
              <a:rPr lang="en-US" b="1" dirty="0"/>
              <a:t>]) </a:t>
            </a:r>
          </a:p>
          <a:p>
            <a:r>
              <a:rPr lang="en-US" b="1" dirty="0" smtClean="0"/>
              <a:t>print(</a:t>
            </a:r>
            <a:r>
              <a:rPr lang="en-US" b="1" dirty="0"/>
              <a:t>“</a:t>
            </a:r>
            <a:r>
              <a:rPr lang="en-US" b="1" dirty="0" err="1" smtClean="0"/>
              <a:t>argv</a:t>
            </a:r>
            <a:r>
              <a:rPr lang="en-US" b="1" dirty="0" smtClean="0"/>
              <a:t>[1]</a:t>
            </a:r>
            <a:r>
              <a:rPr lang="en-US" b="1" dirty="0"/>
              <a:t> : </a:t>
            </a:r>
            <a:r>
              <a:rPr lang="en-US" b="1" dirty="0" smtClean="0"/>
              <a:t>”, </a:t>
            </a:r>
            <a:r>
              <a:rPr lang="en-US" b="1" dirty="0" err="1" smtClean="0"/>
              <a:t>sys.argv</a:t>
            </a:r>
            <a:r>
              <a:rPr lang="en-US" b="1" dirty="0" smtClean="0"/>
              <a:t>[1]) </a:t>
            </a:r>
            <a:endParaRPr lang="en-US" b="1" dirty="0"/>
          </a:p>
          <a:p>
            <a:r>
              <a:rPr lang="en-US" b="1" dirty="0" smtClean="0"/>
              <a:t>print(</a:t>
            </a:r>
            <a:r>
              <a:rPr lang="en-US" b="1" dirty="0"/>
              <a:t>“</a:t>
            </a:r>
            <a:r>
              <a:rPr lang="en-US" b="1" dirty="0" err="1" smtClean="0"/>
              <a:t>argv</a:t>
            </a:r>
            <a:r>
              <a:rPr lang="en-US" b="1" dirty="0" smtClean="0"/>
              <a:t>[2]</a:t>
            </a:r>
            <a:r>
              <a:rPr lang="en-US" b="1" dirty="0"/>
              <a:t> : </a:t>
            </a:r>
            <a:r>
              <a:rPr lang="en-US" b="1" dirty="0" smtClean="0"/>
              <a:t>”, </a:t>
            </a:r>
            <a:r>
              <a:rPr lang="en-US" b="1" dirty="0" err="1" smtClean="0"/>
              <a:t>sys.argv</a:t>
            </a:r>
            <a:r>
              <a:rPr lang="en-US" b="1" dirty="0" smtClean="0"/>
              <a:t>[2]) </a:t>
            </a:r>
            <a:endParaRPr lang="en-US" b="1" dirty="0"/>
          </a:p>
        </p:txBody>
      </p:sp>
      <p:sp>
        <p:nvSpPr>
          <p:cNvPr id="7" name="TextBox 6"/>
          <p:cNvSpPr txBox="1"/>
          <p:nvPr/>
        </p:nvSpPr>
        <p:spPr>
          <a:xfrm>
            <a:off x="762472" y="4797152"/>
            <a:ext cx="4248472" cy="1754326"/>
          </a:xfrm>
          <a:prstGeom prst="rect">
            <a:avLst/>
          </a:prstGeom>
          <a:noFill/>
        </p:spPr>
        <p:txBody>
          <a:bodyPr wrap="square" rtlCol="0">
            <a:spAutoFit/>
          </a:bodyPr>
          <a:lstStyle/>
          <a:p>
            <a:r>
              <a:rPr lang="en-US" dirty="0" err="1" smtClean="0"/>
              <a:t>Poziv</a:t>
            </a:r>
            <a:r>
              <a:rPr lang="en-US" b="1" dirty="0" smtClean="0"/>
              <a:t>: $python input.py </a:t>
            </a:r>
            <a:r>
              <a:rPr lang="en-US" b="1" dirty="0" err="1" smtClean="0"/>
              <a:t>jedan</a:t>
            </a:r>
            <a:r>
              <a:rPr lang="en-US" b="1" dirty="0" smtClean="0"/>
              <a:t> 2</a:t>
            </a:r>
          </a:p>
          <a:p>
            <a:r>
              <a:rPr lang="en-US" dirty="0" err="1" smtClean="0"/>
              <a:t>Izlaz</a:t>
            </a:r>
            <a:r>
              <a:rPr lang="en-US" b="1" dirty="0" smtClean="0"/>
              <a:t>:</a:t>
            </a:r>
          </a:p>
          <a:p>
            <a:r>
              <a:rPr lang="en-US" b="1" dirty="0" err="1" smtClean="0"/>
              <a:t>argv</a:t>
            </a:r>
            <a:r>
              <a:rPr lang="en-US" b="1" dirty="0" smtClean="0"/>
              <a:t> </a:t>
            </a:r>
            <a:r>
              <a:rPr lang="en-US" b="1" dirty="0" err="1"/>
              <a:t>len</a:t>
            </a:r>
            <a:r>
              <a:rPr lang="en-US" b="1" dirty="0" smtClean="0"/>
              <a:t>: 3</a:t>
            </a:r>
          </a:p>
          <a:p>
            <a:r>
              <a:rPr lang="en-US" b="1" dirty="0" err="1" smtClean="0"/>
              <a:t>argv</a:t>
            </a:r>
            <a:r>
              <a:rPr lang="en-US" b="1" dirty="0" smtClean="0"/>
              <a:t>[0]: C:\path\input.py</a:t>
            </a:r>
          </a:p>
          <a:p>
            <a:r>
              <a:rPr lang="en-US" b="1" dirty="0" err="1" smtClean="0"/>
              <a:t>argv</a:t>
            </a:r>
            <a:r>
              <a:rPr lang="en-US" b="1" dirty="0" smtClean="0"/>
              <a:t>[1]: </a:t>
            </a:r>
            <a:r>
              <a:rPr lang="en-US" b="1" dirty="0" err="1" smtClean="0"/>
              <a:t>jedan</a:t>
            </a:r>
            <a:endParaRPr lang="en-US" b="1" dirty="0"/>
          </a:p>
          <a:p>
            <a:r>
              <a:rPr lang="en-US" b="1" dirty="0" err="1" smtClean="0"/>
              <a:t>argv</a:t>
            </a:r>
            <a:r>
              <a:rPr lang="en-US" b="1" dirty="0" smtClean="0"/>
              <a:t>[2]: 2</a:t>
            </a:r>
          </a:p>
        </p:txBody>
      </p:sp>
    </p:spTree>
    <p:extLst>
      <p:ext uri="{BB962C8B-B14F-4D97-AF65-F5344CB8AC3E}">
        <p14:creationId xmlns:p14="http://schemas.microsoft.com/office/powerpoint/2010/main" val="3233273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Rad sa datotekama</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en-US" sz="2800" dirty="0" err="1" smtClean="0"/>
              <a:t>Za</a:t>
            </a:r>
            <a:r>
              <a:rPr lang="en-US" sz="2800" dirty="0" smtClean="0"/>
              <a:t> </a:t>
            </a:r>
            <a:r>
              <a:rPr lang="en-US" sz="2800" dirty="0" err="1" smtClean="0"/>
              <a:t>rukovanje</a:t>
            </a:r>
            <a:r>
              <a:rPr lang="en-US" sz="2800" dirty="0" smtClean="0"/>
              <a:t> </a:t>
            </a:r>
            <a:r>
              <a:rPr lang="en-US" sz="2800" dirty="0" err="1" smtClean="0"/>
              <a:t>sa</a:t>
            </a:r>
            <a:r>
              <a:rPr lang="en-US" sz="2800" dirty="0" smtClean="0"/>
              <a:t> </a:t>
            </a:r>
            <a:r>
              <a:rPr lang="en-US" sz="2800" dirty="0" err="1" smtClean="0"/>
              <a:t>datotekama</a:t>
            </a:r>
            <a:r>
              <a:rPr lang="en-US" sz="2800" dirty="0" smtClean="0"/>
              <a:t> </a:t>
            </a:r>
            <a:r>
              <a:rPr lang="en-US" sz="2800" dirty="0" err="1" smtClean="0"/>
              <a:t>koriste</a:t>
            </a:r>
            <a:r>
              <a:rPr lang="en-US" sz="2800" dirty="0" smtClean="0"/>
              <a:t> se </a:t>
            </a:r>
            <a:r>
              <a:rPr lang="en-US" sz="2800" dirty="0" err="1" smtClean="0"/>
              <a:t>funkcije</a:t>
            </a:r>
            <a:r>
              <a:rPr lang="sr-Latn-RS" sz="2800" dirty="0" smtClean="0"/>
              <a:t>:</a:t>
            </a:r>
            <a:endParaRPr lang="en-US" sz="2800" dirty="0" smtClean="0"/>
          </a:p>
          <a:p>
            <a:pPr lvl="1"/>
            <a:r>
              <a:rPr lang="en-US" dirty="0" smtClean="0"/>
              <a:t>open(</a:t>
            </a:r>
            <a:r>
              <a:rPr lang="en-US" i="1" dirty="0" err="1" smtClean="0"/>
              <a:t>file_name</a:t>
            </a:r>
            <a:r>
              <a:rPr lang="en-US" dirty="0" smtClean="0"/>
              <a:t>, </a:t>
            </a:r>
            <a:r>
              <a:rPr lang="en-US" i="1" dirty="0" smtClean="0"/>
              <a:t>mode</a:t>
            </a:r>
            <a:r>
              <a:rPr lang="en-US" dirty="0" smtClean="0"/>
              <a:t>), </a:t>
            </a:r>
            <a:r>
              <a:rPr lang="en-US" dirty="0"/>
              <a:t>close()</a:t>
            </a:r>
            <a:endParaRPr lang="en-US" dirty="0" smtClean="0"/>
          </a:p>
          <a:p>
            <a:pPr lvl="1"/>
            <a:r>
              <a:rPr lang="en-US" dirty="0" smtClean="0"/>
              <a:t>write(</a:t>
            </a:r>
            <a:r>
              <a:rPr lang="en-US" i="1" dirty="0" err="1" smtClean="0"/>
              <a:t>str</a:t>
            </a:r>
            <a:r>
              <a:rPr lang="en-US" dirty="0" smtClean="0"/>
              <a:t>), read(</a:t>
            </a:r>
            <a:r>
              <a:rPr lang="en-US" i="1" dirty="0" smtClean="0"/>
              <a:t>size</a:t>
            </a:r>
            <a:r>
              <a:rPr lang="en-US" dirty="0" smtClean="0"/>
              <a:t>), </a:t>
            </a:r>
            <a:r>
              <a:rPr lang="en-US" dirty="0" err="1" smtClean="0"/>
              <a:t>readline</a:t>
            </a:r>
            <a:r>
              <a:rPr lang="en-US" dirty="0" smtClean="0"/>
              <a:t>()</a:t>
            </a:r>
            <a:endParaRPr lang="en-US" dirty="0"/>
          </a:p>
          <a:p>
            <a:pPr lvl="1"/>
            <a:r>
              <a:rPr lang="en-US" dirty="0"/>
              <a:t>K</a:t>
            </a:r>
            <a:r>
              <a:rPr lang="sr-Latn-RS" dirty="0" smtClean="0"/>
              <a:t>ao u C</a:t>
            </a:r>
            <a:r>
              <a:rPr lang="en-US" dirty="0" smtClean="0"/>
              <a:t>\C++ </a:t>
            </a:r>
            <a:r>
              <a:rPr lang="en-US" dirty="0" err="1" smtClean="0"/>
              <a:t>jeziku</a:t>
            </a:r>
            <a:r>
              <a:rPr lang="en-US" dirty="0" smtClean="0"/>
              <a:t> re</a:t>
            </a:r>
            <a:r>
              <a:rPr lang="sr-Latn-RS" dirty="0" smtClean="0"/>
              <a:t>žim</a:t>
            </a:r>
            <a:r>
              <a:rPr lang="en-US" dirty="0" err="1" smtClean="0"/>
              <a:t>i</a:t>
            </a:r>
            <a:r>
              <a:rPr lang="en-US" dirty="0" smtClean="0"/>
              <a:t> </a:t>
            </a:r>
            <a:r>
              <a:rPr lang="en-US" dirty="0" err="1" smtClean="0"/>
              <a:t>rada</a:t>
            </a:r>
            <a:r>
              <a:rPr lang="en-US" dirty="0" smtClean="0"/>
              <a:t> </a:t>
            </a:r>
            <a:r>
              <a:rPr lang="en-US" dirty="0" err="1" smtClean="0"/>
              <a:t>sa</a:t>
            </a:r>
            <a:r>
              <a:rPr lang="en-US" dirty="0" smtClean="0"/>
              <a:t> </a:t>
            </a:r>
            <a:r>
              <a:rPr lang="sr-Latn-RS" dirty="0" smtClean="0"/>
              <a:t>datoteka</a:t>
            </a:r>
            <a:r>
              <a:rPr lang="en-US" dirty="0" smtClean="0"/>
              <a:t>ma</a:t>
            </a:r>
            <a:r>
              <a:rPr lang="sr-Latn-RS" dirty="0" smtClean="0"/>
              <a:t> su: read </a:t>
            </a:r>
            <a:r>
              <a:rPr lang="sr-Cyrl-RS" dirty="0" smtClean="0"/>
              <a:t>(</a:t>
            </a:r>
            <a:r>
              <a:rPr lang="en-US" dirty="0" smtClean="0"/>
              <a:t>‘r’</a:t>
            </a:r>
            <a:r>
              <a:rPr lang="sr-Cyrl-RS" dirty="0" smtClean="0"/>
              <a:t>)</a:t>
            </a:r>
            <a:r>
              <a:rPr lang="en-US" dirty="0" smtClean="0"/>
              <a:t>, write (‘w’), append (‘a’), read-write(‘r+’)</a:t>
            </a:r>
            <a:endParaRPr lang="sr-Latn-RS" dirty="0" smtClean="0"/>
          </a:p>
          <a:p>
            <a:pPr lvl="1"/>
            <a:endParaRPr lang="sr-Latn-RS" dirty="0" smtClean="0"/>
          </a:p>
          <a:p>
            <a:pPr lvl="1"/>
            <a:endParaRPr lang="sr-Latn-RS" dirty="0"/>
          </a:p>
          <a:p>
            <a:pPr marL="0" indent="0">
              <a:buNone/>
            </a:pPr>
            <a:endParaRPr lang="en-GB" sz="2800" dirty="0" smtClean="0"/>
          </a:p>
          <a:p>
            <a:pPr marL="457200" lvl="1" indent="0">
              <a:buNone/>
            </a:pPr>
            <a:endParaRPr lang="en-US" dirty="0" smtClean="0"/>
          </a:p>
          <a:p>
            <a:pPr marL="0" indent="0">
              <a:buNone/>
            </a:pPr>
            <a:endParaRPr lang="en-GB" i="1" dirty="0"/>
          </a:p>
          <a:p>
            <a:pPr lvl="1"/>
            <a:endParaRPr lang="en-GB" dirty="0"/>
          </a:p>
        </p:txBody>
      </p:sp>
      <p:sp>
        <p:nvSpPr>
          <p:cNvPr id="4" name="TextBox 3"/>
          <p:cNvSpPr txBox="1"/>
          <p:nvPr/>
        </p:nvSpPr>
        <p:spPr>
          <a:xfrm>
            <a:off x="827584" y="3501008"/>
            <a:ext cx="6211838" cy="2308324"/>
          </a:xfrm>
          <a:prstGeom prst="rect">
            <a:avLst/>
          </a:prstGeom>
          <a:noFill/>
        </p:spPr>
        <p:txBody>
          <a:bodyPr wrap="square" rtlCol="0">
            <a:spAutoFit/>
          </a:bodyPr>
          <a:lstStyle/>
          <a:p>
            <a:r>
              <a:rPr lang="en-US" b="1" dirty="0">
                <a:solidFill>
                  <a:srgbClr val="92D050"/>
                </a:solidFill>
              </a:rPr>
              <a:t># </a:t>
            </a:r>
            <a:r>
              <a:rPr lang="en-US" b="1" dirty="0" smtClean="0">
                <a:solidFill>
                  <a:srgbClr val="92D050"/>
                </a:solidFill>
              </a:rPr>
              <a:t>Read from input and write to output file</a:t>
            </a:r>
            <a:endParaRPr lang="sr-Latn-RS" b="1" dirty="0">
              <a:solidFill>
                <a:srgbClr val="92D050"/>
              </a:solidFill>
            </a:endParaRPr>
          </a:p>
          <a:p>
            <a:r>
              <a:rPr lang="en-US" b="1" dirty="0"/>
              <a:t>import sys</a:t>
            </a:r>
            <a:endParaRPr lang="sr-Latn-RS" b="1" dirty="0"/>
          </a:p>
          <a:p>
            <a:r>
              <a:rPr lang="en-US" b="1" dirty="0" smtClean="0"/>
              <a:t>fin = </a:t>
            </a:r>
            <a:r>
              <a:rPr lang="en-US" b="1" dirty="0" smtClean="0">
                <a:solidFill>
                  <a:schemeClr val="accent2"/>
                </a:solidFill>
              </a:rPr>
              <a:t>open</a:t>
            </a:r>
            <a:r>
              <a:rPr lang="en-US" b="1" dirty="0" smtClean="0"/>
              <a:t>(“</a:t>
            </a:r>
            <a:r>
              <a:rPr lang="en-US" b="1" dirty="0" err="1" smtClean="0"/>
              <a:t>input_file_name</a:t>
            </a:r>
            <a:r>
              <a:rPr lang="en-US" b="1" dirty="0" smtClean="0"/>
              <a:t>”, ‘r’)</a:t>
            </a:r>
          </a:p>
          <a:p>
            <a:r>
              <a:rPr lang="en-US" b="1" dirty="0" err="1" smtClean="0"/>
              <a:t>fout</a:t>
            </a:r>
            <a:r>
              <a:rPr lang="en-US" b="1" dirty="0" smtClean="0"/>
              <a:t> </a:t>
            </a:r>
            <a:r>
              <a:rPr lang="en-US" b="1" dirty="0"/>
              <a:t>= </a:t>
            </a:r>
            <a:r>
              <a:rPr lang="en-US" b="1" dirty="0" smtClean="0">
                <a:solidFill>
                  <a:schemeClr val="accent2"/>
                </a:solidFill>
              </a:rPr>
              <a:t>open</a:t>
            </a:r>
            <a:r>
              <a:rPr lang="en-US" b="1" dirty="0" smtClean="0"/>
              <a:t>(“</a:t>
            </a:r>
            <a:r>
              <a:rPr lang="en-US" b="1" dirty="0" err="1" smtClean="0"/>
              <a:t>output_file_name</a:t>
            </a:r>
            <a:r>
              <a:rPr lang="en-US" b="1" dirty="0"/>
              <a:t>”, </a:t>
            </a:r>
            <a:r>
              <a:rPr lang="en-US" b="1" dirty="0" smtClean="0"/>
              <a:t>‘w’)</a:t>
            </a:r>
            <a:endParaRPr lang="en-US" b="1" dirty="0"/>
          </a:p>
          <a:p>
            <a:r>
              <a:rPr lang="en-US" b="1" dirty="0" smtClean="0"/>
              <a:t>for </a:t>
            </a:r>
            <a:r>
              <a:rPr lang="en-US" b="1" i="1" dirty="0" smtClean="0"/>
              <a:t>line</a:t>
            </a:r>
            <a:r>
              <a:rPr lang="en-US" b="1" dirty="0" smtClean="0"/>
              <a:t> in fin:</a:t>
            </a:r>
          </a:p>
          <a:p>
            <a:r>
              <a:rPr lang="sr-Latn-RS" b="1" baseline="30000" dirty="0"/>
              <a:t>. . . </a:t>
            </a:r>
            <a:r>
              <a:rPr lang="sr-Latn-RS" b="1" baseline="30000" dirty="0" smtClean="0"/>
              <a:t>.</a:t>
            </a:r>
            <a:r>
              <a:rPr lang="en-US" b="1" dirty="0"/>
              <a:t> </a:t>
            </a:r>
            <a:r>
              <a:rPr lang="en-US" b="1" dirty="0" err="1"/>
              <a:t>f</a:t>
            </a:r>
            <a:r>
              <a:rPr lang="en-US" b="1" dirty="0" err="1" smtClean="0"/>
              <a:t>out</a:t>
            </a:r>
            <a:r>
              <a:rPr lang="en-US" b="1" dirty="0" smtClean="0"/>
              <a:t>.</a:t>
            </a:r>
            <a:r>
              <a:rPr lang="en-US" b="1" dirty="0">
                <a:solidFill>
                  <a:schemeClr val="accent2"/>
                </a:solidFill>
              </a:rPr>
              <a:t> </a:t>
            </a:r>
            <a:r>
              <a:rPr lang="en-US" b="1" dirty="0" smtClean="0">
                <a:solidFill>
                  <a:schemeClr val="accent2"/>
                </a:solidFill>
              </a:rPr>
              <a:t>write</a:t>
            </a:r>
            <a:r>
              <a:rPr lang="en-US" b="1" dirty="0" smtClean="0"/>
              <a:t>(</a:t>
            </a:r>
            <a:r>
              <a:rPr lang="en-US" b="1" i="1" dirty="0" smtClean="0"/>
              <a:t>line</a:t>
            </a:r>
            <a:r>
              <a:rPr lang="en-US" b="1" dirty="0" smtClean="0"/>
              <a:t>)</a:t>
            </a:r>
          </a:p>
          <a:p>
            <a:r>
              <a:rPr lang="en-US" b="1" dirty="0" err="1" smtClean="0"/>
              <a:t>fin.</a:t>
            </a:r>
            <a:r>
              <a:rPr lang="en-US" b="1" dirty="0" err="1" smtClean="0">
                <a:solidFill>
                  <a:schemeClr val="accent2"/>
                </a:solidFill>
              </a:rPr>
              <a:t>close</a:t>
            </a:r>
            <a:r>
              <a:rPr lang="en-US" b="1" dirty="0" smtClean="0"/>
              <a:t>()</a:t>
            </a:r>
          </a:p>
          <a:p>
            <a:r>
              <a:rPr lang="en-US" b="1" dirty="0" err="1" smtClean="0"/>
              <a:t>fout.</a:t>
            </a:r>
            <a:r>
              <a:rPr lang="en-US" b="1" dirty="0" err="1" smtClean="0">
                <a:solidFill>
                  <a:schemeClr val="accent2"/>
                </a:solidFill>
              </a:rPr>
              <a:t>close</a:t>
            </a:r>
            <a:r>
              <a:rPr lang="en-US" b="1" dirty="0" smtClean="0"/>
              <a:t>()</a:t>
            </a:r>
          </a:p>
        </p:txBody>
      </p:sp>
    </p:spTree>
    <p:extLst>
      <p:ext uri="{BB962C8B-B14F-4D97-AF65-F5344CB8AC3E}">
        <p14:creationId xmlns:p14="http://schemas.microsoft.com/office/powerpoint/2010/main" val="589357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Dodatni materijali</a:t>
            </a:r>
            <a:endParaRPr lang="en-GB" dirty="0"/>
          </a:p>
        </p:txBody>
      </p:sp>
      <p:sp>
        <p:nvSpPr>
          <p:cNvPr id="3" name="Content Placeholder 2"/>
          <p:cNvSpPr>
            <a:spLocks noGrp="1"/>
          </p:cNvSpPr>
          <p:nvPr>
            <p:ph idx="1"/>
          </p:nvPr>
        </p:nvSpPr>
        <p:spPr>
          <a:xfrm>
            <a:off x="251520" y="1556792"/>
            <a:ext cx="8856984" cy="5141168"/>
          </a:xfrm>
        </p:spPr>
        <p:txBody>
          <a:bodyPr>
            <a:normAutofit/>
          </a:bodyPr>
          <a:lstStyle/>
          <a:p>
            <a:pPr marL="0" indent="0">
              <a:buNone/>
            </a:pPr>
            <a:r>
              <a:rPr lang="sr-Latn-RS" sz="2800" dirty="0" smtClean="0"/>
              <a:t>Više informacija o svemu do sada pomenutom kao i Python API dostupno je u zvaničnoj </a:t>
            </a:r>
            <a:r>
              <a:rPr lang="sr-Latn-RS" sz="2800" b="1" u="sng" dirty="0" smtClean="0">
                <a:solidFill>
                  <a:srgbClr val="FF0000"/>
                </a:solidFill>
              </a:rPr>
              <a:t>Python</a:t>
            </a:r>
            <a:r>
              <a:rPr lang="sr-Latn-RS" sz="2800" dirty="0" smtClean="0">
                <a:solidFill>
                  <a:srgbClr val="FF0000"/>
                </a:solidFill>
              </a:rPr>
              <a:t> </a:t>
            </a:r>
            <a:r>
              <a:rPr lang="sr-Latn-RS" sz="2800" dirty="0" smtClean="0"/>
              <a:t>web </a:t>
            </a:r>
            <a:r>
              <a:rPr lang="sr-Latn-RS" sz="2800" b="1" u="sng" dirty="0" smtClean="0">
                <a:solidFill>
                  <a:srgbClr val="FF0000"/>
                </a:solidFill>
              </a:rPr>
              <a:t>dokumentaciji</a:t>
            </a:r>
            <a:r>
              <a:rPr lang="sr-Latn-RS" sz="2800" dirty="0" smtClean="0"/>
              <a:t>:  </a:t>
            </a:r>
          </a:p>
          <a:p>
            <a:pPr marL="0" indent="0">
              <a:buNone/>
            </a:pPr>
            <a:r>
              <a:rPr lang="sr-Latn-RS" dirty="0" smtClean="0">
                <a:hlinkClick r:id="rId3"/>
              </a:rPr>
              <a:t>https</a:t>
            </a:r>
            <a:r>
              <a:rPr lang="sr-Latn-RS" dirty="0">
                <a:hlinkClick r:id="rId3"/>
              </a:rPr>
              <a:t>://docs.python.org/3</a:t>
            </a:r>
            <a:r>
              <a:rPr lang="sr-Latn-RS" dirty="0" smtClean="0">
                <a:hlinkClick r:id="rId3"/>
              </a:rPr>
              <a:t>/</a:t>
            </a:r>
            <a:r>
              <a:rPr lang="sr-Latn-RS" dirty="0" smtClean="0"/>
              <a:t> </a:t>
            </a:r>
          </a:p>
        </p:txBody>
      </p:sp>
    </p:spTree>
    <p:extLst>
      <p:ext uri="{BB962C8B-B14F-4D97-AF65-F5344CB8AC3E}">
        <p14:creationId xmlns:p14="http://schemas.microsoft.com/office/powerpoint/2010/main" val="3456211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Primer</a:t>
            </a:r>
            <a:endParaRPr lang="en-GB" dirty="0"/>
          </a:p>
        </p:txBody>
      </p:sp>
      <p:sp>
        <p:nvSpPr>
          <p:cNvPr id="3" name="Content Placeholder 2"/>
          <p:cNvSpPr>
            <a:spLocks noGrp="1"/>
          </p:cNvSpPr>
          <p:nvPr>
            <p:ph idx="1"/>
          </p:nvPr>
        </p:nvSpPr>
        <p:spPr>
          <a:xfrm>
            <a:off x="179512" y="1412776"/>
            <a:ext cx="8856984" cy="5141168"/>
          </a:xfrm>
        </p:spPr>
        <p:txBody>
          <a:bodyPr>
            <a:normAutofit/>
          </a:bodyPr>
          <a:lstStyle/>
          <a:p>
            <a:pPr marL="0" indent="0">
              <a:buNone/>
            </a:pPr>
            <a:r>
              <a:rPr lang="en-US" sz="2800" dirty="0" err="1" smtClean="0"/>
              <a:t>Napisati</a:t>
            </a:r>
            <a:r>
              <a:rPr lang="en-US" sz="2800" dirty="0" smtClean="0"/>
              <a:t> </a:t>
            </a:r>
            <a:r>
              <a:rPr lang="en-US" sz="2800" dirty="0" err="1"/>
              <a:t>progam</a:t>
            </a:r>
            <a:r>
              <a:rPr lang="en-US" sz="2800" dirty="0"/>
              <a:t> </a:t>
            </a:r>
            <a:r>
              <a:rPr lang="en-US" sz="2800" dirty="0" err="1"/>
              <a:t>koji</a:t>
            </a:r>
            <a:r>
              <a:rPr lang="en-US" sz="2800" dirty="0"/>
              <a:t> </a:t>
            </a:r>
            <a:r>
              <a:rPr lang="sr-Latn-RS" sz="2800" dirty="0"/>
              <a:t>listu parova prvih 10 brojeva čuva u rečniku pod nazivom koji definiše </a:t>
            </a:r>
            <a:r>
              <a:rPr lang="sr-Latn-RS" sz="2800" dirty="0" smtClean="0"/>
              <a:t>korisnik</a:t>
            </a:r>
            <a:endParaRPr lang="en-US" sz="2800" dirty="0" smtClean="0"/>
          </a:p>
          <a:p>
            <a:pPr lvl="1"/>
            <a:r>
              <a:rPr lang="sr-Latn-RS" dirty="0" smtClean="0"/>
              <a:t>Ime liste treba preuzeti na ulazu</a:t>
            </a:r>
          </a:p>
          <a:p>
            <a:pPr lvl="1"/>
            <a:r>
              <a:rPr lang="sr-Latn-RS" dirty="0" smtClean="0"/>
              <a:t>Parovi brojeva (1,2), (3,4) ... (9,10) predstavljaju torke</a:t>
            </a:r>
          </a:p>
          <a:p>
            <a:pPr lvl="1"/>
            <a:r>
              <a:rPr lang="sr-Latn-RS" dirty="0" smtClean="0"/>
              <a:t>Lista se čuva u rečniku koji mapira vrednost string na listu</a:t>
            </a:r>
            <a:endParaRPr lang="en-US" dirty="0"/>
          </a:p>
          <a:p>
            <a:endParaRPr lang="sr-Latn-RS" dirty="0" smtClean="0"/>
          </a:p>
          <a:p>
            <a:endParaRPr lang="sr-Latn-RS" dirty="0">
              <a:solidFill>
                <a:srgbClr val="FF0000"/>
              </a:solidFill>
            </a:endParaRPr>
          </a:p>
        </p:txBody>
      </p:sp>
    </p:spTree>
    <p:extLst>
      <p:ext uri="{BB962C8B-B14F-4D97-AF65-F5344CB8AC3E}">
        <p14:creationId xmlns:p14="http://schemas.microsoft.com/office/powerpoint/2010/main" val="2495015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Zadaci</a:t>
            </a:r>
            <a:endParaRPr lang="en-GB" dirty="0"/>
          </a:p>
        </p:txBody>
      </p:sp>
      <p:sp>
        <p:nvSpPr>
          <p:cNvPr id="3" name="Content Placeholder 2"/>
          <p:cNvSpPr>
            <a:spLocks noGrp="1"/>
          </p:cNvSpPr>
          <p:nvPr>
            <p:ph idx="1"/>
          </p:nvPr>
        </p:nvSpPr>
        <p:spPr>
          <a:xfrm>
            <a:off x="179512" y="1412776"/>
            <a:ext cx="8856984" cy="5141168"/>
          </a:xfrm>
        </p:spPr>
        <p:txBody>
          <a:bodyPr>
            <a:normAutofit fontScale="92500" lnSpcReduction="20000"/>
          </a:bodyPr>
          <a:lstStyle/>
          <a:p>
            <a:pPr marL="514350" indent="-514350">
              <a:buFont typeface="+mj-lt"/>
              <a:buAutoNum type="arabicPeriod"/>
            </a:pPr>
            <a:r>
              <a:rPr lang="sr-Latn-RS" sz="2500" dirty="0" smtClean="0"/>
              <a:t>Napisati funkciju koja računa zbir prvih </a:t>
            </a:r>
            <a:r>
              <a:rPr lang="sr-Latn-RS" sz="2500" i="1" dirty="0" smtClean="0"/>
              <a:t>N</a:t>
            </a:r>
            <a:r>
              <a:rPr lang="sr-Latn-RS" sz="2500" dirty="0" smtClean="0"/>
              <a:t> prirodnih brojeva;</a:t>
            </a:r>
            <a:endParaRPr lang="sr-Latn-RS" sz="2500" dirty="0"/>
          </a:p>
          <a:p>
            <a:pPr marL="514350" indent="-514350">
              <a:buFont typeface="+mj-lt"/>
              <a:buAutoNum type="arabicPeriod"/>
            </a:pPr>
            <a:r>
              <a:rPr lang="sr-Latn-RS" sz="2500" dirty="0"/>
              <a:t>Napisati funkciju koja računa zbir </a:t>
            </a:r>
            <a:r>
              <a:rPr lang="sr-Latn-RS" sz="2500" dirty="0" smtClean="0"/>
              <a:t>kvadrata prvih </a:t>
            </a:r>
            <a:r>
              <a:rPr lang="sr-Latn-RS" sz="2500" i="1" dirty="0"/>
              <a:t>N</a:t>
            </a:r>
            <a:r>
              <a:rPr lang="sr-Latn-RS" sz="2500" dirty="0"/>
              <a:t> prirodnih </a:t>
            </a:r>
            <a:r>
              <a:rPr lang="sr-Latn-RS" sz="2500" dirty="0" smtClean="0"/>
              <a:t>brojeva; parametar </a:t>
            </a:r>
            <a:r>
              <a:rPr lang="sr-Latn-RS" sz="2500" i="1" dirty="0" smtClean="0"/>
              <a:t>N</a:t>
            </a:r>
            <a:r>
              <a:rPr lang="sr-Latn-RS" sz="2500" dirty="0" smtClean="0"/>
              <a:t> se unosi kao ulazni argument programa;</a:t>
            </a:r>
          </a:p>
          <a:p>
            <a:pPr marL="514350" indent="-514350">
              <a:buFont typeface="+mj-lt"/>
              <a:buAutoNum type="arabicPeriod"/>
            </a:pPr>
            <a:r>
              <a:rPr lang="en-US" sz="2500" dirty="0" err="1"/>
              <a:t>Napi</a:t>
            </a:r>
            <a:r>
              <a:rPr lang="sr-Latn-RS" sz="2500" dirty="0"/>
              <a:t>š</a:t>
            </a:r>
            <a:r>
              <a:rPr lang="en-US" sz="2500" dirty="0" err="1"/>
              <a:t>i</a:t>
            </a:r>
            <a:r>
              <a:rPr lang="en-US" sz="2500" dirty="0"/>
              <a:t> program </a:t>
            </a:r>
            <a:r>
              <a:rPr lang="sr-Latn-RS" sz="2500" dirty="0" smtClean="0"/>
              <a:t>koji na ulazu prima dva </a:t>
            </a:r>
            <a:r>
              <a:rPr lang="en-US" sz="2500" dirty="0" err="1" smtClean="0"/>
              <a:t>stringa</a:t>
            </a:r>
            <a:r>
              <a:rPr lang="sr-Latn-RS" sz="2500" dirty="0"/>
              <a:t> </a:t>
            </a:r>
            <a:r>
              <a:rPr lang="sr-Latn-RS" sz="2500" dirty="0" smtClean="0"/>
              <a:t>i na osnovu njih </a:t>
            </a:r>
            <a:r>
              <a:rPr lang="en-US" sz="2500" dirty="0" err="1" smtClean="0"/>
              <a:t>formira</a:t>
            </a:r>
            <a:r>
              <a:rPr lang="en-US" sz="2500" dirty="0" smtClean="0"/>
              <a:t> </a:t>
            </a:r>
            <a:r>
              <a:rPr lang="en-US" sz="2500" dirty="0" err="1"/>
              <a:t>i</a:t>
            </a:r>
            <a:r>
              <a:rPr lang="en-US" sz="2500" dirty="0"/>
              <a:t> </a:t>
            </a:r>
            <a:r>
              <a:rPr lang="en-US" sz="2500" dirty="0" err="1"/>
              <a:t>ispisuje</a:t>
            </a:r>
            <a:r>
              <a:rPr lang="en-US" sz="2500" dirty="0"/>
              <a:t> </a:t>
            </a:r>
            <a:r>
              <a:rPr lang="en-US" sz="2500" dirty="0" err="1"/>
              <a:t>novi</a:t>
            </a:r>
            <a:r>
              <a:rPr lang="en-US" sz="2500" dirty="0"/>
              <a:t> string </a:t>
            </a:r>
            <a:r>
              <a:rPr lang="en-US" sz="2500" dirty="0" err="1"/>
              <a:t>koji</a:t>
            </a:r>
            <a:r>
              <a:rPr lang="en-US" sz="2500" dirty="0"/>
              <a:t> se </a:t>
            </a:r>
            <a:r>
              <a:rPr lang="en-US" sz="2500" dirty="0" err="1"/>
              <a:t>sastoji</a:t>
            </a:r>
            <a:r>
              <a:rPr lang="en-US" sz="2500" dirty="0"/>
              <a:t> od </a:t>
            </a:r>
            <a:r>
              <a:rPr lang="en-US" sz="2500" dirty="0" err="1"/>
              <a:t>dva</a:t>
            </a:r>
            <a:r>
              <a:rPr lang="en-US" sz="2500" dirty="0"/>
              <a:t> puta </a:t>
            </a:r>
            <a:r>
              <a:rPr lang="en-US" sz="2500" dirty="0" err="1"/>
              <a:t>ponovljena</a:t>
            </a:r>
            <a:r>
              <a:rPr lang="en-US" sz="2500" dirty="0"/>
              <a:t> </a:t>
            </a:r>
            <a:r>
              <a:rPr lang="en-US" sz="2500" dirty="0" err="1"/>
              <a:t>prva</a:t>
            </a:r>
            <a:r>
              <a:rPr lang="en-US" sz="2500" dirty="0"/>
              <a:t> tri </a:t>
            </a:r>
            <a:r>
              <a:rPr lang="en-US" sz="2500" dirty="0" err="1"/>
              <a:t>karaktera</a:t>
            </a:r>
            <a:r>
              <a:rPr lang="en-US" sz="2500" dirty="0"/>
              <a:t> </a:t>
            </a:r>
            <a:r>
              <a:rPr lang="en-US" sz="2500" dirty="0" err="1"/>
              <a:t>iz</a:t>
            </a:r>
            <a:r>
              <a:rPr lang="en-US" sz="2500" dirty="0"/>
              <a:t> </a:t>
            </a:r>
            <a:r>
              <a:rPr lang="en-US" sz="2500" dirty="0" err="1"/>
              <a:t>prvog</a:t>
            </a:r>
            <a:r>
              <a:rPr lang="en-US" sz="2500" dirty="0"/>
              <a:t> </a:t>
            </a:r>
            <a:r>
              <a:rPr lang="en-US" sz="2500" dirty="0" err="1"/>
              <a:t>stringa</a:t>
            </a:r>
            <a:r>
              <a:rPr lang="en-US" sz="2500" dirty="0"/>
              <a:t> </a:t>
            </a:r>
            <a:r>
              <a:rPr lang="en-US" sz="2500" dirty="0" err="1"/>
              <a:t>i</a:t>
            </a:r>
            <a:r>
              <a:rPr lang="en-US" sz="2500" dirty="0"/>
              <a:t> </a:t>
            </a:r>
            <a:r>
              <a:rPr lang="en-US" sz="2500" dirty="0" err="1"/>
              <a:t>poslednja</a:t>
            </a:r>
            <a:r>
              <a:rPr lang="en-US" sz="2500" dirty="0"/>
              <a:t> tri </a:t>
            </a:r>
            <a:r>
              <a:rPr lang="en-US" sz="2500" dirty="0" err="1"/>
              <a:t>karaktera</a:t>
            </a:r>
            <a:r>
              <a:rPr lang="en-US" sz="2500" dirty="0"/>
              <a:t> </a:t>
            </a:r>
            <a:r>
              <a:rPr lang="sr-Latn-RS" sz="2500" dirty="0" smtClean="0"/>
              <a:t>drugog</a:t>
            </a:r>
            <a:r>
              <a:rPr lang="en-US" sz="2500" dirty="0" smtClean="0"/>
              <a:t> </a:t>
            </a:r>
            <a:r>
              <a:rPr lang="en-US" sz="2500" dirty="0" err="1" smtClean="0"/>
              <a:t>stringa</a:t>
            </a:r>
            <a:r>
              <a:rPr lang="sr-Latn-RS" sz="2500" dirty="0" smtClean="0"/>
              <a:t>;</a:t>
            </a:r>
          </a:p>
          <a:p>
            <a:pPr marL="514350" indent="-514350">
              <a:buFont typeface="+mj-lt"/>
              <a:buAutoNum type="arabicPeriod"/>
            </a:pPr>
            <a:r>
              <a:rPr lang="sr-Latn-RS" sz="2500" dirty="0" smtClean="0"/>
              <a:t>Inicijalizovati listu sa prvih 100 brojeva i ispisati je u obrnutom redosledu;  </a:t>
            </a:r>
          </a:p>
          <a:p>
            <a:pPr marL="514350" indent="-514350">
              <a:buFont typeface="+mj-lt"/>
              <a:buAutoNum type="arabicPeriod"/>
            </a:pPr>
            <a:r>
              <a:rPr lang="sr-Latn-RS" sz="2500" dirty="0" smtClean="0"/>
              <a:t>Koristeći strukturu rečnink izračunati broj ponavljanja reči koje se nalaze u datoteci dict_test.txt</a:t>
            </a:r>
            <a:r>
              <a:rPr lang="en-US" sz="2500" dirty="0" smtClean="0"/>
              <a:t>;</a:t>
            </a:r>
            <a:endParaRPr lang="sr-Latn-RS" sz="2500" dirty="0" smtClean="0"/>
          </a:p>
          <a:p>
            <a:pPr marL="514350" indent="-514350">
              <a:buFont typeface="+mj-lt"/>
              <a:buAutoNum type="arabicPeriod"/>
            </a:pPr>
            <a:r>
              <a:rPr lang="sr-Latn-RS" sz="2500" dirty="0" smtClean="0"/>
              <a:t>Napisati program koji u listu smešta četiri torke formata (</a:t>
            </a:r>
            <a:r>
              <a:rPr lang="sr-Latn-RS" sz="2500" i="1" dirty="0" smtClean="0"/>
              <a:t>integer</a:t>
            </a:r>
            <a:r>
              <a:rPr lang="sr-Latn-RS" sz="2500" dirty="0" smtClean="0"/>
              <a:t>, </a:t>
            </a:r>
            <a:r>
              <a:rPr lang="sr-Latn-RS" sz="2500" i="1" dirty="0" smtClean="0"/>
              <a:t>float</a:t>
            </a:r>
            <a:r>
              <a:rPr lang="sr-Latn-RS" sz="2500" dirty="0" smtClean="0"/>
              <a:t>, </a:t>
            </a:r>
            <a:r>
              <a:rPr lang="sr-Latn-RS" sz="2500" i="1" dirty="0" smtClean="0"/>
              <a:t>string</a:t>
            </a:r>
            <a:r>
              <a:rPr lang="sr-Latn-RS" sz="2500" dirty="0" smtClean="0"/>
              <a:t>) i ispisuje ih, nakon čega briše prvu torku koja je ubačena u listu;</a:t>
            </a:r>
          </a:p>
          <a:p>
            <a:pPr marL="514350" indent="-514350">
              <a:buFont typeface="+mj-lt"/>
              <a:buAutoNum type="arabicPeriod"/>
            </a:pPr>
            <a:r>
              <a:rPr lang="sr-Latn-RS" sz="2500" dirty="0" smtClean="0"/>
              <a:t>Ponoviti zadadak 6 ali umesto liste koristiti skup;</a:t>
            </a:r>
            <a:endParaRPr lang="sr-Latn-RS" sz="2500" dirty="0"/>
          </a:p>
          <a:p>
            <a:pPr marL="514350" indent="-514350">
              <a:buFont typeface="+mj-lt"/>
              <a:buAutoNum type="arabicPeriod"/>
            </a:pPr>
            <a:endParaRPr lang="sr-Latn-RS" sz="2500" dirty="0" smtClean="0"/>
          </a:p>
          <a:p>
            <a:endParaRPr lang="sr-Latn-RS" dirty="0"/>
          </a:p>
          <a:p>
            <a:endParaRPr lang="sr-Latn-RS" dirty="0" smtClean="0"/>
          </a:p>
        </p:txBody>
      </p:sp>
    </p:spTree>
    <p:extLst>
      <p:ext uri="{BB962C8B-B14F-4D97-AF65-F5344CB8AC3E}">
        <p14:creationId xmlns:p14="http://schemas.microsoft.com/office/powerpoint/2010/main" val="2930683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92896"/>
            <a:ext cx="9144000" cy="1470025"/>
          </a:xfrm>
        </p:spPr>
        <p:txBody>
          <a:bodyPr>
            <a:noAutofit/>
          </a:bodyPr>
          <a:lstStyle/>
          <a:p>
            <a:pPr marL="514350" indent="-514350"/>
            <a:r>
              <a:rPr lang="sr-Latn-RS" sz="6000" dirty="0"/>
              <a:t>Upoznavanje sa </a:t>
            </a:r>
            <a:r>
              <a:rPr lang="en-US" sz="6000" dirty="0" smtClean="0"/>
              <a:t>Python </a:t>
            </a:r>
            <a:r>
              <a:rPr lang="sr-Latn-RS" sz="6000" dirty="0" smtClean="0"/>
              <a:t>razvojnim </a:t>
            </a:r>
            <a:r>
              <a:rPr lang="sr-Latn-RS" sz="6000" dirty="0"/>
              <a:t>okruženjem</a:t>
            </a:r>
            <a:endParaRPr lang="sr-Latn-RS" sz="4800" dirty="0"/>
          </a:p>
        </p:txBody>
      </p:sp>
    </p:spTree>
    <p:extLst>
      <p:ext uri="{BB962C8B-B14F-4D97-AF65-F5344CB8AC3E}">
        <p14:creationId xmlns:p14="http://schemas.microsoft.com/office/powerpoint/2010/main" val="1224690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Python r</a:t>
            </a:r>
            <a:r>
              <a:rPr lang="en-US" dirty="0" err="1"/>
              <a:t>azvojno</a:t>
            </a:r>
            <a:r>
              <a:rPr lang="en-US" dirty="0"/>
              <a:t> </a:t>
            </a:r>
            <a:r>
              <a:rPr lang="en-US" dirty="0" err="1"/>
              <a:t>okru</a:t>
            </a:r>
            <a:r>
              <a:rPr lang="sr-Latn-RS" dirty="0" smtClean="0"/>
              <a:t>ženje (1/2)</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en-US" sz="2800" dirty="0"/>
              <a:t>Visual Studio 2015 </a:t>
            </a:r>
            <a:r>
              <a:rPr lang="en-US" sz="2800" dirty="0" err="1"/>
              <a:t>i</a:t>
            </a:r>
            <a:r>
              <a:rPr lang="en-US" sz="2800" dirty="0"/>
              <a:t> </a:t>
            </a:r>
            <a:r>
              <a:rPr lang="en-US" sz="2800" dirty="0" smtClean="0"/>
              <a:t>PTVS:</a:t>
            </a:r>
            <a:endParaRPr lang="en-GB" sz="2800" dirty="0" smtClean="0"/>
          </a:p>
          <a:p>
            <a:pPr lvl="1"/>
            <a:r>
              <a:rPr lang="en-US" dirty="0" smtClean="0"/>
              <a:t>Python 3.x</a:t>
            </a:r>
            <a:r>
              <a:rPr lang="sr-Latn-RS" dirty="0" smtClean="0"/>
              <a:t> </a:t>
            </a:r>
            <a:endParaRPr lang="en-US" dirty="0" smtClean="0"/>
          </a:p>
          <a:p>
            <a:pPr lvl="1"/>
            <a:r>
              <a:rPr lang="en-US" dirty="0" smtClean="0"/>
              <a:t>Visual Studio 2015</a:t>
            </a:r>
            <a:endParaRPr lang="en-GB" dirty="0" smtClean="0"/>
          </a:p>
          <a:p>
            <a:pPr lvl="1"/>
            <a:r>
              <a:rPr lang="en-GB" dirty="0" smtClean="0"/>
              <a:t>Python Tools for Visual Studio (PTVS)</a:t>
            </a:r>
          </a:p>
          <a:p>
            <a:pPr lvl="1"/>
            <a:endParaRPr lang="en-GB" dirty="0"/>
          </a:p>
          <a:p>
            <a:pPr marL="0" indent="0">
              <a:buNone/>
            </a:pPr>
            <a:r>
              <a:rPr lang="en-US" sz="2800" dirty="0" smtClean="0"/>
              <a:t>Python in VS 2015:</a:t>
            </a:r>
            <a:endParaRPr lang="en-GB" sz="2800" dirty="0"/>
          </a:p>
          <a:p>
            <a:pPr lvl="1"/>
            <a:r>
              <a:rPr lang="en-US" dirty="0" err="1" smtClean="0"/>
              <a:t>Pravljenje</a:t>
            </a:r>
            <a:r>
              <a:rPr lang="en-US" dirty="0" smtClean="0"/>
              <a:t> </a:t>
            </a:r>
            <a:r>
              <a:rPr lang="en-US" dirty="0" err="1" smtClean="0"/>
              <a:t>novog</a:t>
            </a:r>
            <a:r>
              <a:rPr lang="en-US" dirty="0" smtClean="0"/>
              <a:t> </a:t>
            </a:r>
            <a:r>
              <a:rPr lang="en-US" dirty="0" err="1" smtClean="0"/>
              <a:t>projekta</a:t>
            </a:r>
            <a:endParaRPr lang="en-US" dirty="0"/>
          </a:p>
          <a:p>
            <a:pPr lvl="1"/>
            <a:r>
              <a:rPr lang="en-US" dirty="0" err="1" smtClean="0"/>
              <a:t>Pode</a:t>
            </a:r>
            <a:r>
              <a:rPr lang="sr-Latn-RS" dirty="0"/>
              <a:t>š</a:t>
            </a:r>
            <a:r>
              <a:rPr lang="en-US" dirty="0" err="1" smtClean="0"/>
              <a:t>avanje</a:t>
            </a:r>
            <a:r>
              <a:rPr lang="en-US" dirty="0" smtClean="0"/>
              <a:t> Python run-time </a:t>
            </a:r>
            <a:r>
              <a:rPr lang="en-US" dirty="0" err="1" smtClean="0"/>
              <a:t>okru</a:t>
            </a:r>
            <a:r>
              <a:rPr lang="sr-Latn-RS" dirty="0" smtClean="0"/>
              <a:t>ž</a:t>
            </a:r>
            <a:r>
              <a:rPr lang="en-US" dirty="0" err="1" smtClean="0"/>
              <a:t>enja</a:t>
            </a:r>
            <a:endParaRPr lang="en-GB" dirty="0"/>
          </a:p>
          <a:p>
            <a:pPr lvl="1"/>
            <a:r>
              <a:rPr lang="sr-Latn-RS" i="1" dirty="0" smtClean="0"/>
              <a:t>Hello world </a:t>
            </a:r>
            <a:r>
              <a:rPr lang="en-US" dirty="0" smtClean="0"/>
              <a:t>program</a:t>
            </a:r>
            <a:endParaRPr lang="sr-Latn-RS" dirty="0" smtClean="0"/>
          </a:p>
          <a:p>
            <a:pPr lvl="2"/>
            <a:r>
              <a:rPr lang="sr-Latn-RS" i="1" dirty="0" smtClean="0"/>
              <a:t>main </a:t>
            </a:r>
            <a:r>
              <a:rPr lang="sr-Latn-RS" dirty="0" smtClean="0"/>
              <a:t>funkcija</a:t>
            </a:r>
          </a:p>
          <a:p>
            <a:pPr lvl="2"/>
            <a:r>
              <a:rPr lang="sr-Latn-RS" dirty="0" smtClean="0"/>
              <a:t>moduli</a:t>
            </a:r>
          </a:p>
          <a:p>
            <a:pPr lvl="2"/>
            <a:r>
              <a:rPr lang="sr-Latn-RS" dirty="0"/>
              <a:t>slobodne funkcije</a:t>
            </a:r>
          </a:p>
          <a:p>
            <a:pPr lvl="2"/>
            <a:endParaRPr lang="sr-Latn-RS" dirty="0" smtClean="0"/>
          </a:p>
        </p:txBody>
      </p:sp>
    </p:spTree>
    <p:extLst>
      <p:ext uri="{BB962C8B-B14F-4D97-AF65-F5344CB8AC3E}">
        <p14:creationId xmlns:p14="http://schemas.microsoft.com/office/powerpoint/2010/main" val="2073212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Python r</a:t>
            </a:r>
            <a:r>
              <a:rPr lang="en-US" dirty="0" err="1" smtClean="0"/>
              <a:t>azvojno</a:t>
            </a:r>
            <a:r>
              <a:rPr lang="en-US" dirty="0" smtClean="0"/>
              <a:t> </a:t>
            </a:r>
            <a:r>
              <a:rPr lang="en-US" dirty="0" err="1"/>
              <a:t>okru</a:t>
            </a:r>
            <a:r>
              <a:rPr lang="sr-Latn-RS" dirty="0" smtClean="0"/>
              <a:t>ženje (2/2)</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sr-Latn-RS" sz="2800" dirty="0" smtClean="0"/>
              <a:t>Druga razvojna okruženja</a:t>
            </a:r>
            <a:r>
              <a:rPr lang="en-US" sz="2800" dirty="0" smtClean="0"/>
              <a:t>:</a:t>
            </a:r>
            <a:endParaRPr lang="en-GB" sz="2800" dirty="0" smtClean="0"/>
          </a:p>
          <a:p>
            <a:pPr lvl="1"/>
            <a:r>
              <a:rPr lang="en-US" dirty="0"/>
              <a:t>Visual Studio 2015 Community/Enterprise</a:t>
            </a:r>
            <a:r>
              <a:rPr lang="en-GB" dirty="0"/>
              <a:t> + PTVS (Win</a:t>
            </a:r>
            <a:r>
              <a:rPr lang="en-GB" dirty="0" smtClean="0"/>
              <a:t>)</a:t>
            </a:r>
            <a:endParaRPr lang="en-US" dirty="0" smtClean="0"/>
          </a:p>
          <a:p>
            <a:pPr lvl="1"/>
            <a:r>
              <a:rPr lang="en-US" dirty="0" err="1" smtClean="0"/>
              <a:t>Bilo</a:t>
            </a:r>
            <a:r>
              <a:rPr lang="en-US" dirty="0" smtClean="0"/>
              <a:t> </a:t>
            </a:r>
            <a:r>
              <a:rPr lang="en-US" dirty="0" err="1" smtClean="0"/>
              <a:t>koji</a:t>
            </a:r>
            <a:r>
              <a:rPr lang="en-US" dirty="0" smtClean="0"/>
              <a:t> </a:t>
            </a:r>
            <a:r>
              <a:rPr lang="en-US" dirty="0" err="1" smtClean="0"/>
              <a:t>tekst</a:t>
            </a:r>
            <a:r>
              <a:rPr lang="en-US" dirty="0" smtClean="0"/>
              <a:t> editor: Notepad++, Vi, </a:t>
            </a:r>
            <a:r>
              <a:rPr lang="en-US" dirty="0" err="1" smtClean="0"/>
              <a:t>Gedit</a:t>
            </a:r>
            <a:endParaRPr lang="en-US" dirty="0" smtClean="0"/>
          </a:p>
          <a:p>
            <a:pPr lvl="1"/>
            <a:r>
              <a:rPr lang="en-US" dirty="0" smtClean="0"/>
              <a:t>Python</a:t>
            </a:r>
            <a:r>
              <a:rPr lang="sr-Latn-RS" dirty="0" smtClean="0"/>
              <a:t> IDE (Win</a:t>
            </a:r>
            <a:r>
              <a:rPr lang="en-US" dirty="0" smtClean="0"/>
              <a:t>/Linux/</a:t>
            </a:r>
            <a:r>
              <a:rPr lang="en-US" dirty="0" err="1" smtClean="0"/>
              <a:t>MacOS</a:t>
            </a:r>
            <a:r>
              <a:rPr lang="en-US" dirty="0" smtClean="0"/>
              <a:t>)</a:t>
            </a:r>
          </a:p>
          <a:p>
            <a:pPr lvl="1"/>
            <a:r>
              <a:rPr lang="en-US" dirty="0" err="1" smtClean="0"/>
              <a:t>PyCharm</a:t>
            </a:r>
            <a:r>
              <a:rPr lang="en-US" dirty="0" smtClean="0"/>
              <a:t> </a:t>
            </a:r>
            <a:r>
              <a:rPr lang="sr-Latn-RS" dirty="0"/>
              <a:t>(Win</a:t>
            </a:r>
            <a:r>
              <a:rPr lang="en-US" dirty="0"/>
              <a:t>/Linux/</a:t>
            </a:r>
            <a:r>
              <a:rPr lang="en-US" dirty="0" err="1"/>
              <a:t>MacOS</a:t>
            </a:r>
            <a:r>
              <a:rPr lang="en-US" dirty="0" smtClean="0"/>
              <a:t>)</a:t>
            </a:r>
          </a:p>
          <a:p>
            <a:pPr lvl="1"/>
            <a:r>
              <a:rPr lang="sr-Latn-RS" dirty="0"/>
              <a:t>Enthought Canopy</a:t>
            </a:r>
            <a:r>
              <a:rPr lang="en-US" dirty="0"/>
              <a:t> </a:t>
            </a:r>
            <a:r>
              <a:rPr lang="sr-Latn-RS" dirty="0"/>
              <a:t>(Win</a:t>
            </a:r>
            <a:r>
              <a:rPr lang="en-US" dirty="0"/>
              <a:t>/Linux/</a:t>
            </a:r>
            <a:r>
              <a:rPr lang="en-US" dirty="0" err="1"/>
              <a:t>MacOS</a:t>
            </a:r>
            <a:r>
              <a:rPr lang="en-US" dirty="0" smtClean="0"/>
              <a:t>)</a:t>
            </a:r>
          </a:p>
          <a:p>
            <a:pPr marL="0" indent="0">
              <a:buNone/>
            </a:pPr>
            <a:endParaRPr lang="en-GB" i="1" dirty="0"/>
          </a:p>
          <a:p>
            <a:pPr lvl="1"/>
            <a:endParaRPr lang="en-GB" dirty="0"/>
          </a:p>
        </p:txBody>
      </p:sp>
    </p:spTree>
    <p:extLst>
      <p:ext uri="{BB962C8B-B14F-4D97-AF65-F5344CB8AC3E}">
        <p14:creationId xmlns:p14="http://schemas.microsoft.com/office/powerpoint/2010/main" val="2585837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Sintaksa</a:t>
            </a:r>
            <a:r>
              <a:rPr lang="en-US" dirty="0" smtClean="0"/>
              <a:t> </a:t>
            </a:r>
            <a:r>
              <a:rPr lang="en-US" dirty="0" err="1" smtClean="0"/>
              <a:t>i</a:t>
            </a:r>
            <a:r>
              <a:rPr lang="en-US" dirty="0" smtClean="0"/>
              <a:t> </a:t>
            </a:r>
            <a:r>
              <a:rPr lang="en-US" dirty="0" err="1" smtClean="0"/>
              <a:t>konvencije</a:t>
            </a:r>
            <a:r>
              <a:rPr lang="sr-Latn-RS" dirty="0" smtClean="0"/>
              <a:t> (1/7)</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en-US" sz="2800" dirty="0" err="1" smtClean="0"/>
              <a:t>Struktura</a:t>
            </a:r>
            <a:r>
              <a:rPr lang="en-US" sz="2800" dirty="0" smtClean="0"/>
              <a:t> </a:t>
            </a:r>
            <a:r>
              <a:rPr lang="en-US" sz="2800" dirty="0" err="1" smtClean="0"/>
              <a:t>programskog</a:t>
            </a:r>
            <a:r>
              <a:rPr lang="en-US" sz="2800" dirty="0" smtClean="0"/>
              <a:t> </a:t>
            </a:r>
            <a:r>
              <a:rPr lang="en-US" sz="2800" dirty="0" err="1" smtClean="0"/>
              <a:t>koda</a:t>
            </a:r>
            <a:r>
              <a:rPr lang="en-US" sz="2800" dirty="0" smtClean="0"/>
              <a:t>:</a:t>
            </a:r>
          </a:p>
          <a:p>
            <a:pPr lvl="1"/>
            <a:r>
              <a:rPr lang="en-US" dirty="0" err="1" smtClean="0"/>
              <a:t>Jedan</a:t>
            </a:r>
            <a:r>
              <a:rPr lang="en-US" dirty="0" smtClean="0"/>
              <a:t> </a:t>
            </a:r>
            <a:r>
              <a:rPr lang="en-US" dirty="0" err="1" smtClean="0"/>
              <a:t>iskaz</a:t>
            </a:r>
            <a:r>
              <a:rPr lang="en-US" dirty="0" smtClean="0"/>
              <a:t> </a:t>
            </a:r>
            <a:r>
              <a:rPr lang="en-US" dirty="0" err="1" smtClean="0"/>
              <a:t>po</a:t>
            </a:r>
            <a:r>
              <a:rPr lang="en-US" dirty="0" smtClean="0"/>
              <a:t> </a:t>
            </a:r>
            <a:r>
              <a:rPr lang="en-US" dirty="0" err="1" smtClean="0"/>
              <a:t>liniji</a:t>
            </a:r>
            <a:endParaRPr lang="en-US" dirty="0" smtClean="0"/>
          </a:p>
          <a:p>
            <a:pPr lvl="1"/>
            <a:r>
              <a:rPr lang="en-US" dirty="0" err="1" smtClean="0"/>
              <a:t>Razlomlj</a:t>
            </a:r>
            <a:r>
              <a:rPr lang="sr-Latn-RS" dirty="0"/>
              <a:t>e</a:t>
            </a:r>
            <a:r>
              <a:rPr lang="en-US" dirty="0" err="1" smtClean="0"/>
              <a:t>ni</a:t>
            </a:r>
            <a:r>
              <a:rPr lang="en-US" dirty="0" smtClean="0"/>
              <a:t> </a:t>
            </a:r>
            <a:r>
              <a:rPr lang="en-US" dirty="0" err="1" smtClean="0"/>
              <a:t>iskazi</a:t>
            </a:r>
            <a:endParaRPr lang="sr-Latn-RS" dirty="0" smtClean="0"/>
          </a:p>
          <a:p>
            <a:pPr lvl="1"/>
            <a:endParaRPr lang="en-US" dirty="0"/>
          </a:p>
          <a:p>
            <a:pPr lvl="1"/>
            <a:r>
              <a:rPr lang="sr-Latn-RS" dirty="0" smtClean="0"/>
              <a:t>Komentari </a:t>
            </a:r>
            <a:r>
              <a:rPr lang="en-US" dirty="0" err="1" smtClean="0"/>
              <a:t>po</a:t>
            </a:r>
            <a:r>
              <a:rPr lang="sr-Latn-RS" dirty="0" smtClean="0"/>
              <a:t>činju sa #</a:t>
            </a:r>
          </a:p>
          <a:p>
            <a:pPr lvl="1"/>
            <a:endParaRPr lang="sr-Latn-RS" dirty="0"/>
          </a:p>
          <a:p>
            <a:pPr lvl="1"/>
            <a:r>
              <a:rPr lang="sr-Latn-RS" dirty="0" smtClean="0"/>
              <a:t>Indentacija definiše programski blok</a:t>
            </a:r>
            <a:endParaRPr lang="en-US" dirty="0"/>
          </a:p>
          <a:p>
            <a:pPr marL="0" indent="0">
              <a:buNone/>
            </a:pPr>
            <a:endParaRPr lang="en-GB" sz="2800" dirty="0" smtClean="0"/>
          </a:p>
          <a:p>
            <a:pPr marL="457200" lvl="1" indent="0">
              <a:buNone/>
            </a:pPr>
            <a:endParaRPr lang="en-US" dirty="0" smtClean="0"/>
          </a:p>
          <a:p>
            <a:pPr marL="0" indent="0">
              <a:buNone/>
            </a:pPr>
            <a:endParaRPr lang="en-GB" i="1" dirty="0"/>
          </a:p>
          <a:p>
            <a:pPr lvl="1"/>
            <a:endParaRPr lang="en-GB" dirty="0"/>
          </a:p>
        </p:txBody>
      </p:sp>
      <p:sp>
        <p:nvSpPr>
          <p:cNvPr id="4" name="TextBox 3"/>
          <p:cNvSpPr txBox="1"/>
          <p:nvPr/>
        </p:nvSpPr>
        <p:spPr>
          <a:xfrm>
            <a:off x="4139952" y="1844824"/>
            <a:ext cx="2591594" cy="369332"/>
          </a:xfrm>
          <a:prstGeom prst="rect">
            <a:avLst/>
          </a:prstGeom>
          <a:noFill/>
        </p:spPr>
        <p:txBody>
          <a:bodyPr wrap="square" rtlCol="0">
            <a:spAutoFit/>
          </a:bodyPr>
          <a:lstStyle/>
          <a:p>
            <a:r>
              <a:rPr lang="en-GB" b="1" dirty="0" smtClean="0">
                <a:solidFill>
                  <a:schemeClr val="accent2"/>
                </a:solidFill>
              </a:rPr>
              <a:t>a = x + </a:t>
            </a:r>
            <a:r>
              <a:rPr lang="en-GB" b="1" dirty="0" err="1" smtClean="0">
                <a:solidFill>
                  <a:schemeClr val="accent2"/>
                </a:solidFill>
              </a:rPr>
              <a:t>var</a:t>
            </a:r>
            <a:endParaRPr lang="en-GB" b="1" dirty="0">
              <a:solidFill>
                <a:schemeClr val="accent2"/>
              </a:solidFill>
            </a:endParaRPr>
          </a:p>
        </p:txBody>
      </p:sp>
      <p:sp>
        <p:nvSpPr>
          <p:cNvPr id="6" name="TextBox 5"/>
          <p:cNvSpPr txBox="1"/>
          <p:nvPr/>
        </p:nvSpPr>
        <p:spPr>
          <a:xfrm>
            <a:off x="3682876" y="2204864"/>
            <a:ext cx="3841452" cy="646331"/>
          </a:xfrm>
          <a:prstGeom prst="rect">
            <a:avLst/>
          </a:prstGeom>
          <a:noFill/>
        </p:spPr>
        <p:txBody>
          <a:bodyPr wrap="square" rtlCol="0">
            <a:spAutoFit/>
          </a:bodyPr>
          <a:lstStyle/>
          <a:p>
            <a:r>
              <a:rPr lang="en-US" dirty="0">
                <a:solidFill>
                  <a:schemeClr val="bg1"/>
                </a:solidFill>
              </a:rPr>
              <a:t>a = </a:t>
            </a:r>
            <a:r>
              <a:rPr lang="en-US" b="1" dirty="0" err="1">
                <a:solidFill>
                  <a:schemeClr val="accent2"/>
                </a:solidFill>
              </a:rPr>
              <a:t>math.sqrt</a:t>
            </a:r>
            <a:r>
              <a:rPr lang="en-US" b="1" dirty="0">
                <a:solidFill>
                  <a:schemeClr val="accent2"/>
                </a:solidFill>
              </a:rPr>
              <a:t>(</a:t>
            </a:r>
            <a:r>
              <a:rPr lang="en-US" b="1" dirty="0" err="1">
                <a:solidFill>
                  <a:schemeClr val="accent2"/>
                </a:solidFill>
              </a:rPr>
              <a:t>math.sin</a:t>
            </a:r>
            <a:r>
              <a:rPr lang="en-US" b="1" dirty="0">
                <a:solidFill>
                  <a:schemeClr val="accent2"/>
                </a:solidFill>
              </a:rPr>
              <a:t>(b) + \ </a:t>
            </a:r>
            <a:r>
              <a:rPr lang="en-US" b="1" dirty="0" smtClean="0">
                <a:solidFill>
                  <a:schemeClr val="accent2"/>
                </a:solidFill>
              </a:rPr>
              <a:t>	</a:t>
            </a:r>
            <a:r>
              <a:rPr lang="en-US" b="1" dirty="0" err="1" smtClean="0">
                <a:solidFill>
                  <a:schemeClr val="accent2"/>
                </a:solidFill>
              </a:rPr>
              <a:t>math.cos</a:t>
            </a:r>
            <a:r>
              <a:rPr lang="en-US" b="1" dirty="0" smtClean="0">
                <a:solidFill>
                  <a:schemeClr val="accent2"/>
                </a:solidFill>
              </a:rPr>
              <a:t>(c)</a:t>
            </a:r>
            <a:r>
              <a:rPr lang="sr-Latn-RS" b="1" dirty="0">
                <a:solidFill>
                  <a:schemeClr val="accent2"/>
                </a:solidFill>
              </a:rPr>
              <a:t>)</a:t>
            </a:r>
            <a:endParaRPr lang="en-US" dirty="0">
              <a:solidFill>
                <a:schemeClr val="bg1"/>
              </a:solidFill>
            </a:endParaRPr>
          </a:p>
        </p:txBody>
      </p:sp>
      <p:sp>
        <p:nvSpPr>
          <p:cNvPr id="7" name="TextBox 6"/>
          <p:cNvSpPr txBox="1"/>
          <p:nvPr/>
        </p:nvSpPr>
        <p:spPr>
          <a:xfrm>
            <a:off x="1096466" y="4077072"/>
            <a:ext cx="3043486" cy="2308324"/>
          </a:xfrm>
          <a:prstGeom prst="rect">
            <a:avLst/>
          </a:prstGeom>
          <a:noFill/>
        </p:spPr>
        <p:txBody>
          <a:bodyPr wrap="square" rtlCol="0">
            <a:spAutoFit/>
          </a:bodyPr>
          <a:lstStyle/>
          <a:p>
            <a:r>
              <a:rPr lang="en-US" b="1" dirty="0" smtClean="0">
                <a:solidFill>
                  <a:srgbClr val="92D050"/>
                </a:solidFill>
              </a:rPr>
              <a:t># </a:t>
            </a:r>
            <a:r>
              <a:rPr lang="sr-Latn-RS" b="1" dirty="0" smtClean="0">
                <a:solidFill>
                  <a:srgbClr val="92D050"/>
                </a:solidFill>
              </a:rPr>
              <a:t>Function foo</a:t>
            </a:r>
          </a:p>
          <a:p>
            <a:r>
              <a:rPr lang="en-US" b="1" dirty="0" err="1"/>
              <a:t>def</a:t>
            </a:r>
            <a:r>
              <a:rPr lang="en-US" b="1" dirty="0"/>
              <a:t> </a:t>
            </a:r>
            <a:r>
              <a:rPr lang="sr-Latn-RS" b="1" dirty="0"/>
              <a:t>foo</a:t>
            </a:r>
            <a:r>
              <a:rPr lang="en-US" b="1" dirty="0"/>
              <a:t>(n): </a:t>
            </a:r>
            <a:endParaRPr lang="sr-Latn-RS" b="1" dirty="0"/>
          </a:p>
          <a:p>
            <a:r>
              <a:rPr lang="sr-Latn-RS" b="1" baseline="30000" dirty="0" smtClean="0"/>
              <a:t>. . . .</a:t>
            </a:r>
            <a:r>
              <a:rPr lang="en-US" b="1" baseline="30000" dirty="0" smtClean="0"/>
              <a:t> </a:t>
            </a:r>
            <a:r>
              <a:rPr lang="sr-Latn-RS" b="1" dirty="0" smtClean="0">
                <a:solidFill>
                  <a:srgbClr val="00B050"/>
                </a:solidFill>
              </a:rPr>
              <a:t>re</a:t>
            </a:r>
            <a:r>
              <a:rPr lang="en-US" b="1" dirty="0" err="1" smtClean="0">
                <a:solidFill>
                  <a:srgbClr val="00B050"/>
                </a:solidFill>
              </a:rPr>
              <a:t>sult</a:t>
            </a:r>
            <a:r>
              <a:rPr lang="en-US" b="1" dirty="0" smtClean="0">
                <a:solidFill>
                  <a:srgbClr val="00B050"/>
                </a:solidFill>
              </a:rPr>
              <a:t> </a:t>
            </a:r>
            <a:r>
              <a:rPr lang="en-US" b="1" dirty="0">
                <a:solidFill>
                  <a:srgbClr val="00B050"/>
                </a:solidFill>
              </a:rPr>
              <a:t>= [] </a:t>
            </a:r>
            <a:endParaRPr lang="sr-Latn-RS" b="1" dirty="0">
              <a:solidFill>
                <a:srgbClr val="00B050"/>
              </a:solidFill>
            </a:endParaRPr>
          </a:p>
          <a:p>
            <a:r>
              <a:rPr lang="sr-Latn-RS" b="1" baseline="30000" dirty="0"/>
              <a:t>. . . </a:t>
            </a:r>
            <a:r>
              <a:rPr lang="sr-Latn-RS" b="1" baseline="30000" dirty="0" smtClean="0"/>
              <a:t>.</a:t>
            </a:r>
            <a:r>
              <a:rPr lang="en-US" b="1" baseline="30000" dirty="0" smtClean="0"/>
              <a:t> </a:t>
            </a:r>
            <a:r>
              <a:rPr lang="sr-Latn-RS" b="1" dirty="0" smtClean="0">
                <a:solidFill>
                  <a:srgbClr val="00B050"/>
                </a:solidFill>
              </a:rPr>
              <a:t>a,</a:t>
            </a:r>
            <a:r>
              <a:rPr lang="en-US" b="1" dirty="0" smtClean="0">
                <a:solidFill>
                  <a:srgbClr val="00B050"/>
                </a:solidFill>
              </a:rPr>
              <a:t> </a:t>
            </a:r>
            <a:r>
              <a:rPr lang="en-US" b="1" dirty="0">
                <a:solidFill>
                  <a:srgbClr val="00B050"/>
                </a:solidFill>
              </a:rPr>
              <a:t>b = 0, 1 </a:t>
            </a:r>
            <a:endParaRPr lang="sr-Latn-RS" b="1" dirty="0">
              <a:solidFill>
                <a:srgbClr val="00B050"/>
              </a:solidFill>
            </a:endParaRPr>
          </a:p>
          <a:p>
            <a:r>
              <a:rPr lang="sr-Latn-RS" b="1" baseline="30000" dirty="0"/>
              <a:t>. . . . </a:t>
            </a:r>
            <a:r>
              <a:rPr lang="en-US" b="1" dirty="0">
                <a:solidFill>
                  <a:srgbClr val="00B050"/>
                </a:solidFill>
              </a:rPr>
              <a:t>while b &lt; n: </a:t>
            </a:r>
            <a:endParaRPr lang="sr-Latn-RS" b="1" dirty="0">
              <a:solidFill>
                <a:srgbClr val="00B050"/>
              </a:solidFill>
            </a:endParaRPr>
          </a:p>
          <a:p>
            <a:r>
              <a:rPr lang="sr-Latn-RS" b="1" baseline="30000" dirty="0"/>
              <a:t>. . . . . . . . </a:t>
            </a:r>
            <a:r>
              <a:rPr lang="en-US" b="1" dirty="0" err="1">
                <a:solidFill>
                  <a:srgbClr val="00B0F0"/>
                </a:solidFill>
              </a:rPr>
              <a:t>result.append</a:t>
            </a:r>
            <a:r>
              <a:rPr lang="en-US" b="1" dirty="0">
                <a:solidFill>
                  <a:srgbClr val="00B0F0"/>
                </a:solidFill>
              </a:rPr>
              <a:t>(b)</a:t>
            </a:r>
            <a:endParaRPr lang="sr-Latn-RS" b="1" dirty="0">
              <a:solidFill>
                <a:srgbClr val="00B0F0"/>
              </a:solidFill>
            </a:endParaRPr>
          </a:p>
          <a:p>
            <a:r>
              <a:rPr lang="sr-Latn-RS" b="1" baseline="30000" dirty="0"/>
              <a:t>. . . . . . </a:t>
            </a:r>
            <a:r>
              <a:rPr lang="sr-Latn-RS" b="1" baseline="30000" dirty="0" smtClean="0"/>
              <a:t>. </a:t>
            </a:r>
            <a:r>
              <a:rPr lang="en-US" b="1" dirty="0" smtClean="0">
                <a:solidFill>
                  <a:srgbClr val="00B0F0"/>
                </a:solidFill>
              </a:rPr>
              <a:t>a</a:t>
            </a:r>
            <a:r>
              <a:rPr lang="en-US" b="1" dirty="0">
                <a:solidFill>
                  <a:srgbClr val="00B0F0"/>
                </a:solidFill>
              </a:rPr>
              <a:t>, b = b, </a:t>
            </a:r>
            <a:r>
              <a:rPr lang="en-US" b="1" dirty="0" err="1">
                <a:solidFill>
                  <a:srgbClr val="00B0F0"/>
                </a:solidFill>
              </a:rPr>
              <a:t>a+b</a:t>
            </a:r>
            <a:r>
              <a:rPr lang="en-US" b="1" dirty="0">
                <a:solidFill>
                  <a:srgbClr val="00B0F0"/>
                </a:solidFill>
              </a:rPr>
              <a:t> </a:t>
            </a:r>
            <a:endParaRPr lang="sr-Latn-RS" b="1" dirty="0">
              <a:solidFill>
                <a:srgbClr val="00B0F0"/>
              </a:solidFill>
            </a:endParaRPr>
          </a:p>
          <a:p>
            <a:r>
              <a:rPr lang="sr-Latn-RS" b="1" baseline="30000" dirty="0"/>
              <a:t>. . . . . . . . </a:t>
            </a:r>
            <a:r>
              <a:rPr lang="en-US" b="1" dirty="0">
                <a:solidFill>
                  <a:srgbClr val="00B0F0"/>
                </a:solidFill>
              </a:rPr>
              <a:t>return result</a:t>
            </a:r>
            <a:endParaRPr lang="sr-Latn-RS" b="1" dirty="0">
              <a:solidFill>
                <a:srgbClr val="00B0F0"/>
              </a:solidFill>
            </a:endParaRPr>
          </a:p>
        </p:txBody>
      </p:sp>
      <p:sp>
        <p:nvSpPr>
          <p:cNvPr id="8" name="TextBox 7"/>
          <p:cNvSpPr txBox="1"/>
          <p:nvPr/>
        </p:nvSpPr>
        <p:spPr>
          <a:xfrm>
            <a:off x="4272136" y="2998693"/>
            <a:ext cx="2591594" cy="646331"/>
          </a:xfrm>
          <a:prstGeom prst="rect">
            <a:avLst/>
          </a:prstGeom>
          <a:noFill/>
        </p:spPr>
        <p:txBody>
          <a:bodyPr wrap="square" rtlCol="0">
            <a:spAutoFit/>
          </a:bodyPr>
          <a:lstStyle/>
          <a:p>
            <a:r>
              <a:rPr lang="sr-Latn-RS" b="1" dirty="0" smtClean="0">
                <a:solidFill>
                  <a:schemeClr val="accent2"/>
                </a:solidFill>
              </a:rPr>
              <a:t>#Comment msg</a:t>
            </a:r>
          </a:p>
          <a:p>
            <a:r>
              <a:rPr lang="en-GB" dirty="0" smtClean="0"/>
              <a:t>a = x + </a:t>
            </a:r>
            <a:r>
              <a:rPr lang="en-GB" dirty="0" err="1" smtClean="0"/>
              <a:t>var</a:t>
            </a:r>
            <a:endParaRPr lang="en-GB" dirty="0"/>
          </a:p>
        </p:txBody>
      </p:sp>
      <p:sp>
        <p:nvSpPr>
          <p:cNvPr id="9" name="TextBox 8"/>
          <p:cNvSpPr txBox="1"/>
          <p:nvPr/>
        </p:nvSpPr>
        <p:spPr>
          <a:xfrm>
            <a:off x="4292724" y="4077072"/>
            <a:ext cx="3231604" cy="2308324"/>
          </a:xfrm>
          <a:prstGeom prst="rect">
            <a:avLst/>
          </a:prstGeom>
          <a:noFill/>
        </p:spPr>
        <p:txBody>
          <a:bodyPr wrap="square" rtlCol="0">
            <a:spAutoFit/>
          </a:bodyPr>
          <a:lstStyle/>
          <a:p>
            <a:r>
              <a:rPr lang="en-US" b="1" dirty="0" smtClean="0">
                <a:solidFill>
                  <a:srgbClr val="92D050"/>
                </a:solidFill>
              </a:rPr>
              <a:t># </a:t>
            </a:r>
            <a:r>
              <a:rPr lang="sr-Latn-RS" b="1" dirty="0" smtClean="0">
                <a:solidFill>
                  <a:srgbClr val="92D050"/>
                </a:solidFill>
              </a:rPr>
              <a:t>Function foo</a:t>
            </a:r>
          </a:p>
          <a:p>
            <a:r>
              <a:rPr lang="en-US" b="1" dirty="0" err="1"/>
              <a:t>def</a:t>
            </a:r>
            <a:r>
              <a:rPr lang="en-US" b="1" dirty="0"/>
              <a:t> </a:t>
            </a:r>
            <a:r>
              <a:rPr lang="sr-Latn-RS" b="1" dirty="0"/>
              <a:t>foo</a:t>
            </a:r>
            <a:r>
              <a:rPr lang="en-US" b="1" dirty="0" smtClean="0"/>
              <a:t>(n, data): </a:t>
            </a:r>
            <a:endParaRPr lang="sr-Latn-RS" b="1" dirty="0"/>
          </a:p>
          <a:p>
            <a:r>
              <a:rPr lang="sr-Latn-RS" b="1" baseline="30000" dirty="0"/>
              <a:t>. . . .</a:t>
            </a:r>
            <a:r>
              <a:rPr lang="en-US" b="1" dirty="0"/>
              <a:t> </a:t>
            </a:r>
            <a:r>
              <a:rPr lang="en-US" b="1" dirty="0" smtClean="0">
                <a:solidFill>
                  <a:srgbClr val="00B050"/>
                </a:solidFill>
              </a:rPr>
              <a:t>ret = []</a:t>
            </a:r>
            <a:endParaRPr lang="sr-Latn-RS" b="1" dirty="0">
              <a:solidFill>
                <a:srgbClr val="00B050"/>
              </a:solidFill>
            </a:endParaRPr>
          </a:p>
          <a:p>
            <a:r>
              <a:rPr lang="sr-Latn-RS" b="1" baseline="30000" dirty="0" smtClean="0"/>
              <a:t>. </a:t>
            </a:r>
            <a:r>
              <a:rPr lang="sr-Latn-RS" b="1" baseline="30000" dirty="0"/>
              <a:t>. . </a:t>
            </a:r>
            <a:r>
              <a:rPr lang="sr-Latn-RS" b="1" baseline="30000" dirty="0" smtClean="0"/>
              <a:t>.</a:t>
            </a:r>
            <a:r>
              <a:rPr lang="en-US" b="1" dirty="0" smtClean="0"/>
              <a:t> </a:t>
            </a:r>
            <a:r>
              <a:rPr lang="sr-Latn-RS" b="1" dirty="0" smtClean="0">
                <a:solidFill>
                  <a:srgbClr val="00B050"/>
                </a:solidFill>
              </a:rPr>
              <a:t>if </a:t>
            </a:r>
            <a:r>
              <a:rPr lang="en-US" b="1" dirty="0">
                <a:solidFill>
                  <a:srgbClr val="00B050"/>
                </a:solidFill>
              </a:rPr>
              <a:t>n==False:</a:t>
            </a:r>
            <a:endParaRPr lang="sr-Latn-RS" b="1" dirty="0">
              <a:solidFill>
                <a:srgbClr val="00B050"/>
              </a:solidFill>
            </a:endParaRPr>
          </a:p>
          <a:p>
            <a:r>
              <a:rPr lang="sr-Latn-RS" b="1" baseline="30000" dirty="0" smtClean="0"/>
              <a:t>. </a:t>
            </a:r>
            <a:r>
              <a:rPr lang="sr-Latn-RS" b="1" baseline="30000" dirty="0"/>
              <a:t>. . . . . . . </a:t>
            </a:r>
            <a:r>
              <a:rPr lang="en-US" b="1" dirty="0" smtClean="0">
                <a:solidFill>
                  <a:srgbClr val="0070C0"/>
                </a:solidFill>
              </a:rPr>
              <a:t>ret = process1(data)</a:t>
            </a:r>
          </a:p>
          <a:p>
            <a:r>
              <a:rPr lang="sr-Latn-RS" b="1" baseline="30000" dirty="0"/>
              <a:t>. . </a:t>
            </a:r>
            <a:r>
              <a:rPr lang="sr-Latn-RS" b="1" baseline="30000" dirty="0" smtClean="0"/>
              <a:t>.</a:t>
            </a:r>
            <a:r>
              <a:rPr lang="en-US" b="1" dirty="0" smtClean="0"/>
              <a:t> </a:t>
            </a:r>
            <a:r>
              <a:rPr lang="en-US" b="1" dirty="0" smtClean="0">
                <a:solidFill>
                  <a:srgbClr val="00B050"/>
                </a:solidFill>
              </a:rPr>
              <a:t>else:</a:t>
            </a:r>
          </a:p>
          <a:p>
            <a:r>
              <a:rPr lang="sr-Latn-RS" b="1" baseline="30000" dirty="0"/>
              <a:t>. . . . . . </a:t>
            </a:r>
            <a:r>
              <a:rPr lang="en-US" b="1" dirty="0" smtClean="0">
                <a:solidFill>
                  <a:srgbClr val="00B0F0"/>
                </a:solidFill>
              </a:rPr>
              <a:t>ret = process2(data)</a:t>
            </a:r>
            <a:endParaRPr lang="sr-Latn-RS" b="1" dirty="0">
              <a:solidFill>
                <a:srgbClr val="00B0F0"/>
              </a:solidFill>
            </a:endParaRPr>
          </a:p>
          <a:p>
            <a:r>
              <a:rPr lang="sr-Latn-RS" b="1" baseline="30000" dirty="0"/>
              <a:t>. . . . </a:t>
            </a:r>
            <a:r>
              <a:rPr lang="en-US" b="1" dirty="0" smtClean="0">
                <a:solidFill>
                  <a:srgbClr val="00B050"/>
                </a:solidFill>
              </a:rPr>
              <a:t>return ret</a:t>
            </a:r>
            <a:r>
              <a:rPr lang="en-US" b="1" dirty="0" smtClean="0">
                <a:solidFill>
                  <a:srgbClr val="00B0F0"/>
                </a:solidFill>
              </a:rPr>
              <a:t> </a:t>
            </a:r>
            <a:endParaRPr lang="sr-Latn-RS" b="1" dirty="0">
              <a:solidFill>
                <a:srgbClr val="00B0F0"/>
              </a:solidFill>
            </a:endParaRPr>
          </a:p>
        </p:txBody>
      </p:sp>
    </p:spTree>
    <p:extLst>
      <p:ext uri="{BB962C8B-B14F-4D97-AF65-F5344CB8AC3E}">
        <p14:creationId xmlns:p14="http://schemas.microsoft.com/office/powerpoint/2010/main" val="1025333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Sintaksa</a:t>
            </a:r>
            <a:r>
              <a:rPr lang="en-US" dirty="0" smtClean="0"/>
              <a:t> </a:t>
            </a:r>
            <a:r>
              <a:rPr lang="en-US" dirty="0" err="1" smtClean="0"/>
              <a:t>i</a:t>
            </a:r>
            <a:r>
              <a:rPr lang="en-US" dirty="0" smtClean="0"/>
              <a:t> </a:t>
            </a:r>
            <a:r>
              <a:rPr lang="en-US" dirty="0" err="1" smtClean="0"/>
              <a:t>konvencije</a:t>
            </a:r>
            <a:r>
              <a:rPr lang="sr-Latn-RS" dirty="0"/>
              <a:t> </a:t>
            </a:r>
            <a:r>
              <a:rPr lang="sr-Latn-RS" dirty="0" smtClean="0"/>
              <a:t>(2/7)</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en-US" sz="2800" dirty="0" err="1" smtClean="0"/>
              <a:t>Struktura</a:t>
            </a:r>
            <a:r>
              <a:rPr lang="en-US" sz="2800" dirty="0" smtClean="0"/>
              <a:t> </a:t>
            </a:r>
            <a:r>
              <a:rPr lang="en-US" sz="2800" dirty="0" err="1" smtClean="0"/>
              <a:t>programskog</a:t>
            </a:r>
            <a:r>
              <a:rPr lang="en-US" sz="2800" dirty="0" smtClean="0"/>
              <a:t> </a:t>
            </a:r>
            <a:r>
              <a:rPr lang="en-US" sz="2800" dirty="0" err="1" smtClean="0"/>
              <a:t>koda</a:t>
            </a:r>
            <a:r>
              <a:rPr lang="en-US" sz="2800" dirty="0" smtClean="0"/>
              <a:t>:</a:t>
            </a:r>
          </a:p>
          <a:p>
            <a:pPr lvl="1"/>
            <a:r>
              <a:rPr lang="en-US" dirty="0" err="1" smtClean="0"/>
              <a:t>Jedan</a:t>
            </a:r>
            <a:r>
              <a:rPr lang="en-US" dirty="0" smtClean="0"/>
              <a:t> </a:t>
            </a:r>
            <a:r>
              <a:rPr lang="en-US" dirty="0" err="1" smtClean="0"/>
              <a:t>iskaz</a:t>
            </a:r>
            <a:r>
              <a:rPr lang="en-US" dirty="0" smtClean="0"/>
              <a:t> </a:t>
            </a:r>
            <a:r>
              <a:rPr lang="en-US" dirty="0" err="1" smtClean="0"/>
              <a:t>po</a:t>
            </a:r>
            <a:r>
              <a:rPr lang="en-US" dirty="0" smtClean="0"/>
              <a:t> </a:t>
            </a:r>
            <a:r>
              <a:rPr lang="en-US" dirty="0" err="1" smtClean="0"/>
              <a:t>liniji</a:t>
            </a:r>
            <a:endParaRPr lang="en-US" dirty="0" smtClean="0"/>
          </a:p>
          <a:p>
            <a:pPr lvl="1"/>
            <a:r>
              <a:rPr lang="en-US" dirty="0" err="1" smtClean="0"/>
              <a:t>Razlomlj</a:t>
            </a:r>
            <a:r>
              <a:rPr lang="sr-Latn-RS" dirty="0" smtClean="0"/>
              <a:t>e</a:t>
            </a:r>
            <a:r>
              <a:rPr lang="en-US" dirty="0" err="1" smtClean="0"/>
              <a:t>ni</a:t>
            </a:r>
            <a:r>
              <a:rPr lang="en-US" dirty="0" smtClean="0"/>
              <a:t> </a:t>
            </a:r>
            <a:r>
              <a:rPr lang="en-US" dirty="0" err="1" smtClean="0"/>
              <a:t>iskazi</a:t>
            </a:r>
            <a:endParaRPr lang="sr-Latn-RS" dirty="0" smtClean="0"/>
          </a:p>
          <a:p>
            <a:pPr lvl="1"/>
            <a:endParaRPr lang="en-US" dirty="0"/>
          </a:p>
          <a:p>
            <a:pPr lvl="1"/>
            <a:r>
              <a:rPr lang="en-US" dirty="0" err="1" smtClean="0"/>
              <a:t>Koment</a:t>
            </a:r>
            <a:r>
              <a:rPr lang="sr-Latn-RS" dirty="0" smtClean="0"/>
              <a:t>a</a:t>
            </a:r>
            <a:r>
              <a:rPr lang="en-US" dirty="0" err="1" smtClean="0"/>
              <a:t>ri</a:t>
            </a:r>
            <a:r>
              <a:rPr lang="en-US" dirty="0" smtClean="0"/>
              <a:t> </a:t>
            </a:r>
            <a:r>
              <a:rPr lang="en-US" dirty="0" err="1" smtClean="0"/>
              <a:t>po</a:t>
            </a:r>
            <a:r>
              <a:rPr lang="sr-Latn-RS" dirty="0" smtClean="0"/>
              <a:t>činju sa #</a:t>
            </a:r>
          </a:p>
          <a:p>
            <a:pPr lvl="1"/>
            <a:endParaRPr lang="sr-Latn-RS" dirty="0"/>
          </a:p>
          <a:p>
            <a:pPr lvl="1"/>
            <a:r>
              <a:rPr lang="sr-Latn-RS" dirty="0" smtClean="0"/>
              <a:t>Indentacija definiše programski blok</a:t>
            </a:r>
            <a:endParaRPr lang="en-US" dirty="0"/>
          </a:p>
          <a:p>
            <a:pPr marL="0" indent="0">
              <a:buNone/>
            </a:pPr>
            <a:endParaRPr lang="en-GB" sz="2800" dirty="0" smtClean="0"/>
          </a:p>
          <a:p>
            <a:pPr marL="457200" lvl="1" indent="0">
              <a:buNone/>
            </a:pPr>
            <a:endParaRPr lang="en-US" dirty="0" smtClean="0"/>
          </a:p>
          <a:p>
            <a:pPr marL="0" indent="0">
              <a:buNone/>
            </a:pPr>
            <a:endParaRPr lang="en-GB" i="1" dirty="0"/>
          </a:p>
          <a:p>
            <a:pPr lvl="1"/>
            <a:endParaRPr lang="en-GB" dirty="0"/>
          </a:p>
        </p:txBody>
      </p:sp>
      <p:sp>
        <p:nvSpPr>
          <p:cNvPr id="4" name="TextBox 3"/>
          <p:cNvSpPr txBox="1"/>
          <p:nvPr/>
        </p:nvSpPr>
        <p:spPr>
          <a:xfrm>
            <a:off x="4139952" y="1844824"/>
            <a:ext cx="2591594" cy="369332"/>
          </a:xfrm>
          <a:prstGeom prst="rect">
            <a:avLst/>
          </a:prstGeom>
          <a:noFill/>
        </p:spPr>
        <p:txBody>
          <a:bodyPr wrap="square" rtlCol="0">
            <a:spAutoFit/>
          </a:bodyPr>
          <a:lstStyle/>
          <a:p>
            <a:r>
              <a:rPr lang="en-GB" b="1" dirty="0" smtClean="0">
                <a:solidFill>
                  <a:schemeClr val="accent2"/>
                </a:solidFill>
              </a:rPr>
              <a:t>a = x + </a:t>
            </a:r>
            <a:r>
              <a:rPr lang="en-GB" b="1" dirty="0" err="1" smtClean="0">
                <a:solidFill>
                  <a:schemeClr val="accent2"/>
                </a:solidFill>
              </a:rPr>
              <a:t>var</a:t>
            </a:r>
            <a:endParaRPr lang="en-GB" b="1" dirty="0">
              <a:solidFill>
                <a:schemeClr val="accent2"/>
              </a:solidFill>
            </a:endParaRPr>
          </a:p>
        </p:txBody>
      </p:sp>
      <p:sp>
        <p:nvSpPr>
          <p:cNvPr id="6" name="TextBox 5"/>
          <p:cNvSpPr txBox="1"/>
          <p:nvPr/>
        </p:nvSpPr>
        <p:spPr>
          <a:xfrm>
            <a:off x="3682876" y="2204864"/>
            <a:ext cx="3841452" cy="646331"/>
          </a:xfrm>
          <a:prstGeom prst="rect">
            <a:avLst/>
          </a:prstGeom>
          <a:noFill/>
        </p:spPr>
        <p:txBody>
          <a:bodyPr wrap="square" rtlCol="0">
            <a:spAutoFit/>
          </a:bodyPr>
          <a:lstStyle/>
          <a:p>
            <a:r>
              <a:rPr lang="en-US" dirty="0">
                <a:solidFill>
                  <a:schemeClr val="bg1"/>
                </a:solidFill>
              </a:rPr>
              <a:t>a = </a:t>
            </a:r>
            <a:r>
              <a:rPr lang="en-US" b="1" dirty="0" err="1">
                <a:solidFill>
                  <a:schemeClr val="accent2"/>
                </a:solidFill>
              </a:rPr>
              <a:t>math.sqrt</a:t>
            </a:r>
            <a:r>
              <a:rPr lang="en-US" b="1" dirty="0">
                <a:solidFill>
                  <a:schemeClr val="accent2"/>
                </a:solidFill>
              </a:rPr>
              <a:t>(</a:t>
            </a:r>
            <a:r>
              <a:rPr lang="en-US" b="1" dirty="0" err="1">
                <a:solidFill>
                  <a:schemeClr val="accent2"/>
                </a:solidFill>
              </a:rPr>
              <a:t>math.sin</a:t>
            </a:r>
            <a:r>
              <a:rPr lang="en-US" b="1" dirty="0">
                <a:solidFill>
                  <a:schemeClr val="accent2"/>
                </a:solidFill>
              </a:rPr>
              <a:t>(b) + \ </a:t>
            </a:r>
            <a:r>
              <a:rPr lang="en-US" b="1" dirty="0" smtClean="0">
                <a:solidFill>
                  <a:schemeClr val="accent2"/>
                </a:solidFill>
              </a:rPr>
              <a:t>	</a:t>
            </a:r>
            <a:r>
              <a:rPr lang="en-US" b="1" dirty="0" err="1" smtClean="0">
                <a:solidFill>
                  <a:schemeClr val="accent2"/>
                </a:solidFill>
              </a:rPr>
              <a:t>math.cos</a:t>
            </a:r>
            <a:r>
              <a:rPr lang="en-US" b="1" dirty="0" smtClean="0">
                <a:solidFill>
                  <a:schemeClr val="accent2"/>
                </a:solidFill>
              </a:rPr>
              <a:t>(c)</a:t>
            </a:r>
            <a:r>
              <a:rPr lang="sr-Latn-RS" b="1" dirty="0">
                <a:solidFill>
                  <a:schemeClr val="accent2"/>
                </a:solidFill>
              </a:rPr>
              <a:t>)</a:t>
            </a:r>
            <a:endParaRPr lang="en-US" dirty="0">
              <a:solidFill>
                <a:schemeClr val="bg1"/>
              </a:solidFill>
            </a:endParaRPr>
          </a:p>
        </p:txBody>
      </p:sp>
      <p:sp>
        <p:nvSpPr>
          <p:cNvPr id="7" name="TextBox 6"/>
          <p:cNvSpPr txBox="1"/>
          <p:nvPr/>
        </p:nvSpPr>
        <p:spPr>
          <a:xfrm>
            <a:off x="1096466" y="4077072"/>
            <a:ext cx="3043486" cy="2308324"/>
          </a:xfrm>
          <a:prstGeom prst="rect">
            <a:avLst/>
          </a:prstGeom>
          <a:noFill/>
        </p:spPr>
        <p:txBody>
          <a:bodyPr wrap="square" rtlCol="0">
            <a:spAutoFit/>
          </a:bodyPr>
          <a:lstStyle/>
          <a:p>
            <a:r>
              <a:rPr lang="en-US" b="1" dirty="0">
                <a:solidFill>
                  <a:srgbClr val="92D050"/>
                </a:solidFill>
              </a:rPr>
              <a:t># </a:t>
            </a:r>
            <a:r>
              <a:rPr lang="sr-Latn-RS" b="1" dirty="0">
                <a:solidFill>
                  <a:srgbClr val="92D050"/>
                </a:solidFill>
              </a:rPr>
              <a:t>Function foo</a:t>
            </a:r>
          </a:p>
          <a:p>
            <a:r>
              <a:rPr lang="en-US" b="1" dirty="0" err="1"/>
              <a:t>def</a:t>
            </a:r>
            <a:r>
              <a:rPr lang="en-US" b="1" dirty="0"/>
              <a:t> </a:t>
            </a:r>
            <a:r>
              <a:rPr lang="sr-Latn-RS" b="1" dirty="0"/>
              <a:t>foo</a:t>
            </a:r>
            <a:r>
              <a:rPr lang="en-US" b="1" dirty="0"/>
              <a:t>(n): </a:t>
            </a:r>
            <a:endParaRPr lang="sr-Latn-RS" b="1" dirty="0"/>
          </a:p>
          <a:p>
            <a:r>
              <a:rPr lang="sr-Latn-RS" b="1" baseline="30000" dirty="0"/>
              <a:t>. . . .</a:t>
            </a:r>
            <a:r>
              <a:rPr lang="en-US" b="1" baseline="30000" dirty="0"/>
              <a:t> </a:t>
            </a:r>
            <a:r>
              <a:rPr lang="sr-Latn-RS" b="1" dirty="0">
                <a:solidFill>
                  <a:srgbClr val="00B050"/>
                </a:solidFill>
              </a:rPr>
              <a:t>re</a:t>
            </a:r>
            <a:r>
              <a:rPr lang="en-US" b="1" dirty="0" err="1">
                <a:solidFill>
                  <a:srgbClr val="00B050"/>
                </a:solidFill>
              </a:rPr>
              <a:t>sult</a:t>
            </a:r>
            <a:r>
              <a:rPr lang="en-US" b="1" dirty="0">
                <a:solidFill>
                  <a:srgbClr val="00B050"/>
                </a:solidFill>
              </a:rPr>
              <a:t> = [] </a:t>
            </a:r>
            <a:endParaRPr lang="sr-Latn-RS" b="1" dirty="0">
              <a:solidFill>
                <a:srgbClr val="00B050"/>
              </a:solidFill>
            </a:endParaRPr>
          </a:p>
          <a:p>
            <a:r>
              <a:rPr lang="sr-Latn-RS" b="1" baseline="30000" dirty="0"/>
              <a:t>. . . .</a:t>
            </a:r>
            <a:r>
              <a:rPr lang="en-US" b="1" baseline="30000" dirty="0"/>
              <a:t> </a:t>
            </a:r>
            <a:r>
              <a:rPr lang="sr-Latn-RS" b="1" dirty="0">
                <a:solidFill>
                  <a:srgbClr val="00B050"/>
                </a:solidFill>
              </a:rPr>
              <a:t>a,</a:t>
            </a:r>
            <a:r>
              <a:rPr lang="en-US" b="1" dirty="0">
                <a:solidFill>
                  <a:srgbClr val="00B050"/>
                </a:solidFill>
              </a:rPr>
              <a:t> b = 0, 1 </a:t>
            </a:r>
            <a:endParaRPr lang="sr-Latn-RS" b="1" dirty="0">
              <a:solidFill>
                <a:srgbClr val="00B050"/>
              </a:solidFill>
            </a:endParaRPr>
          </a:p>
          <a:p>
            <a:r>
              <a:rPr lang="sr-Latn-RS" b="1" baseline="30000" dirty="0"/>
              <a:t>. . . . </a:t>
            </a:r>
            <a:r>
              <a:rPr lang="en-US" b="1" dirty="0">
                <a:solidFill>
                  <a:srgbClr val="00B050"/>
                </a:solidFill>
              </a:rPr>
              <a:t>while b &lt; n: </a:t>
            </a:r>
            <a:endParaRPr lang="sr-Latn-RS" b="1" dirty="0">
              <a:solidFill>
                <a:srgbClr val="00B050"/>
              </a:solidFill>
            </a:endParaRPr>
          </a:p>
          <a:p>
            <a:r>
              <a:rPr lang="sr-Latn-RS" b="1" baseline="30000" dirty="0"/>
              <a:t>. . . . . . . . </a:t>
            </a:r>
            <a:r>
              <a:rPr lang="en-US" b="1" dirty="0" err="1">
                <a:solidFill>
                  <a:srgbClr val="00B0F0"/>
                </a:solidFill>
              </a:rPr>
              <a:t>result.append</a:t>
            </a:r>
            <a:r>
              <a:rPr lang="en-US" b="1" dirty="0">
                <a:solidFill>
                  <a:srgbClr val="00B0F0"/>
                </a:solidFill>
              </a:rPr>
              <a:t>(b)</a:t>
            </a:r>
            <a:endParaRPr lang="sr-Latn-RS" b="1" dirty="0">
              <a:solidFill>
                <a:srgbClr val="00B0F0"/>
              </a:solidFill>
            </a:endParaRPr>
          </a:p>
          <a:p>
            <a:r>
              <a:rPr lang="sr-Latn-RS" b="1" baseline="30000" dirty="0">
                <a:solidFill>
                  <a:srgbClr val="FF0000"/>
                </a:solidFill>
              </a:rPr>
              <a:t>. . . . . . . </a:t>
            </a:r>
            <a:r>
              <a:rPr lang="en-US" b="1" dirty="0">
                <a:solidFill>
                  <a:srgbClr val="FF0000"/>
                </a:solidFill>
              </a:rPr>
              <a:t>a, b = b, </a:t>
            </a:r>
            <a:r>
              <a:rPr lang="en-US" b="1" dirty="0" err="1">
                <a:solidFill>
                  <a:srgbClr val="FF0000"/>
                </a:solidFill>
              </a:rPr>
              <a:t>a+b</a:t>
            </a:r>
            <a:r>
              <a:rPr lang="en-US" b="1" dirty="0">
                <a:solidFill>
                  <a:srgbClr val="FF0000"/>
                </a:solidFill>
              </a:rPr>
              <a:t> </a:t>
            </a:r>
            <a:r>
              <a:rPr lang="en-US" b="1" dirty="0" smtClean="0">
                <a:solidFill>
                  <a:srgbClr val="FF0000"/>
                </a:solidFill>
              </a:rPr>
              <a:t>!!!</a:t>
            </a:r>
            <a:endParaRPr lang="sr-Latn-RS" b="1" dirty="0">
              <a:solidFill>
                <a:srgbClr val="FF0000"/>
              </a:solidFill>
            </a:endParaRPr>
          </a:p>
          <a:p>
            <a:r>
              <a:rPr lang="sr-Latn-RS" b="1" baseline="30000" dirty="0"/>
              <a:t>. . . . . . . . </a:t>
            </a:r>
            <a:r>
              <a:rPr lang="en-US" b="1" dirty="0">
                <a:solidFill>
                  <a:srgbClr val="00B0F0"/>
                </a:solidFill>
              </a:rPr>
              <a:t>return result</a:t>
            </a:r>
            <a:endParaRPr lang="sr-Latn-RS" b="1" dirty="0">
              <a:solidFill>
                <a:srgbClr val="00B0F0"/>
              </a:solidFill>
            </a:endParaRPr>
          </a:p>
        </p:txBody>
      </p:sp>
      <p:sp>
        <p:nvSpPr>
          <p:cNvPr id="8" name="TextBox 7"/>
          <p:cNvSpPr txBox="1"/>
          <p:nvPr/>
        </p:nvSpPr>
        <p:spPr>
          <a:xfrm>
            <a:off x="4272136" y="2998693"/>
            <a:ext cx="2591594" cy="646331"/>
          </a:xfrm>
          <a:prstGeom prst="rect">
            <a:avLst/>
          </a:prstGeom>
          <a:noFill/>
        </p:spPr>
        <p:txBody>
          <a:bodyPr wrap="square" rtlCol="0">
            <a:spAutoFit/>
          </a:bodyPr>
          <a:lstStyle/>
          <a:p>
            <a:r>
              <a:rPr lang="sr-Latn-RS" b="1" dirty="0" smtClean="0">
                <a:solidFill>
                  <a:schemeClr val="accent2"/>
                </a:solidFill>
              </a:rPr>
              <a:t>#Comment msg</a:t>
            </a:r>
          </a:p>
          <a:p>
            <a:r>
              <a:rPr lang="en-GB" dirty="0" smtClean="0"/>
              <a:t>a = x + </a:t>
            </a:r>
            <a:r>
              <a:rPr lang="en-GB" dirty="0" err="1" smtClean="0"/>
              <a:t>var</a:t>
            </a:r>
            <a:endParaRPr lang="en-GB" dirty="0"/>
          </a:p>
        </p:txBody>
      </p:sp>
      <p:sp>
        <p:nvSpPr>
          <p:cNvPr id="9" name="TextBox 8"/>
          <p:cNvSpPr txBox="1"/>
          <p:nvPr/>
        </p:nvSpPr>
        <p:spPr>
          <a:xfrm>
            <a:off x="4292724" y="4077072"/>
            <a:ext cx="3375620" cy="2308324"/>
          </a:xfrm>
          <a:prstGeom prst="rect">
            <a:avLst/>
          </a:prstGeom>
          <a:noFill/>
        </p:spPr>
        <p:txBody>
          <a:bodyPr wrap="square" rtlCol="0">
            <a:spAutoFit/>
          </a:bodyPr>
          <a:lstStyle/>
          <a:p>
            <a:r>
              <a:rPr lang="en-US" b="1" dirty="0">
                <a:solidFill>
                  <a:srgbClr val="92D050"/>
                </a:solidFill>
              </a:rPr>
              <a:t># </a:t>
            </a:r>
            <a:r>
              <a:rPr lang="sr-Latn-RS" b="1" dirty="0">
                <a:solidFill>
                  <a:srgbClr val="92D050"/>
                </a:solidFill>
              </a:rPr>
              <a:t>Function foo</a:t>
            </a:r>
          </a:p>
          <a:p>
            <a:r>
              <a:rPr lang="en-US" b="1" dirty="0" err="1"/>
              <a:t>def</a:t>
            </a:r>
            <a:r>
              <a:rPr lang="en-US" b="1" dirty="0"/>
              <a:t> </a:t>
            </a:r>
            <a:r>
              <a:rPr lang="sr-Latn-RS" b="1" dirty="0"/>
              <a:t>foo</a:t>
            </a:r>
            <a:r>
              <a:rPr lang="en-US" b="1" dirty="0"/>
              <a:t>(n, data): </a:t>
            </a:r>
            <a:endParaRPr lang="sr-Latn-RS" b="1" dirty="0"/>
          </a:p>
          <a:p>
            <a:r>
              <a:rPr lang="sr-Latn-RS" b="1" baseline="30000" dirty="0"/>
              <a:t>. . . .</a:t>
            </a:r>
            <a:r>
              <a:rPr lang="en-US" b="1" dirty="0"/>
              <a:t> </a:t>
            </a:r>
            <a:r>
              <a:rPr lang="en-US" b="1" dirty="0">
                <a:solidFill>
                  <a:srgbClr val="00B050"/>
                </a:solidFill>
              </a:rPr>
              <a:t>ret = []</a:t>
            </a:r>
            <a:endParaRPr lang="sr-Latn-RS" b="1" dirty="0">
              <a:solidFill>
                <a:srgbClr val="00B050"/>
              </a:solidFill>
            </a:endParaRPr>
          </a:p>
          <a:p>
            <a:r>
              <a:rPr lang="sr-Latn-RS" b="1" baseline="30000" dirty="0"/>
              <a:t>. . . .</a:t>
            </a:r>
            <a:r>
              <a:rPr lang="en-US" b="1" dirty="0"/>
              <a:t> </a:t>
            </a:r>
            <a:r>
              <a:rPr lang="sr-Latn-RS" b="1" dirty="0">
                <a:solidFill>
                  <a:srgbClr val="00B050"/>
                </a:solidFill>
              </a:rPr>
              <a:t>if </a:t>
            </a:r>
            <a:r>
              <a:rPr lang="en-US" b="1" dirty="0">
                <a:solidFill>
                  <a:srgbClr val="00B050"/>
                </a:solidFill>
              </a:rPr>
              <a:t>n==False:</a:t>
            </a:r>
            <a:endParaRPr lang="sr-Latn-RS" b="1" dirty="0">
              <a:solidFill>
                <a:srgbClr val="00B050"/>
              </a:solidFill>
            </a:endParaRPr>
          </a:p>
          <a:p>
            <a:r>
              <a:rPr lang="sr-Latn-RS" b="1" baseline="30000" dirty="0"/>
              <a:t>. . . . . . . . </a:t>
            </a:r>
            <a:r>
              <a:rPr lang="en-US" b="1" dirty="0">
                <a:solidFill>
                  <a:srgbClr val="0070C0"/>
                </a:solidFill>
              </a:rPr>
              <a:t>ret = process1(data)</a:t>
            </a:r>
          </a:p>
          <a:p>
            <a:r>
              <a:rPr lang="sr-Latn-RS" b="1" baseline="30000" dirty="0">
                <a:solidFill>
                  <a:srgbClr val="FF0000"/>
                </a:solidFill>
              </a:rPr>
              <a:t>. . .</a:t>
            </a:r>
            <a:r>
              <a:rPr lang="en-US" b="1" dirty="0">
                <a:solidFill>
                  <a:srgbClr val="FF0000"/>
                </a:solidFill>
              </a:rPr>
              <a:t> else</a:t>
            </a:r>
            <a:r>
              <a:rPr lang="en-US" b="1" dirty="0" smtClean="0">
                <a:solidFill>
                  <a:srgbClr val="FF0000"/>
                </a:solidFill>
              </a:rPr>
              <a:t>: !!!</a:t>
            </a:r>
            <a:endParaRPr lang="en-US" b="1" dirty="0">
              <a:solidFill>
                <a:srgbClr val="FF0000"/>
              </a:solidFill>
            </a:endParaRPr>
          </a:p>
          <a:p>
            <a:r>
              <a:rPr lang="sr-Latn-RS" b="1" baseline="30000" dirty="0">
                <a:solidFill>
                  <a:srgbClr val="FF0000"/>
                </a:solidFill>
              </a:rPr>
              <a:t>. . . . . . </a:t>
            </a:r>
            <a:r>
              <a:rPr lang="en-US" b="1" dirty="0">
                <a:solidFill>
                  <a:srgbClr val="FF0000"/>
                </a:solidFill>
              </a:rPr>
              <a:t>ret = process2(data</a:t>
            </a:r>
            <a:r>
              <a:rPr lang="en-US" b="1" dirty="0" smtClean="0">
                <a:solidFill>
                  <a:srgbClr val="FF0000"/>
                </a:solidFill>
              </a:rPr>
              <a:t>) !!!</a:t>
            </a:r>
            <a:endParaRPr lang="sr-Latn-RS" b="1" dirty="0">
              <a:solidFill>
                <a:srgbClr val="FF0000"/>
              </a:solidFill>
            </a:endParaRPr>
          </a:p>
          <a:p>
            <a:r>
              <a:rPr lang="sr-Latn-RS" b="1" baseline="30000" dirty="0"/>
              <a:t>. . . . </a:t>
            </a:r>
            <a:r>
              <a:rPr lang="en-US" b="1" dirty="0">
                <a:solidFill>
                  <a:srgbClr val="00B050"/>
                </a:solidFill>
              </a:rPr>
              <a:t>return </a:t>
            </a:r>
            <a:r>
              <a:rPr lang="en-US" b="1" dirty="0" smtClean="0">
                <a:solidFill>
                  <a:srgbClr val="00B050"/>
                </a:solidFill>
              </a:rPr>
              <a:t>ret</a:t>
            </a:r>
            <a:r>
              <a:rPr lang="en-US" b="1" dirty="0" smtClean="0">
                <a:solidFill>
                  <a:srgbClr val="00B0F0"/>
                </a:solidFill>
              </a:rPr>
              <a:t> </a:t>
            </a:r>
            <a:endParaRPr lang="sr-Latn-RS" b="1" dirty="0">
              <a:solidFill>
                <a:srgbClr val="00B0F0"/>
              </a:solidFill>
            </a:endParaRPr>
          </a:p>
        </p:txBody>
      </p:sp>
    </p:spTree>
    <p:extLst>
      <p:ext uri="{BB962C8B-B14F-4D97-AF65-F5344CB8AC3E}">
        <p14:creationId xmlns:p14="http://schemas.microsoft.com/office/powerpoint/2010/main" val="2728589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Sintaksa</a:t>
            </a:r>
            <a:r>
              <a:rPr lang="en-US" dirty="0" smtClean="0"/>
              <a:t> </a:t>
            </a:r>
            <a:r>
              <a:rPr lang="en-US" dirty="0" err="1" smtClean="0"/>
              <a:t>i</a:t>
            </a:r>
            <a:r>
              <a:rPr lang="en-US" dirty="0" smtClean="0"/>
              <a:t> </a:t>
            </a:r>
            <a:r>
              <a:rPr lang="en-US" dirty="0" err="1" smtClean="0"/>
              <a:t>konvencije</a:t>
            </a:r>
            <a:r>
              <a:rPr lang="sr-Latn-RS" dirty="0" smtClean="0"/>
              <a:t> (3/7</a:t>
            </a:r>
            <a:r>
              <a:rPr lang="sr-Latn-RS" dirty="0"/>
              <a:t>)</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en-US" sz="2800" dirty="0" err="1" smtClean="0"/>
              <a:t>Struktura</a:t>
            </a:r>
            <a:r>
              <a:rPr lang="en-US" sz="2800" dirty="0" smtClean="0"/>
              <a:t> </a:t>
            </a:r>
            <a:r>
              <a:rPr lang="en-US" sz="2800" dirty="0" err="1" smtClean="0"/>
              <a:t>programskog</a:t>
            </a:r>
            <a:r>
              <a:rPr lang="en-US" sz="2800" dirty="0" smtClean="0"/>
              <a:t> </a:t>
            </a:r>
            <a:r>
              <a:rPr lang="en-US" sz="2800" dirty="0" err="1" smtClean="0"/>
              <a:t>koda</a:t>
            </a:r>
            <a:r>
              <a:rPr lang="en-US" sz="2800" dirty="0" smtClean="0"/>
              <a:t>:</a:t>
            </a:r>
          </a:p>
          <a:p>
            <a:pPr lvl="1"/>
            <a:endParaRPr lang="sr-Latn-RS" dirty="0"/>
          </a:p>
          <a:p>
            <a:pPr lvl="1"/>
            <a:r>
              <a:rPr lang="sr-Latn-RS" dirty="0" smtClean="0"/>
              <a:t>Indentacija definiše programski blok</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marL="457200" lvl="1" indent="0">
              <a:buNone/>
            </a:pPr>
            <a:endParaRPr lang="sr-Latn-RS" dirty="0" smtClean="0"/>
          </a:p>
          <a:p>
            <a:pPr lvl="1"/>
            <a:r>
              <a:rPr lang="en-US" dirty="0" err="1" smtClean="0"/>
              <a:t>Pr</a:t>
            </a:r>
            <a:r>
              <a:rPr lang="sr-Latn-RS" dirty="0" smtClean="0"/>
              <a:t>e</a:t>
            </a:r>
            <a:r>
              <a:rPr lang="en-US" dirty="0" err="1" smtClean="0"/>
              <a:t>poru</a:t>
            </a:r>
            <a:r>
              <a:rPr lang="sr-Latn-RS" dirty="0" smtClean="0"/>
              <a:t>čuje se upotreba praznih mesta umesto tabulatora</a:t>
            </a:r>
          </a:p>
          <a:p>
            <a:pPr lvl="2"/>
            <a:r>
              <a:rPr lang="sr-Latn-RS" dirty="0" smtClean="0"/>
              <a:t>Podesiti editor tako da 1 tab bude jednak 4 prazna mesta</a:t>
            </a:r>
            <a:endParaRPr lang="en-US" dirty="0"/>
          </a:p>
          <a:p>
            <a:pPr marL="0" indent="0">
              <a:buNone/>
            </a:pPr>
            <a:endParaRPr lang="en-GB" sz="2800" dirty="0" smtClean="0"/>
          </a:p>
          <a:p>
            <a:pPr marL="457200" lvl="1" indent="0">
              <a:buNone/>
            </a:pPr>
            <a:endParaRPr lang="en-US" dirty="0" smtClean="0"/>
          </a:p>
          <a:p>
            <a:pPr marL="0" indent="0">
              <a:buNone/>
            </a:pPr>
            <a:endParaRPr lang="en-GB" i="1" dirty="0"/>
          </a:p>
          <a:p>
            <a:pPr lvl="1"/>
            <a:endParaRPr lang="en-GB" dirty="0"/>
          </a:p>
        </p:txBody>
      </p:sp>
      <p:sp>
        <p:nvSpPr>
          <p:cNvPr id="10" name="TextBox 9"/>
          <p:cNvSpPr txBox="1"/>
          <p:nvPr/>
        </p:nvSpPr>
        <p:spPr>
          <a:xfrm>
            <a:off x="1096466" y="2780928"/>
            <a:ext cx="3043486" cy="2308324"/>
          </a:xfrm>
          <a:prstGeom prst="rect">
            <a:avLst/>
          </a:prstGeom>
          <a:noFill/>
        </p:spPr>
        <p:txBody>
          <a:bodyPr wrap="square" rtlCol="0">
            <a:spAutoFit/>
          </a:bodyPr>
          <a:lstStyle/>
          <a:p>
            <a:r>
              <a:rPr lang="en-US" b="1" dirty="0">
                <a:solidFill>
                  <a:srgbClr val="92D050"/>
                </a:solidFill>
              </a:rPr>
              <a:t># </a:t>
            </a:r>
            <a:r>
              <a:rPr lang="sr-Latn-RS" b="1" dirty="0">
                <a:solidFill>
                  <a:srgbClr val="92D050"/>
                </a:solidFill>
              </a:rPr>
              <a:t>Function foo</a:t>
            </a:r>
          </a:p>
          <a:p>
            <a:r>
              <a:rPr lang="en-US" b="1" dirty="0" err="1"/>
              <a:t>def</a:t>
            </a:r>
            <a:r>
              <a:rPr lang="en-US" b="1" dirty="0"/>
              <a:t> </a:t>
            </a:r>
            <a:r>
              <a:rPr lang="sr-Latn-RS" b="1" dirty="0"/>
              <a:t>foo</a:t>
            </a:r>
            <a:r>
              <a:rPr lang="en-US" b="1" dirty="0"/>
              <a:t>(n): </a:t>
            </a:r>
            <a:endParaRPr lang="sr-Latn-RS" b="1" dirty="0"/>
          </a:p>
          <a:p>
            <a:r>
              <a:rPr lang="sr-Latn-RS" b="1" baseline="30000" dirty="0"/>
              <a:t>. . . .</a:t>
            </a:r>
            <a:r>
              <a:rPr lang="en-US" b="1" baseline="30000" dirty="0"/>
              <a:t> </a:t>
            </a:r>
            <a:r>
              <a:rPr lang="sr-Latn-RS" b="1" dirty="0">
                <a:solidFill>
                  <a:srgbClr val="00B050"/>
                </a:solidFill>
              </a:rPr>
              <a:t>re</a:t>
            </a:r>
            <a:r>
              <a:rPr lang="en-US" b="1" dirty="0" err="1">
                <a:solidFill>
                  <a:srgbClr val="00B050"/>
                </a:solidFill>
              </a:rPr>
              <a:t>sult</a:t>
            </a:r>
            <a:r>
              <a:rPr lang="en-US" b="1" dirty="0">
                <a:solidFill>
                  <a:srgbClr val="00B050"/>
                </a:solidFill>
              </a:rPr>
              <a:t> = [] </a:t>
            </a:r>
            <a:endParaRPr lang="sr-Latn-RS" b="1" dirty="0">
              <a:solidFill>
                <a:srgbClr val="00B050"/>
              </a:solidFill>
            </a:endParaRPr>
          </a:p>
          <a:p>
            <a:r>
              <a:rPr lang="sr-Latn-RS" b="1" baseline="30000" dirty="0"/>
              <a:t>. . . .</a:t>
            </a:r>
            <a:r>
              <a:rPr lang="en-US" b="1" baseline="30000" dirty="0"/>
              <a:t> </a:t>
            </a:r>
            <a:r>
              <a:rPr lang="sr-Latn-RS" b="1" dirty="0">
                <a:solidFill>
                  <a:srgbClr val="00B050"/>
                </a:solidFill>
              </a:rPr>
              <a:t>a,</a:t>
            </a:r>
            <a:r>
              <a:rPr lang="en-US" b="1" dirty="0">
                <a:solidFill>
                  <a:srgbClr val="00B050"/>
                </a:solidFill>
              </a:rPr>
              <a:t> b = 0, 1 </a:t>
            </a:r>
            <a:endParaRPr lang="sr-Latn-RS" b="1" dirty="0">
              <a:solidFill>
                <a:srgbClr val="00B050"/>
              </a:solidFill>
            </a:endParaRPr>
          </a:p>
          <a:p>
            <a:r>
              <a:rPr lang="sr-Latn-RS" b="1" baseline="30000" dirty="0"/>
              <a:t>. . . . </a:t>
            </a:r>
            <a:r>
              <a:rPr lang="en-US" b="1" dirty="0">
                <a:solidFill>
                  <a:srgbClr val="00B050"/>
                </a:solidFill>
              </a:rPr>
              <a:t>while b &lt; n: </a:t>
            </a:r>
            <a:endParaRPr lang="sr-Latn-RS" b="1" dirty="0">
              <a:solidFill>
                <a:srgbClr val="00B050"/>
              </a:solidFill>
            </a:endParaRPr>
          </a:p>
          <a:p>
            <a:r>
              <a:rPr lang="sr-Latn-RS" b="1" baseline="30000" dirty="0"/>
              <a:t>. . . . . . . . </a:t>
            </a:r>
            <a:r>
              <a:rPr lang="en-US" b="1" dirty="0" err="1">
                <a:solidFill>
                  <a:srgbClr val="00B0F0"/>
                </a:solidFill>
              </a:rPr>
              <a:t>result.append</a:t>
            </a:r>
            <a:r>
              <a:rPr lang="en-US" b="1" dirty="0">
                <a:solidFill>
                  <a:srgbClr val="00B0F0"/>
                </a:solidFill>
              </a:rPr>
              <a:t>(b)</a:t>
            </a:r>
            <a:endParaRPr lang="sr-Latn-RS" b="1" dirty="0">
              <a:solidFill>
                <a:srgbClr val="00B0F0"/>
              </a:solidFill>
            </a:endParaRPr>
          </a:p>
          <a:p>
            <a:r>
              <a:rPr lang="sr-Latn-RS" b="1" baseline="30000" dirty="0"/>
              <a:t>. . . . . . . . </a:t>
            </a:r>
            <a:r>
              <a:rPr lang="en-US" b="1" dirty="0" smtClean="0">
                <a:solidFill>
                  <a:srgbClr val="00B0F0"/>
                </a:solidFill>
              </a:rPr>
              <a:t>a</a:t>
            </a:r>
            <a:r>
              <a:rPr lang="en-US" b="1" dirty="0">
                <a:solidFill>
                  <a:srgbClr val="00B0F0"/>
                </a:solidFill>
              </a:rPr>
              <a:t>, b = b, </a:t>
            </a:r>
            <a:r>
              <a:rPr lang="en-US" b="1" dirty="0" err="1">
                <a:solidFill>
                  <a:srgbClr val="00B0F0"/>
                </a:solidFill>
              </a:rPr>
              <a:t>a+b</a:t>
            </a:r>
            <a:r>
              <a:rPr lang="en-US" b="1" dirty="0">
                <a:solidFill>
                  <a:srgbClr val="00B0F0"/>
                </a:solidFill>
              </a:rPr>
              <a:t> </a:t>
            </a:r>
            <a:endParaRPr lang="sr-Latn-RS" b="1" dirty="0">
              <a:solidFill>
                <a:srgbClr val="00B0F0"/>
              </a:solidFill>
            </a:endParaRPr>
          </a:p>
          <a:p>
            <a:r>
              <a:rPr lang="sr-Latn-RS" b="1" baseline="30000" dirty="0"/>
              <a:t>. . . . . . . . </a:t>
            </a:r>
            <a:r>
              <a:rPr lang="en-US" b="1" dirty="0">
                <a:solidFill>
                  <a:srgbClr val="00B0F0"/>
                </a:solidFill>
              </a:rPr>
              <a:t>return result</a:t>
            </a:r>
            <a:endParaRPr lang="sr-Latn-RS" b="1" dirty="0">
              <a:solidFill>
                <a:srgbClr val="00B0F0"/>
              </a:solidFill>
            </a:endParaRPr>
          </a:p>
        </p:txBody>
      </p:sp>
      <p:sp>
        <p:nvSpPr>
          <p:cNvPr id="11" name="TextBox 10"/>
          <p:cNvSpPr txBox="1"/>
          <p:nvPr/>
        </p:nvSpPr>
        <p:spPr>
          <a:xfrm>
            <a:off x="4292724" y="2780928"/>
            <a:ext cx="3231604" cy="2308324"/>
          </a:xfrm>
          <a:prstGeom prst="rect">
            <a:avLst/>
          </a:prstGeom>
          <a:noFill/>
        </p:spPr>
        <p:txBody>
          <a:bodyPr wrap="square" rtlCol="0">
            <a:spAutoFit/>
          </a:bodyPr>
          <a:lstStyle/>
          <a:p>
            <a:r>
              <a:rPr lang="en-US" b="1" dirty="0">
                <a:solidFill>
                  <a:srgbClr val="92D050"/>
                </a:solidFill>
              </a:rPr>
              <a:t># </a:t>
            </a:r>
            <a:r>
              <a:rPr lang="sr-Latn-RS" b="1" dirty="0">
                <a:solidFill>
                  <a:srgbClr val="92D050"/>
                </a:solidFill>
              </a:rPr>
              <a:t>Function foo</a:t>
            </a:r>
          </a:p>
          <a:p>
            <a:r>
              <a:rPr lang="en-US" b="1" dirty="0" err="1"/>
              <a:t>def</a:t>
            </a:r>
            <a:r>
              <a:rPr lang="en-US" b="1" dirty="0"/>
              <a:t> </a:t>
            </a:r>
            <a:r>
              <a:rPr lang="sr-Latn-RS" b="1" dirty="0"/>
              <a:t>foo</a:t>
            </a:r>
            <a:r>
              <a:rPr lang="en-US" b="1" dirty="0"/>
              <a:t>(n, data): </a:t>
            </a:r>
            <a:endParaRPr lang="sr-Latn-RS" b="1" dirty="0"/>
          </a:p>
          <a:p>
            <a:r>
              <a:rPr lang="sr-Latn-RS" b="1" baseline="30000" dirty="0"/>
              <a:t>. . . .</a:t>
            </a:r>
            <a:r>
              <a:rPr lang="en-US" b="1" dirty="0"/>
              <a:t> </a:t>
            </a:r>
            <a:r>
              <a:rPr lang="en-US" b="1" dirty="0">
                <a:solidFill>
                  <a:srgbClr val="00B050"/>
                </a:solidFill>
              </a:rPr>
              <a:t>ret = []</a:t>
            </a:r>
            <a:endParaRPr lang="sr-Latn-RS" b="1" dirty="0">
              <a:solidFill>
                <a:srgbClr val="00B050"/>
              </a:solidFill>
            </a:endParaRPr>
          </a:p>
          <a:p>
            <a:r>
              <a:rPr lang="sr-Latn-RS" b="1" baseline="30000" dirty="0"/>
              <a:t>. . . .</a:t>
            </a:r>
            <a:r>
              <a:rPr lang="en-US" b="1" dirty="0"/>
              <a:t> </a:t>
            </a:r>
            <a:r>
              <a:rPr lang="sr-Latn-RS" b="1" dirty="0">
                <a:solidFill>
                  <a:srgbClr val="00B050"/>
                </a:solidFill>
              </a:rPr>
              <a:t>if </a:t>
            </a:r>
            <a:r>
              <a:rPr lang="en-US" b="1" dirty="0">
                <a:solidFill>
                  <a:srgbClr val="00B050"/>
                </a:solidFill>
              </a:rPr>
              <a:t>n==False:</a:t>
            </a:r>
            <a:endParaRPr lang="sr-Latn-RS" b="1" dirty="0">
              <a:solidFill>
                <a:srgbClr val="00B050"/>
              </a:solidFill>
            </a:endParaRPr>
          </a:p>
          <a:p>
            <a:r>
              <a:rPr lang="sr-Latn-RS" b="1" baseline="30000" dirty="0"/>
              <a:t>. . . . . . . . </a:t>
            </a:r>
            <a:r>
              <a:rPr lang="en-US" b="1" dirty="0">
                <a:solidFill>
                  <a:srgbClr val="0070C0"/>
                </a:solidFill>
              </a:rPr>
              <a:t>ret = process1(data)</a:t>
            </a:r>
          </a:p>
          <a:p>
            <a:r>
              <a:rPr lang="sr-Latn-RS" b="1" baseline="30000" dirty="0"/>
              <a:t>. . . .</a:t>
            </a:r>
            <a:r>
              <a:rPr lang="en-US" b="1" dirty="0"/>
              <a:t> </a:t>
            </a:r>
            <a:r>
              <a:rPr lang="en-US" b="1" dirty="0" smtClean="0">
                <a:solidFill>
                  <a:srgbClr val="00B050"/>
                </a:solidFill>
              </a:rPr>
              <a:t>else</a:t>
            </a:r>
            <a:r>
              <a:rPr lang="en-US" b="1" dirty="0">
                <a:solidFill>
                  <a:srgbClr val="00B050"/>
                </a:solidFill>
              </a:rPr>
              <a:t>:</a:t>
            </a:r>
          </a:p>
          <a:p>
            <a:r>
              <a:rPr lang="sr-Latn-RS" b="1" baseline="30000" dirty="0"/>
              <a:t>. . . . . . . . </a:t>
            </a:r>
            <a:r>
              <a:rPr lang="en-US" b="1" dirty="0" smtClean="0">
                <a:solidFill>
                  <a:srgbClr val="00B0F0"/>
                </a:solidFill>
              </a:rPr>
              <a:t>ret </a:t>
            </a:r>
            <a:r>
              <a:rPr lang="en-US" b="1" dirty="0">
                <a:solidFill>
                  <a:srgbClr val="00B0F0"/>
                </a:solidFill>
              </a:rPr>
              <a:t>= process2(data)</a:t>
            </a:r>
            <a:endParaRPr lang="sr-Latn-RS" b="1" dirty="0">
              <a:solidFill>
                <a:srgbClr val="00B0F0"/>
              </a:solidFill>
            </a:endParaRPr>
          </a:p>
          <a:p>
            <a:r>
              <a:rPr lang="sr-Latn-RS" b="1" baseline="30000" dirty="0"/>
              <a:t>. . . . </a:t>
            </a:r>
            <a:r>
              <a:rPr lang="en-US" b="1" dirty="0">
                <a:solidFill>
                  <a:srgbClr val="00B050"/>
                </a:solidFill>
              </a:rPr>
              <a:t>return </a:t>
            </a:r>
            <a:r>
              <a:rPr lang="en-US" b="1" dirty="0" smtClean="0">
                <a:solidFill>
                  <a:srgbClr val="00B050"/>
                </a:solidFill>
              </a:rPr>
              <a:t>ret</a:t>
            </a:r>
            <a:r>
              <a:rPr lang="en-US" b="1" dirty="0" smtClean="0">
                <a:solidFill>
                  <a:srgbClr val="00B0F0"/>
                </a:solidFill>
              </a:rPr>
              <a:t> </a:t>
            </a:r>
            <a:endParaRPr lang="sr-Latn-RS" b="1" dirty="0">
              <a:solidFill>
                <a:srgbClr val="00B0F0"/>
              </a:solidFill>
            </a:endParaRPr>
          </a:p>
        </p:txBody>
      </p:sp>
    </p:spTree>
    <p:extLst>
      <p:ext uri="{BB962C8B-B14F-4D97-AF65-F5344CB8AC3E}">
        <p14:creationId xmlns:p14="http://schemas.microsoft.com/office/powerpoint/2010/main" val="3048838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Sintaksa</a:t>
            </a:r>
            <a:r>
              <a:rPr lang="en-US" dirty="0" smtClean="0"/>
              <a:t> </a:t>
            </a:r>
            <a:r>
              <a:rPr lang="en-US" dirty="0" err="1" smtClean="0"/>
              <a:t>i</a:t>
            </a:r>
            <a:r>
              <a:rPr lang="en-US" dirty="0" smtClean="0"/>
              <a:t> </a:t>
            </a:r>
            <a:r>
              <a:rPr lang="en-US" dirty="0" err="1" smtClean="0"/>
              <a:t>konvencije</a:t>
            </a:r>
            <a:r>
              <a:rPr lang="sr-Latn-RS" dirty="0" smtClean="0"/>
              <a:t> (4/7</a:t>
            </a:r>
            <a:r>
              <a:rPr lang="sr-Latn-RS" dirty="0"/>
              <a:t>)</a:t>
            </a:r>
            <a:endParaRPr lang="en-GB" dirty="0"/>
          </a:p>
        </p:txBody>
      </p:sp>
      <p:sp>
        <p:nvSpPr>
          <p:cNvPr id="5" name="Content Placeholder 4"/>
          <p:cNvSpPr>
            <a:spLocks noGrp="1"/>
          </p:cNvSpPr>
          <p:nvPr>
            <p:ph sz="half" idx="2"/>
          </p:nvPr>
        </p:nvSpPr>
        <p:spPr>
          <a:xfrm>
            <a:off x="251520" y="1340768"/>
            <a:ext cx="8496944" cy="5184576"/>
          </a:xfrm>
        </p:spPr>
        <p:txBody>
          <a:bodyPr>
            <a:normAutofit/>
          </a:bodyPr>
          <a:lstStyle/>
          <a:p>
            <a:pPr marL="0" indent="0">
              <a:buNone/>
            </a:pPr>
            <a:r>
              <a:rPr lang="sr-Latn-RS" sz="2800" dirty="0" smtClean="0"/>
              <a:t>Imena promenljivih, funkcija i klasa:</a:t>
            </a:r>
            <a:endParaRPr lang="en-US" sz="2800" dirty="0" smtClean="0"/>
          </a:p>
          <a:p>
            <a:pPr lvl="1"/>
            <a:r>
              <a:rPr lang="en-US" dirty="0" err="1"/>
              <a:t>Mogu</a:t>
            </a:r>
            <a:r>
              <a:rPr lang="en-US" dirty="0"/>
              <a:t> </a:t>
            </a:r>
            <a:r>
              <a:rPr lang="en-US" dirty="0" err="1" smtClean="0"/>
              <a:t>poč</a:t>
            </a:r>
            <a:r>
              <a:rPr lang="sr-Latn-RS" dirty="0" smtClean="0"/>
              <a:t>eti</a:t>
            </a:r>
            <a:r>
              <a:rPr lang="en-US" dirty="0" smtClean="0"/>
              <a:t> </a:t>
            </a:r>
            <a:r>
              <a:rPr lang="en-US" dirty="0" err="1"/>
              <a:t>slovom</a:t>
            </a:r>
            <a:r>
              <a:rPr lang="en-US" dirty="0"/>
              <a:t> </a:t>
            </a:r>
            <a:r>
              <a:rPr lang="en-US" dirty="0" err="1"/>
              <a:t>ili</a:t>
            </a:r>
            <a:r>
              <a:rPr lang="en-US" dirty="0"/>
              <a:t> </a:t>
            </a:r>
            <a:r>
              <a:rPr lang="en-US" dirty="0" err="1"/>
              <a:t>donjom</a:t>
            </a:r>
            <a:r>
              <a:rPr lang="en-US" dirty="0"/>
              <a:t> </a:t>
            </a:r>
            <a:r>
              <a:rPr lang="en-US" dirty="0" err="1"/>
              <a:t>crtom</a:t>
            </a:r>
            <a:r>
              <a:rPr lang="en-US" dirty="0"/>
              <a:t> </a:t>
            </a:r>
            <a:endParaRPr lang="sr-Latn-RS" dirty="0" smtClean="0"/>
          </a:p>
          <a:p>
            <a:pPr lvl="1"/>
            <a:r>
              <a:rPr lang="sr-Latn-RS" dirty="0" smtClean="0"/>
              <a:t>Mogu sadržati brojeve</a:t>
            </a:r>
          </a:p>
          <a:p>
            <a:pPr lvl="1"/>
            <a:r>
              <a:rPr lang="sr-Latn-RS" dirty="0" smtClean="0"/>
              <a:t>Nisu dozvoljeni</a:t>
            </a:r>
          </a:p>
          <a:p>
            <a:pPr lvl="2"/>
            <a:r>
              <a:rPr lang="sr-Latn-RS" dirty="0" smtClean="0"/>
              <a:t>Specijalni znaci: </a:t>
            </a:r>
            <a:r>
              <a:rPr lang="en-US" dirty="0" smtClean="0"/>
              <a:t>@, %, $ </a:t>
            </a:r>
            <a:r>
              <a:rPr lang="sr-Latn-RS" dirty="0" smtClean="0"/>
              <a:t>itd.</a:t>
            </a:r>
            <a:endParaRPr lang="en-US" dirty="0" smtClean="0"/>
          </a:p>
          <a:p>
            <a:pPr lvl="2"/>
            <a:r>
              <a:rPr lang="sr-Latn-RS" dirty="0" smtClean="0"/>
              <a:t>Rezervisanje reči</a:t>
            </a:r>
            <a:endParaRPr lang="en-US" dirty="0"/>
          </a:p>
          <a:p>
            <a:pPr lvl="1"/>
            <a:r>
              <a:rPr lang="sr-Latn-RS" dirty="0" smtClean="0"/>
              <a:t>Izbegavati korišćenja donje crte na početku</a:t>
            </a:r>
          </a:p>
          <a:p>
            <a:pPr lvl="1"/>
            <a:r>
              <a:rPr lang="sr-Latn-RS" dirty="0" smtClean="0"/>
              <a:t>Rezervisane reči:</a:t>
            </a:r>
          </a:p>
          <a:p>
            <a:pPr lvl="1"/>
            <a:endParaRPr lang="sr-Latn-RS" dirty="0" smtClean="0"/>
          </a:p>
          <a:p>
            <a:pPr lvl="1"/>
            <a:endParaRPr lang="sr-Latn-RS" dirty="0"/>
          </a:p>
          <a:p>
            <a:pPr marL="0" indent="0">
              <a:buNone/>
            </a:pPr>
            <a:endParaRPr lang="en-GB" sz="2800" dirty="0" smtClean="0"/>
          </a:p>
          <a:p>
            <a:pPr marL="457200" lvl="1" indent="0">
              <a:buNone/>
            </a:pPr>
            <a:endParaRPr lang="en-US" dirty="0" smtClean="0"/>
          </a:p>
          <a:p>
            <a:pPr marL="0" indent="0">
              <a:buNone/>
            </a:pPr>
            <a:endParaRPr lang="en-GB" i="1" dirty="0"/>
          </a:p>
          <a:p>
            <a:pPr lvl="1"/>
            <a:endParaRPr lang="en-GB" dirty="0"/>
          </a:p>
        </p:txBody>
      </p:sp>
      <p:sp>
        <p:nvSpPr>
          <p:cNvPr id="7" name="TextBox 6"/>
          <p:cNvSpPr txBox="1"/>
          <p:nvPr/>
        </p:nvSpPr>
        <p:spPr>
          <a:xfrm>
            <a:off x="1096466" y="4365104"/>
            <a:ext cx="5851798" cy="1477328"/>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and</a:t>
            </a:r>
            <a:r>
              <a:rPr lang="sr-Latn-R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as </a:t>
            </a:r>
            <a:r>
              <a:rPr lang="en-US" dirty="0">
                <a:latin typeface="Courier New" panose="02070309020205020404" pitchFamily="49" charset="0"/>
                <a:cs typeface="Courier New" panose="02070309020205020404" pitchFamily="49" charset="0"/>
              </a:rPr>
              <a:t>assert break class continue </a:t>
            </a:r>
          </a:p>
          <a:p>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del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else except exec finally </a:t>
            </a:r>
          </a:p>
          <a:p>
            <a:r>
              <a:rPr lang="en-US" dirty="0">
                <a:latin typeface="Courier New" panose="02070309020205020404" pitchFamily="49" charset="0"/>
                <a:cs typeface="Courier New" panose="02070309020205020404" pitchFamily="49" charset="0"/>
              </a:rPr>
              <a:t>for from global if import in is lambda </a:t>
            </a:r>
          </a:p>
          <a:p>
            <a:r>
              <a:rPr lang="en-US" dirty="0">
                <a:latin typeface="Courier New" panose="02070309020205020404" pitchFamily="49" charset="0"/>
                <a:cs typeface="Courier New" panose="02070309020205020404" pitchFamily="49" charset="0"/>
              </a:rPr>
              <a:t>nonlocal not or pass print raise return </a:t>
            </a:r>
          </a:p>
          <a:p>
            <a:r>
              <a:rPr lang="en-US" dirty="0">
                <a:latin typeface="Courier New" panose="02070309020205020404" pitchFamily="49" charset="0"/>
                <a:cs typeface="Courier New" panose="02070309020205020404" pitchFamily="49" charset="0"/>
              </a:rPr>
              <a:t>try while with </a:t>
            </a:r>
            <a:r>
              <a:rPr lang="en-US" dirty="0" smtClean="0">
                <a:latin typeface="Courier New" panose="02070309020205020404" pitchFamily="49" charset="0"/>
                <a:cs typeface="Courier New" panose="02070309020205020404" pitchFamily="49" charset="0"/>
              </a:rPr>
              <a:t>yield</a:t>
            </a:r>
            <a:r>
              <a:rPr lang="sr-Latn-RS" dirty="0" smtClean="0">
                <a:latin typeface="Courier New" panose="02070309020205020404" pitchFamily="49" charset="0"/>
                <a:cs typeface="Courier New" panose="02070309020205020404" pitchFamily="49" charset="0"/>
              </a:rPr>
              <a:t> . .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111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KITE_OpenC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27038</TotalTime>
  <Words>3155</Words>
  <Application>Microsoft Office PowerPoint</Application>
  <PresentationFormat>On-screen Show (4:3)</PresentationFormat>
  <Paragraphs>443</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KITE_OpenCL</vt:lpstr>
      <vt:lpstr>Python tutorijal - praktični primeri -</vt:lpstr>
      <vt:lpstr>Sadržaj:</vt:lpstr>
      <vt:lpstr>Upoznavanje sa Python razvojnim okruženjem</vt:lpstr>
      <vt:lpstr>Python razvojno okruženje (1/2)</vt:lpstr>
      <vt:lpstr>Python razvojno okruženje (2/2)</vt:lpstr>
      <vt:lpstr>Sintaksa i konvencije (1/7)</vt:lpstr>
      <vt:lpstr>Sintaksa i konvencije (2/7)</vt:lpstr>
      <vt:lpstr>Sintaksa i konvencije (3/7)</vt:lpstr>
      <vt:lpstr>Sintaksa i konvencije (4/7)</vt:lpstr>
      <vt:lpstr>Sintaksa i konvencije (5/7)</vt:lpstr>
      <vt:lpstr>Sintaksa i konvencije (6/7)</vt:lpstr>
      <vt:lpstr>Sintaksa i konvencije (7/7)</vt:lpstr>
      <vt:lpstr>Kontrola toka programa (1/4)</vt:lpstr>
      <vt:lpstr>Kontrola toka programa (2/4)</vt:lpstr>
      <vt:lpstr>Kontrola toka programa (3/4)</vt:lpstr>
      <vt:lpstr>Kontrola toka programa (4/4)</vt:lpstr>
      <vt:lpstr>Osnovni tipovi podataka (1/4)</vt:lpstr>
      <vt:lpstr>Osnovni tipovi podataka (2/4)</vt:lpstr>
      <vt:lpstr>Osnovni tipovi podataka (3/4)</vt:lpstr>
      <vt:lpstr>Osnovni tipovi podataka (4/4)</vt:lpstr>
      <vt:lpstr>Prosleđivanje ulaznih argumenata funkcijama</vt:lpstr>
      <vt:lpstr>Prosleđivanje argumenata komandne linije</vt:lpstr>
      <vt:lpstr>Rad sa datotekama</vt:lpstr>
      <vt:lpstr>Dodatni materijali</vt:lpstr>
      <vt:lpstr>Primer</vt:lpstr>
      <vt:lpstr>Zadaci</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Branislav Kordic</dc:creator>
  <cp:lastModifiedBy>Branislav Kordic</cp:lastModifiedBy>
  <cp:revision>1478</cp:revision>
  <cp:lastPrinted>2017-03-06T09:59:03Z</cp:lastPrinted>
  <dcterms:created xsi:type="dcterms:W3CDTF">2013-06-29T14:06:29Z</dcterms:created>
  <dcterms:modified xsi:type="dcterms:W3CDTF">2017-03-14T01:55:57Z</dcterms:modified>
</cp:coreProperties>
</file>