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21"/>
  </p:notesMasterIdLst>
  <p:sldIdLst>
    <p:sldId id="282" r:id="rId2"/>
    <p:sldId id="262" r:id="rId3"/>
    <p:sldId id="270" r:id="rId4"/>
    <p:sldId id="278" r:id="rId5"/>
    <p:sldId id="263" r:id="rId6"/>
    <p:sldId id="272" r:id="rId7"/>
    <p:sldId id="261" r:id="rId8"/>
    <p:sldId id="274" r:id="rId9"/>
    <p:sldId id="269" r:id="rId10"/>
    <p:sldId id="260" r:id="rId11"/>
    <p:sldId id="259" r:id="rId12"/>
    <p:sldId id="275" r:id="rId13"/>
    <p:sldId id="268" r:id="rId14"/>
    <p:sldId id="276" r:id="rId15"/>
    <p:sldId id="266" r:id="rId16"/>
    <p:sldId id="277" r:id="rId17"/>
    <p:sldId id="267" r:id="rId18"/>
    <p:sldId id="279" r:id="rId19"/>
    <p:sldId id="280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ladislav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1A6AF-CCE8-45EA-99A7-B72B1284A583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10BFA-C481-4F0D-AEED-739EC6C8A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86f911c6f3_2_2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86f911c6f3_2_2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6f911c6f3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6f911c6f3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10BFA-C481-4F0D-AEED-739EC6C8A6EA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86f911c6f3_2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86f911c6f3_2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86f911c6f3_2_2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86f911c6f3_2_2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86f911c6f3_2_2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86f911c6f3_2_2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a75697e66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a75697e66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86f911c6f3_2_2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86f911c6f3_2_2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Сетка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 mod="1"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75;p54"/>
          <p:cNvSpPr txBox="1"/>
          <p:nvPr/>
        </p:nvSpPr>
        <p:spPr>
          <a:xfrm>
            <a:off x="1979712" y="5805264"/>
            <a:ext cx="4572000" cy="36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1198" bIns="0" anchor="b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Владислав Стерхов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874;p54"/>
          <p:cNvSpPr txBox="1"/>
          <p:nvPr/>
        </p:nvSpPr>
        <p:spPr>
          <a:xfrm>
            <a:off x="1259632" y="2924944"/>
            <a:ext cx="6192688" cy="58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</a:rPr>
              <a:t>«Анализ временных рядов на криптовалютной бирже»</a:t>
            </a:r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</a:endParaRPr>
          </a:p>
        </p:txBody>
      </p:sp>
      <p:sp>
        <p:nvSpPr>
          <p:cNvPr id="7" name="Google Shape;874;p54"/>
          <p:cNvSpPr txBox="1"/>
          <p:nvPr/>
        </p:nvSpPr>
        <p:spPr>
          <a:xfrm>
            <a:off x="1259632" y="2564904"/>
            <a:ext cx="6192688" cy="58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</a:rPr>
              <a:t>Презентация к проектной работе</a:t>
            </a:r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</a:endParaRPr>
          </a:p>
        </p:txBody>
      </p:sp>
      <p:sp>
        <p:nvSpPr>
          <p:cNvPr id="9" name="Google Shape;875;p54"/>
          <p:cNvSpPr txBox="1"/>
          <p:nvPr/>
        </p:nvSpPr>
        <p:spPr>
          <a:xfrm>
            <a:off x="1979712" y="5445224"/>
            <a:ext cx="4572000" cy="36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1198" bIns="0" anchor="b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Автор: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91"/>
          <p:cNvSpPr txBox="1"/>
          <p:nvPr/>
        </p:nvSpPr>
        <p:spPr>
          <a:xfrm>
            <a:off x="323528" y="188640"/>
            <a:ext cx="7145850" cy="9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" sz="3100" b="1" dirty="0" smtClean="0">
                <a:latin typeface="Proxima Nova Semibold"/>
                <a:ea typeface="Proxima Nova"/>
                <a:cs typeface="Proxima Nova"/>
                <a:sym typeface="Proxima Nova"/>
              </a:rPr>
              <a:t>Расположение на </a:t>
            </a:r>
            <a:r>
              <a:rPr lang="en-US" sz="3100" b="1" dirty="0" smtClean="0">
                <a:latin typeface="Proxima Nova Semibold"/>
                <a:ea typeface="Proxima Nova"/>
                <a:cs typeface="Proxima Nova"/>
                <a:sym typeface="Proxima Nova"/>
              </a:rPr>
              <a:t>HDFS</a:t>
            </a:r>
            <a:endParaRPr sz="3100" b="1" dirty="0">
              <a:latin typeface="Proxima Nova Semibold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12776"/>
            <a:ext cx="8496944" cy="5025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8"/>
          <p:cNvSpPr txBox="1"/>
          <p:nvPr/>
        </p:nvSpPr>
        <p:spPr>
          <a:xfrm>
            <a:off x="179512" y="188640"/>
            <a:ext cx="5544616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" sz="3100" b="1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Перезапуск заданий </a:t>
            </a:r>
            <a:r>
              <a:rPr lang="en-US" sz="3100" b="1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Airflow</a:t>
            </a:r>
            <a:endParaRPr sz="3100" b="1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63" name="Google Shape;763;p48"/>
          <p:cNvSpPr txBox="1"/>
          <p:nvPr/>
        </p:nvSpPr>
        <p:spPr>
          <a:xfrm>
            <a:off x="755576" y="980728"/>
            <a:ext cx="2520900" cy="2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1198" bIns="51198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Смысл перезапуска </a:t>
            </a:r>
            <a:r>
              <a:rPr lang="en-US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Stream </a:t>
            </a: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задачи состоит в том, что спустя некоторое время накапливаются </a:t>
            </a:r>
            <a:r>
              <a:rPr lang="ru-RU" sz="1200" dirty="0" err="1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логи</a:t>
            </a: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выполнения и система начинает тормозить. </a:t>
            </a:r>
            <a:endParaRPr lang="en-US" sz="120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chemeClr val="dk1"/>
              </a:buClr>
              <a:buSzPts val="1100"/>
            </a:pPr>
            <a:endParaRPr lang="en-US" sz="120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chemeClr val="dk1"/>
              </a:buClr>
              <a:buSzPts val="1100"/>
            </a:pP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Созданный </a:t>
            </a:r>
            <a:r>
              <a:rPr lang="en-US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DAG </a:t>
            </a: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состоит из 2-х задач</a:t>
            </a:r>
            <a:r>
              <a:rPr lang="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Первая – </a:t>
            </a:r>
            <a:r>
              <a:rPr lang="en-US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Stream </a:t>
            </a: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задача, а вторая задача – Конкатенация файлов, обусловлена тем, что </a:t>
            </a:r>
            <a:r>
              <a:rPr lang="en-US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Stream </a:t>
            </a: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добавляется новую информацию в новый файл, размером </a:t>
            </a:r>
            <a:r>
              <a:rPr lang="en-US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кб., что не очень хорошо для системы </a:t>
            </a:r>
            <a:r>
              <a:rPr lang="en-US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Hadoop</a:t>
            </a: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7" name="Google Shape;767;p48"/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3779912" y="1700808"/>
            <a:ext cx="4536504" cy="1296144"/>
          </a:xfrm>
          <a:prstGeom prst="roundRect">
            <a:avLst>
              <a:gd name="adj" fmla="val 8562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69" name="Google Shape;769;p48"/>
          <p:cNvSpPr txBox="1"/>
          <p:nvPr/>
        </p:nvSpPr>
        <p:spPr>
          <a:xfrm>
            <a:off x="755576" y="4005064"/>
            <a:ext cx="2520900" cy="23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1198" bIns="51198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Spark Streaming</a:t>
            </a: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задача выполняется 60 минут, после чего завершает свое выполнения со статусом </a:t>
            </a:r>
            <a:r>
              <a:rPr lang="en-US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SUCCESS.</a:t>
            </a:r>
          </a:p>
          <a:p>
            <a:pPr>
              <a:buClr>
                <a:schemeClr val="dk1"/>
              </a:buClr>
              <a:buSzPts val="1100"/>
            </a:pPr>
            <a:endParaRPr lang="ru-RU" sz="120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chemeClr val="dk1"/>
              </a:buClr>
              <a:buSzPts val="1100"/>
            </a:pP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После этого запускается задача конкатенации</a:t>
            </a:r>
            <a:r>
              <a:rPr lang="en-US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Она реализована с помощью </a:t>
            </a:r>
            <a:r>
              <a:rPr lang="en-US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Hive</a:t>
            </a: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  <a:p>
            <a:pPr>
              <a:buClr>
                <a:schemeClr val="dk1"/>
              </a:buClr>
              <a:buSzPts val="1100"/>
            </a:pPr>
            <a:endParaRPr lang="ru-RU" sz="120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chemeClr val="dk1"/>
              </a:buClr>
              <a:buSzPts val="1100"/>
            </a:pP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Задачи можно увидеть на слайдах.</a:t>
            </a: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" name="Google Shape;770;p48"/>
          <p:cNvGrpSpPr/>
          <p:nvPr/>
        </p:nvGrpSpPr>
        <p:grpSpPr>
          <a:xfrm>
            <a:off x="251520" y="4869160"/>
            <a:ext cx="244200" cy="248804"/>
            <a:chOff x="551850" y="1469250"/>
            <a:chExt cx="488400" cy="488700"/>
          </a:xfrm>
        </p:grpSpPr>
        <p:sp>
          <p:nvSpPr>
            <p:cNvPr id="771" name="Google Shape;771;p48"/>
            <p:cNvSpPr/>
            <p:nvPr/>
          </p:nvSpPr>
          <p:spPr>
            <a:xfrm>
              <a:off x="551850" y="1469250"/>
              <a:ext cx="488400" cy="4887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72" name="Google Shape;772;p48"/>
            <p:cNvSpPr/>
            <p:nvPr/>
          </p:nvSpPr>
          <p:spPr>
            <a:xfrm rot="5400000">
              <a:off x="748682" y="1639520"/>
              <a:ext cx="94550" cy="148229"/>
            </a:xfrm>
            <a:custGeom>
              <a:avLst/>
              <a:gdLst/>
              <a:ahLst/>
              <a:cxnLst/>
              <a:rect l="l" t="t" r="r" b="b"/>
              <a:pathLst>
                <a:path w="130414" h="204454" extrusionOk="0">
                  <a:moveTo>
                    <a:pt x="65106" y="0"/>
                  </a:moveTo>
                  <a:cubicBezTo>
                    <a:pt x="62885" y="0"/>
                    <a:pt x="60665" y="858"/>
                    <a:pt x="58949" y="2574"/>
                  </a:cubicBezTo>
                  <a:lnTo>
                    <a:pt x="3432" y="58899"/>
                  </a:lnTo>
                  <a:cubicBezTo>
                    <a:pt x="0" y="62532"/>
                    <a:pt x="0" y="67983"/>
                    <a:pt x="3432" y="71415"/>
                  </a:cubicBezTo>
                  <a:cubicBezTo>
                    <a:pt x="5148" y="73232"/>
                    <a:pt x="7369" y="74140"/>
                    <a:pt x="9590" y="74140"/>
                  </a:cubicBezTo>
                  <a:cubicBezTo>
                    <a:pt x="11810" y="74140"/>
                    <a:pt x="14031" y="73232"/>
                    <a:pt x="15747" y="71415"/>
                  </a:cubicBezTo>
                  <a:lnTo>
                    <a:pt x="56324" y="30232"/>
                  </a:lnTo>
                  <a:lnTo>
                    <a:pt x="56324" y="194157"/>
                  </a:lnTo>
                  <a:cubicBezTo>
                    <a:pt x="56324" y="194561"/>
                    <a:pt x="56324" y="195167"/>
                    <a:pt x="56324" y="195570"/>
                  </a:cubicBezTo>
                  <a:cubicBezTo>
                    <a:pt x="56324" y="200415"/>
                    <a:pt x="60362" y="204453"/>
                    <a:pt x="65207" y="204453"/>
                  </a:cubicBezTo>
                  <a:cubicBezTo>
                    <a:pt x="70052" y="204453"/>
                    <a:pt x="74089" y="200415"/>
                    <a:pt x="74089" y="195570"/>
                  </a:cubicBezTo>
                  <a:cubicBezTo>
                    <a:pt x="74089" y="195167"/>
                    <a:pt x="73888" y="194561"/>
                    <a:pt x="73888" y="194157"/>
                  </a:cubicBezTo>
                  <a:lnTo>
                    <a:pt x="73888" y="30232"/>
                  </a:lnTo>
                  <a:lnTo>
                    <a:pt x="114667" y="71415"/>
                  </a:lnTo>
                  <a:cubicBezTo>
                    <a:pt x="116383" y="73232"/>
                    <a:pt x="118603" y="74140"/>
                    <a:pt x="120824" y="74140"/>
                  </a:cubicBezTo>
                  <a:cubicBezTo>
                    <a:pt x="123045" y="74140"/>
                    <a:pt x="125265" y="73232"/>
                    <a:pt x="126981" y="71415"/>
                  </a:cubicBezTo>
                  <a:cubicBezTo>
                    <a:pt x="130413" y="67983"/>
                    <a:pt x="130413" y="62532"/>
                    <a:pt x="126981" y="58899"/>
                  </a:cubicBezTo>
                  <a:lnTo>
                    <a:pt x="71263" y="2574"/>
                  </a:lnTo>
                  <a:cubicBezTo>
                    <a:pt x="69547" y="858"/>
                    <a:pt x="67327" y="0"/>
                    <a:pt x="65106" y="0"/>
                  </a:cubicBezTo>
                  <a:close/>
                </a:path>
              </a:pathLst>
            </a:custGeom>
            <a:solidFill>
              <a:srgbClr val="4BD0A0"/>
            </a:solidFill>
            <a:ln w="952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7927" y="0"/>
            <a:ext cx="2196073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3645024"/>
            <a:ext cx="2988489" cy="2304256"/>
          </a:xfrm>
          <a:prstGeom prst="roundRect">
            <a:avLst>
              <a:gd name="adj" fmla="val 8562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8" name="Google Shape;770;p48"/>
          <p:cNvGrpSpPr/>
          <p:nvPr/>
        </p:nvGrpSpPr>
        <p:grpSpPr>
          <a:xfrm>
            <a:off x="251520" y="1916832"/>
            <a:ext cx="244200" cy="248804"/>
            <a:chOff x="551850" y="1469250"/>
            <a:chExt cx="488400" cy="488700"/>
          </a:xfrm>
        </p:grpSpPr>
        <p:sp>
          <p:nvSpPr>
            <p:cNvPr id="19" name="Google Shape;771;p48"/>
            <p:cNvSpPr/>
            <p:nvPr/>
          </p:nvSpPr>
          <p:spPr>
            <a:xfrm>
              <a:off x="551850" y="1469250"/>
              <a:ext cx="488400" cy="4887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20" name="Google Shape;772;p48"/>
            <p:cNvSpPr/>
            <p:nvPr/>
          </p:nvSpPr>
          <p:spPr>
            <a:xfrm rot="5400000">
              <a:off x="748682" y="1639520"/>
              <a:ext cx="94550" cy="148229"/>
            </a:xfrm>
            <a:custGeom>
              <a:avLst/>
              <a:gdLst/>
              <a:ahLst/>
              <a:cxnLst/>
              <a:rect l="l" t="t" r="r" b="b"/>
              <a:pathLst>
                <a:path w="130414" h="204454" extrusionOk="0">
                  <a:moveTo>
                    <a:pt x="65106" y="0"/>
                  </a:moveTo>
                  <a:cubicBezTo>
                    <a:pt x="62885" y="0"/>
                    <a:pt x="60665" y="858"/>
                    <a:pt x="58949" y="2574"/>
                  </a:cubicBezTo>
                  <a:lnTo>
                    <a:pt x="3432" y="58899"/>
                  </a:lnTo>
                  <a:cubicBezTo>
                    <a:pt x="0" y="62532"/>
                    <a:pt x="0" y="67983"/>
                    <a:pt x="3432" y="71415"/>
                  </a:cubicBezTo>
                  <a:cubicBezTo>
                    <a:pt x="5148" y="73232"/>
                    <a:pt x="7369" y="74140"/>
                    <a:pt x="9590" y="74140"/>
                  </a:cubicBezTo>
                  <a:cubicBezTo>
                    <a:pt x="11810" y="74140"/>
                    <a:pt x="14031" y="73232"/>
                    <a:pt x="15747" y="71415"/>
                  </a:cubicBezTo>
                  <a:lnTo>
                    <a:pt x="56324" y="30232"/>
                  </a:lnTo>
                  <a:lnTo>
                    <a:pt x="56324" y="194157"/>
                  </a:lnTo>
                  <a:cubicBezTo>
                    <a:pt x="56324" y="194561"/>
                    <a:pt x="56324" y="195167"/>
                    <a:pt x="56324" y="195570"/>
                  </a:cubicBezTo>
                  <a:cubicBezTo>
                    <a:pt x="56324" y="200415"/>
                    <a:pt x="60362" y="204453"/>
                    <a:pt x="65207" y="204453"/>
                  </a:cubicBezTo>
                  <a:cubicBezTo>
                    <a:pt x="70052" y="204453"/>
                    <a:pt x="74089" y="200415"/>
                    <a:pt x="74089" y="195570"/>
                  </a:cubicBezTo>
                  <a:cubicBezTo>
                    <a:pt x="74089" y="195167"/>
                    <a:pt x="73888" y="194561"/>
                    <a:pt x="73888" y="194157"/>
                  </a:cubicBezTo>
                  <a:lnTo>
                    <a:pt x="73888" y="30232"/>
                  </a:lnTo>
                  <a:lnTo>
                    <a:pt x="114667" y="71415"/>
                  </a:lnTo>
                  <a:cubicBezTo>
                    <a:pt x="116383" y="73232"/>
                    <a:pt x="118603" y="74140"/>
                    <a:pt x="120824" y="74140"/>
                  </a:cubicBezTo>
                  <a:cubicBezTo>
                    <a:pt x="123045" y="74140"/>
                    <a:pt x="125265" y="73232"/>
                    <a:pt x="126981" y="71415"/>
                  </a:cubicBezTo>
                  <a:cubicBezTo>
                    <a:pt x="130413" y="67983"/>
                    <a:pt x="130413" y="62532"/>
                    <a:pt x="126981" y="58899"/>
                  </a:cubicBezTo>
                  <a:lnTo>
                    <a:pt x="71263" y="2574"/>
                  </a:lnTo>
                  <a:cubicBezTo>
                    <a:pt x="69547" y="858"/>
                    <a:pt x="67327" y="0"/>
                    <a:pt x="65106" y="0"/>
                  </a:cubicBezTo>
                  <a:close/>
                </a:path>
              </a:pathLst>
            </a:custGeom>
            <a:solidFill>
              <a:srgbClr val="4BD0A0"/>
            </a:solidFill>
            <a:ln w="952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692072" cy="4500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Google Shape;762;p48"/>
          <p:cNvSpPr txBox="1"/>
          <p:nvPr/>
        </p:nvSpPr>
        <p:spPr>
          <a:xfrm>
            <a:off x="179512" y="188640"/>
            <a:ext cx="813690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en-US" sz="3100" b="1" dirty="0" err="1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Webapp</a:t>
            </a:r>
            <a:r>
              <a:rPr lang="en-US" sz="3100" b="1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Yarn Resource Manager</a:t>
            </a:r>
            <a:endParaRPr sz="3100" b="1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5" name="Google Shape;770;p48"/>
          <p:cNvGrpSpPr/>
          <p:nvPr/>
        </p:nvGrpSpPr>
        <p:grpSpPr>
          <a:xfrm>
            <a:off x="395536" y="1124744"/>
            <a:ext cx="244200" cy="248804"/>
            <a:chOff x="551850" y="1469250"/>
            <a:chExt cx="488400" cy="488700"/>
          </a:xfrm>
        </p:grpSpPr>
        <p:sp>
          <p:nvSpPr>
            <p:cNvPr id="6" name="Google Shape;771;p48"/>
            <p:cNvSpPr/>
            <p:nvPr/>
          </p:nvSpPr>
          <p:spPr>
            <a:xfrm>
              <a:off x="551850" y="1469250"/>
              <a:ext cx="488400" cy="4887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" name="Google Shape;772;p48"/>
            <p:cNvSpPr/>
            <p:nvPr/>
          </p:nvSpPr>
          <p:spPr>
            <a:xfrm rot="5400000">
              <a:off x="748682" y="1639520"/>
              <a:ext cx="94550" cy="148229"/>
            </a:xfrm>
            <a:custGeom>
              <a:avLst/>
              <a:gdLst/>
              <a:ahLst/>
              <a:cxnLst/>
              <a:rect l="l" t="t" r="r" b="b"/>
              <a:pathLst>
                <a:path w="130414" h="204454" extrusionOk="0">
                  <a:moveTo>
                    <a:pt x="65106" y="0"/>
                  </a:moveTo>
                  <a:cubicBezTo>
                    <a:pt x="62885" y="0"/>
                    <a:pt x="60665" y="858"/>
                    <a:pt x="58949" y="2574"/>
                  </a:cubicBezTo>
                  <a:lnTo>
                    <a:pt x="3432" y="58899"/>
                  </a:lnTo>
                  <a:cubicBezTo>
                    <a:pt x="0" y="62532"/>
                    <a:pt x="0" y="67983"/>
                    <a:pt x="3432" y="71415"/>
                  </a:cubicBezTo>
                  <a:cubicBezTo>
                    <a:pt x="5148" y="73232"/>
                    <a:pt x="7369" y="74140"/>
                    <a:pt x="9590" y="74140"/>
                  </a:cubicBezTo>
                  <a:cubicBezTo>
                    <a:pt x="11810" y="74140"/>
                    <a:pt x="14031" y="73232"/>
                    <a:pt x="15747" y="71415"/>
                  </a:cubicBezTo>
                  <a:lnTo>
                    <a:pt x="56324" y="30232"/>
                  </a:lnTo>
                  <a:lnTo>
                    <a:pt x="56324" y="194157"/>
                  </a:lnTo>
                  <a:cubicBezTo>
                    <a:pt x="56324" y="194561"/>
                    <a:pt x="56324" y="195167"/>
                    <a:pt x="56324" y="195570"/>
                  </a:cubicBezTo>
                  <a:cubicBezTo>
                    <a:pt x="56324" y="200415"/>
                    <a:pt x="60362" y="204453"/>
                    <a:pt x="65207" y="204453"/>
                  </a:cubicBezTo>
                  <a:cubicBezTo>
                    <a:pt x="70052" y="204453"/>
                    <a:pt x="74089" y="200415"/>
                    <a:pt x="74089" y="195570"/>
                  </a:cubicBezTo>
                  <a:cubicBezTo>
                    <a:pt x="74089" y="195167"/>
                    <a:pt x="73888" y="194561"/>
                    <a:pt x="73888" y="194157"/>
                  </a:cubicBezTo>
                  <a:lnTo>
                    <a:pt x="73888" y="30232"/>
                  </a:lnTo>
                  <a:lnTo>
                    <a:pt x="114667" y="71415"/>
                  </a:lnTo>
                  <a:cubicBezTo>
                    <a:pt x="116383" y="73232"/>
                    <a:pt x="118603" y="74140"/>
                    <a:pt x="120824" y="74140"/>
                  </a:cubicBezTo>
                  <a:cubicBezTo>
                    <a:pt x="123045" y="74140"/>
                    <a:pt x="125265" y="73232"/>
                    <a:pt x="126981" y="71415"/>
                  </a:cubicBezTo>
                  <a:cubicBezTo>
                    <a:pt x="130413" y="67983"/>
                    <a:pt x="130413" y="62532"/>
                    <a:pt x="126981" y="58899"/>
                  </a:cubicBezTo>
                  <a:lnTo>
                    <a:pt x="71263" y="2574"/>
                  </a:lnTo>
                  <a:cubicBezTo>
                    <a:pt x="69547" y="858"/>
                    <a:pt x="67327" y="0"/>
                    <a:pt x="65106" y="0"/>
                  </a:cubicBezTo>
                  <a:close/>
                </a:path>
              </a:pathLst>
            </a:custGeom>
            <a:solidFill>
              <a:srgbClr val="4BD0A0"/>
            </a:solidFill>
            <a:ln w="952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8" name="Google Shape;884;p55"/>
          <p:cNvSpPr txBox="1"/>
          <p:nvPr/>
        </p:nvSpPr>
        <p:spPr>
          <a:xfrm>
            <a:off x="899592" y="1052736"/>
            <a:ext cx="7128792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ru-RU" sz="1400" dirty="0" smtClean="0">
                <a:latin typeface="Proxima Nova"/>
                <a:ea typeface="Proxima Nova"/>
                <a:cs typeface="Proxima Nova"/>
                <a:sym typeface="Proxima Nova"/>
              </a:rPr>
              <a:t>Стабильные запуски реализованные с помощью планировщика </a:t>
            </a:r>
            <a:r>
              <a:rPr lang="en-US" sz="1400" dirty="0" smtClean="0">
                <a:latin typeface="Proxima Nova"/>
                <a:ea typeface="Proxima Nova"/>
                <a:cs typeface="Proxima Nova"/>
                <a:sym typeface="Proxima Nova"/>
              </a:rPr>
              <a:t>Airflow Scheduler</a:t>
            </a:r>
            <a:endParaRPr sz="1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260648"/>
            <a:ext cx="6542176" cy="473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ru-RU" sz="3100" b="1" dirty="0" smtClean="0">
                <a:latin typeface="Proxima Nova"/>
                <a:ea typeface="Proxima Nova"/>
                <a:cs typeface="Proxima Nova"/>
                <a:sym typeface="Proxima Nova"/>
              </a:rPr>
              <a:t>График стоимости криптовалют</a:t>
            </a:r>
            <a:endParaRPr lang="ru-RU" sz="31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2"/>
            <a:ext cx="8834636" cy="58902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8784976" cy="59046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251520" y="260648"/>
            <a:ext cx="7229671" cy="473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ru-RU" sz="3100" b="1" dirty="0" smtClean="0">
                <a:latin typeface="Proxima Nova"/>
                <a:ea typeface="Proxima Nova"/>
                <a:cs typeface="Proxima Nova"/>
                <a:sym typeface="Proxima Nova"/>
              </a:rPr>
              <a:t>График волатильности по 1 минуте</a:t>
            </a:r>
            <a:endParaRPr lang="ru-RU" sz="31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91"/>
          <p:cNvSpPr txBox="1"/>
          <p:nvPr/>
        </p:nvSpPr>
        <p:spPr>
          <a:xfrm>
            <a:off x="275925" y="326400"/>
            <a:ext cx="714585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3100" b="1" dirty="0" smtClean="0">
                <a:latin typeface="Proxima Nova"/>
                <a:ea typeface="Proxima Nova"/>
                <a:cs typeface="Proxima Nova"/>
                <a:sym typeface="Proxima Nova"/>
              </a:rPr>
              <a:t>График стакана криптовалют</a:t>
            </a:r>
            <a:endParaRPr sz="31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1490;p90"/>
          <p:cNvSpPr/>
          <p:nvPr/>
        </p:nvSpPr>
        <p:spPr>
          <a:xfrm>
            <a:off x="683568" y="908720"/>
            <a:ext cx="144016" cy="12585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    </a:t>
            </a:r>
            <a:endParaRPr dirty="0"/>
          </a:p>
        </p:txBody>
      </p:sp>
      <p:sp>
        <p:nvSpPr>
          <p:cNvPr id="9" name="Google Shape;1490;p90"/>
          <p:cNvSpPr/>
          <p:nvPr/>
        </p:nvSpPr>
        <p:spPr>
          <a:xfrm>
            <a:off x="683568" y="1196752"/>
            <a:ext cx="144016" cy="1258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7647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предложения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105273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спроса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84784"/>
            <a:ext cx="7704856" cy="5056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7676309" cy="50401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Google Shape;1506;p91"/>
          <p:cNvSpPr txBox="1"/>
          <p:nvPr/>
        </p:nvSpPr>
        <p:spPr>
          <a:xfrm>
            <a:off x="275925" y="326400"/>
            <a:ext cx="714585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3100" b="1" dirty="0" smtClean="0">
                <a:latin typeface="Proxima Nova"/>
                <a:ea typeface="Proxima Nova"/>
                <a:cs typeface="Proxima Nova"/>
                <a:sym typeface="Proxima Nova"/>
              </a:rPr>
              <a:t>График совершенных сделок</a:t>
            </a:r>
            <a:endParaRPr sz="31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Google Shape;1490;p90"/>
          <p:cNvSpPr/>
          <p:nvPr/>
        </p:nvSpPr>
        <p:spPr>
          <a:xfrm>
            <a:off x="755576" y="908720"/>
            <a:ext cx="144016" cy="12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    </a:t>
            </a:r>
            <a:endParaRPr dirty="0"/>
          </a:p>
        </p:txBody>
      </p:sp>
      <p:sp>
        <p:nvSpPr>
          <p:cNvPr id="5" name="Google Shape;1490;p90"/>
          <p:cNvSpPr/>
          <p:nvPr/>
        </p:nvSpPr>
        <p:spPr>
          <a:xfrm>
            <a:off x="755576" y="1196752"/>
            <a:ext cx="144016" cy="12585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7647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покупок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05273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продаж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80728"/>
            <a:ext cx="8812213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Google Shape;1506;p91"/>
          <p:cNvSpPr txBox="1"/>
          <p:nvPr/>
        </p:nvSpPr>
        <p:spPr>
          <a:xfrm>
            <a:off x="167405" y="332656"/>
            <a:ext cx="8976595" cy="9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3100" b="1" dirty="0" smtClean="0">
                <a:latin typeface="Proxima Nova"/>
                <a:ea typeface="Proxima Nova"/>
                <a:cs typeface="Proxima Nova"/>
                <a:sym typeface="Proxima Nova"/>
              </a:rPr>
              <a:t>Корреляционная матрица</a:t>
            </a:r>
            <a:endParaRPr sz="31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1;p55"/>
          <p:cNvSpPr txBox="1"/>
          <p:nvPr/>
        </p:nvSpPr>
        <p:spPr>
          <a:xfrm>
            <a:off x="275925" y="326400"/>
            <a:ext cx="714600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-RU" sz="3100" b="1" dirty="0" smtClean="0">
                <a:latin typeface="Proxima Nova"/>
                <a:ea typeface="Proxima Nova"/>
                <a:cs typeface="Proxima Nova"/>
                <a:sym typeface="Proxima Nova"/>
              </a:rPr>
              <a:t>Выводы</a:t>
            </a:r>
            <a:endParaRPr sz="31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Google Shape;884;p55"/>
          <p:cNvSpPr txBox="1"/>
          <p:nvPr/>
        </p:nvSpPr>
        <p:spPr>
          <a:xfrm>
            <a:off x="899592" y="1052736"/>
            <a:ext cx="6696744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lang="en-US" sz="1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r>
              <a:rPr lang="ru-RU" sz="1400" dirty="0" smtClean="0">
                <a:latin typeface="Proxima Nova"/>
                <a:ea typeface="Proxima Nova"/>
                <a:cs typeface="Proxima Nova"/>
                <a:sym typeface="Proxima Nova"/>
              </a:rPr>
              <a:t>Удалось разработать комплексное решение для получения, хранения и анализа торговых данных криптовалютной биржи </a:t>
            </a:r>
            <a:r>
              <a:rPr lang="en-US" sz="1400" dirty="0" err="1" smtClean="0">
                <a:latin typeface="Proxima Nova"/>
                <a:ea typeface="Proxima Nova"/>
                <a:cs typeface="Proxima Nova"/>
                <a:sym typeface="Proxima Nova"/>
              </a:rPr>
              <a:t>Binance</a:t>
            </a:r>
            <a:endParaRPr sz="1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884;p55"/>
          <p:cNvSpPr txBox="1"/>
          <p:nvPr/>
        </p:nvSpPr>
        <p:spPr>
          <a:xfrm>
            <a:off x="899592" y="2780928"/>
            <a:ext cx="799288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ru-RU" sz="1400" dirty="0" smtClean="0">
                <a:latin typeface="Proxima Nova"/>
                <a:ea typeface="Proxima Nova"/>
                <a:cs typeface="Proxima Nova"/>
                <a:sym typeface="Proxima Nova"/>
              </a:rPr>
              <a:t>Разработан ориентированный ациклический граф, для выполнения задачи планирования</a:t>
            </a:r>
            <a:endParaRPr sz="1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885;p55"/>
          <p:cNvSpPr/>
          <p:nvPr/>
        </p:nvSpPr>
        <p:spPr>
          <a:xfrm>
            <a:off x="323528" y="1196752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 b="1" dirty="0"/>
          </a:p>
        </p:txBody>
      </p:sp>
      <p:sp>
        <p:nvSpPr>
          <p:cNvPr id="8" name="Google Shape;885;p55"/>
          <p:cNvSpPr/>
          <p:nvPr/>
        </p:nvSpPr>
        <p:spPr>
          <a:xfrm>
            <a:off x="323528" y="2780928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16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600" b="1" dirty="0"/>
          </a:p>
        </p:txBody>
      </p:sp>
      <p:sp>
        <p:nvSpPr>
          <p:cNvPr id="9" name="Google Shape;884;p55"/>
          <p:cNvSpPr txBox="1"/>
          <p:nvPr/>
        </p:nvSpPr>
        <p:spPr>
          <a:xfrm>
            <a:off x="899592" y="1916832"/>
            <a:ext cx="7056784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ru-RU" sz="1400" dirty="0" smtClean="0">
                <a:latin typeface="Proxima Nova"/>
                <a:ea typeface="Proxima Nova"/>
                <a:cs typeface="Proxima Nova"/>
                <a:sym typeface="Proxima Nova"/>
              </a:rPr>
              <a:t>Выполнена настройки операционной системы для реализации </a:t>
            </a:r>
            <a:r>
              <a:rPr lang="en-US" sz="1400" dirty="0" smtClean="0">
                <a:latin typeface="Proxima Nova"/>
                <a:ea typeface="Proxima Nova"/>
                <a:cs typeface="Proxima Nova"/>
                <a:sym typeface="Proxima Nova"/>
              </a:rPr>
              <a:t>Single-Node </a:t>
            </a:r>
            <a:r>
              <a:rPr lang="ru-RU" sz="1400" dirty="0" smtClean="0">
                <a:latin typeface="Proxima Nova"/>
                <a:ea typeface="Proxima Nova"/>
                <a:cs typeface="Proxima Nova"/>
                <a:sym typeface="Proxima Nova"/>
              </a:rPr>
              <a:t>кластера </a:t>
            </a:r>
            <a:r>
              <a:rPr lang="en-US" sz="1400" dirty="0" err="1" smtClean="0">
                <a:latin typeface="Proxima Nova"/>
                <a:ea typeface="Proxima Nova"/>
                <a:cs typeface="Proxima Nova"/>
                <a:sym typeface="Proxima Nova"/>
              </a:rPr>
              <a:t>Hadoop</a:t>
            </a:r>
            <a:r>
              <a:rPr lang="ru-RU" sz="1400" dirty="0" smtClean="0">
                <a:latin typeface="Proxima Nova"/>
                <a:ea typeface="Proxima Nova"/>
                <a:cs typeface="Proxima Nova"/>
                <a:sym typeface="Proxima Nova"/>
              </a:rPr>
              <a:t>, с актуальными программными комплексами в области </a:t>
            </a:r>
            <a:r>
              <a:rPr lang="en-US" sz="1400" dirty="0" err="1" smtClean="0">
                <a:latin typeface="Proxima Nova"/>
                <a:ea typeface="Proxima Nova"/>
                <a:cs typeface="Proxima Nova"/>
                <a:sym typeface="Proxima Nova"/>
              </a:rPr>
              <a:t>BigData</a:t>
            </a:r>
            <a:r>
              <a:rPr lang="ru-RU" sz="1400" dirty="0" smtClean="0">
                <a:latin typeface="Proxima Nova"/>
                <a:ea typeface="Proxima Nova"/>
                <a:cs typeface="Proxima Nova"/>
                <a:sym typeface="Proxima Nova"/>
              </a:rPr>
              <a:t>. Конфигурационные файлы и вспомогательные </a:t>
            </a:r>
            <a:r>
              <a:rPr lang="ru-RU" sz="1400" dirty="0" err="1" smtClean="0">
                <a:latin typeface="Proxima Nova"/>
                <a:ea typeface="Proxima Nova"/>
                <a:cs typeface="Proxima Nova"/>
                <a:sym typeface="Proxima Nova"/>
              </a:rPr>
              <a:t>скрипты</a:t>
            </a:r>
            <a:r>
              <a:rPr lang="ru-RU" sz="1400" dirty="0" smtClean="0">
                <a:latin typeface="Proxima Nova"/>
                <a:ea typeface="Proxima Nova"/>
                <a:cs typeface="Proxima Nova"/>
                <a:sym typeface="Proxima Nova"/>
              </a:rPr>
              <a:t> сохранены в проекте</a:t>
            </a:r>
            <a:endParaRPr sz="1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885;p55"/>
          <p:cNvSpPr/>
          <p:nvPr/>
        </p:nvSpPr>
        <p:spPr>
          <a:xfrm>
            <a:off x="323528" y="1988840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16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600" b="1" dirty="0"/>
          </a:p>
        </p:txBody>
      </p:sp>
      <p:sp>
        <p:nvSpPr>
          <p:cNvPr id="13" name="Google Shape;884;p55"/>
          <p:cNvSpPr txBox="1"/>
          <p:nvPr/>
        </p:nvSpPr>
        <p:spPr>
          <a:xfrm>
            <a:off x="899592" y="3573016"/>
            <a:ext cx="734481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ru-RU" sz="1400" dirty="0" smtClean="0">
                <a:latin typeface="Proxima Nova"/>
                <a:ea typeface="Proxima Nova"/>
                <a:cs typeface="Proxima Nova"/>
                <a:sym typeface="Proxima Nova"/>
              </a:rPr>
              <a:t>Проведен анализ торговых данный, выявлены параметры прямо влияющие на цену торговой пары</a:t>
            </a:r>
            <a:endParaRPr sz="1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" name="Google Shape;885;p55"/>
          <p:cNvSpPr/>
          <p:nvPr/>
        </p:nvSpPr>
        <p:spPr>
          <a:xfrm>
            <a:off x="323528" y="3573016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1;p55"/>
          <p:cNvSpPr txBox="1"/>
          <p:nvPr/>
        </p:nvSpPr>
        <p:spPr>
          <a:xfrm>
            <a:off x="275925" y="326400"/>
            <a:ext cx="714600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-RU" sz="3100" b="1" dirty="0" smtClean="0">
                <a:latin typeface="Proxima Nova"/>
                <a:ea typeface="Proxima Nova"/>
                <a:cs typeface="Proxima Nova"/>
                <a:sym typeface="Proxima Nova"/>
              </a:rPr>
              <a:t>Заключение</a:t>
            </a:r>
            <a:endParaRPr sz="31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032" y="836712"/>
            <a:ext cx="87129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Proxima Nova"/>
              </a:rPr>
              <a:t>Разработка данного проекта позволяет двигаться дальше, в сторону финансового приложения приносящего прибыль. </a:t>
            </a:r>
          </a:p>
          <a:p>
            <a:endParaRPr lang="ru-RU" sz="2000" dirty="0" smtClean="0">
              <a:latin typeface="Proxima Nova"/>
            </a:endParaRPr>
          </a:p>
          <a:p>
            <a:r>
              <a:rPr lang="ru-RU" sz="2000" dirty="0" smtClean="0">
                <a:latin typeface="Proxima Nova"/>
              </a:rPr>
              <a:t>Выполненный анализ торговых данных указывает явно, основываясь на каких параметрах можно сделать прогноз стоимости торгового инструмента, а также, на основе каких параметрах обучать модели машинного обучения, в дальнейшем.</a:t>
            </a:r>
          </a:p>
          <a:p>
            <a:endParaRPr lang="ru-RU" sz="2000" dirty="0" smtClean="0">
              <a:latin typeface="Proxima Nova"/>
            </a:endParaRPr>
          </a:p>
          <a:p>
            <a:r>
              <a:rPr lang="ru-RU" sz="2000" dirty="0" smtClean="0">
                <a:latin typeface="Proxima Nova"/>
              </a:rPr>
              <a:t>Полученные навыки, в ходе разработки и анализа, благотворно повлияют на дальнейшую разработку проекта, учитывая, что использование программных средств в инвестиционном процессе требует высокого уровня экспертизы разработчика.</a:t>
            </a:r>
          </a:p>
          <a:p>
            <a:endParaRPr lang="ru-RU" sz="2000" dirty="0" smtClean="0">
              <a:latin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5"/>
          <p:cNvSpPr txBox="1"/>
          <p:nvPr/>
        </p:nvSpPr>
        <p:spPr>
          <a:xfrm>
            <a:off x="899592" y="1268760"/>
            <a:ext cx="6696744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ru-RU" sz="1400" dirty="0" smtClean="0">
                <a:latin typeface="Proxima Nova"/>
                <a:ea typeface="Proxima Nova"/>
                <a:cs typeface="Proxima Nova"/>
                <a:sym typeface="Proxima Nova"/>
              </a:rPr>
              <a:t>Реализовать </a:t>
            </a:r>
            <a:r>
              <a:rPr lang="ru-RU" sz="1400" dirty="0" err="1" smtClean="0">
                <a:latin typeface="Proxima Nova"/>
                <a:ea typeface="Proxima Nova"/>
                <a:cs typeface="Proxima Nova"/>
                <a:sym typeface="Proxima Nova"/>
              </a:rPr>
              <a:t>pipeline</a:t>
            </a:r>
            <a:r>
              <a:rPr lang="ru-RU" sz="1400" dirty="0" smtClean="0">
                <a:latin typeface="Proxima Nova"/>
                <a:ea typeface="Proxima Nova"/>
                <a:cs typeface="Proxima Nova"/>
                <a:sym typeface="Proxima Nova"/>
              </a:rPr>
              <a:t> для доставки данных из API криптовалютной биржи до комплекса </a:t>
            </a:r>
            <a:r>
              <a:rPr lang="ru-RU" sz="1400" dirty="0" err="1" smtClean="0"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r>
              <a:rPr lang="ru-RU" sz="14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400" dirty="0" err="1" smtClean="0">
                <a:latin typeface="Proxima Nova"/>
                <a:ea typeface="Proxima Nova"/>
                <a:cs typeface="Proxima Nova"/>
                <a:sym typeface="Proxima Nova"/>
              </a:rPr>
              <a:t>Science</a:t>
            </a:r>
            <a:endParaRPr lang="ru-RU" sz="14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endParaRPr sz="1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1" name="Google Shape;901;p55"/>
          <p:cNvSpPr txBox="1"/>
          <p:nvPr/>
        </p:nvSpPr>
        <p:spPr>
          <a:xfrm>
            <a:off x="275925" y="326400"/>
            <a:ext cx="7146000" cy="51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" sz="3100" b="1" dirty="0" smtClean="0">
                <a:latin typeface="Proxima Nova"/>
                <a:ea typeface="Proxima Nova"/>
                <a:cs typeface="Proxima Nova"/>
                <a:sym typeface="Proxima Nova"/>
              </a:rPr>
              <a:t>Цели проекта</a:t>
            </a:r>
            <a:endParaRPr sz="31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884;p55"/>
          <p:cNvSpPr txBox="1"/>
          <p:nvPr/>
        </p:nvSpPr>
        <p:spPr>
          <a:xfrm>
            <a:off x="899592" y="4365104"/>
            <a:ext cx="799288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ru-RU" sz="1400" dirty="0" smtClean="0">
                <a:latin typeface="Proxima Nova"/>
                <a:ea typeface="Proxima Nova"/>
                <a:cs typeface="Proxima Nova"/>
                <a:sym typeface="Proxima Nova"/>
              </a:rPr>
              <a:t>Провести анализ</a:t>
            </a:r>
            <a:r>
              <a:rPr lang="en-US" sz="14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400" dirty="0" smtClean="0">
                <a:latin typeface="Proxima Nova"/>
                <a:ea typeface="Proxima Nova"/>
                <a:cs typeface="Proxima Nova"/>
                <a:sym typeface="Proxima Nova"/>
              </a:rPr>
              <a:t>данных, для выявления параметров влияющие на цены криптовалют  </a:t>
            </a:r>
            <a:endParaRPr sz="1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884;p55"/>
          <p:cNvSpPr txBox="1"/>
          <p:nvPr/>
        </p:nvSpPr>
        <p:spPr>
          <a:xfrm>
            <a:off x="899592" y="2852936"/>
            <a:ext cx="734481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ru-RU" sz="1400" dirty="0" smtClean="0">
                <a:latin typeface="Proxima Nova"/>
                <a:ea typeface="Proxima Nova"/>
                <a:cs typeface="Proxima Nova"/>
                <a:sym typeface="Proxima Nova"/>
              </a:rPr>
              <a:t>Выполнить настройку операционной системы для использования </a:t>
            </a:r>
            <a:r>
              <a:rPr lang="en-US" sz="1400" dirty="0" smtClean="0">
                <a:latin typeface="Proxima Nova"/>
                <a:ea typeface="Proxima Nova"/>
                <a:cs typeface="Proxima Nova"/>
                <a:sym typeface="Proxima Nova"/>
              </a:rPr>
              <a:t>Single-Node </a:t>
            </a:r>
            <a:r>
              <a:rPr lang="ru-RU" sz="1400" dirty="0" smtClean="0">
                <a:latin typeface="Proxima Nova"/>
                <a:ea typeface="Proxima Nova"/>
                <a:cs typeface="Proxima Nova"/>
                <a:sym typeface="Proxima Nova"/>
              </a:rPr>
              <a:t>кластера как полноценный </a:t>
            </a:r>
            <a:r>
              <a:rPr lang="en-US" sz="1400" dirty="0" smtClean="0">
                <a:latin typeface="Proxima Nova"/>
                <a:ea typeface="Proxima Nova"/>
                <a:cs typeface="Proxima Nova"/>
                <a:sym typeface="Proxima Nova"/>
              </a:rPr>
              <a:t>Hadoop </a:t>
            </a:r>
            <a:r>
              <a:rPr lang="ru-RU" sz="1400" dirty="0" smtClean="0">
                <a:latin typeface="Proxima Nova"/>
                <a:ea typeface="Proxima Nova"/>
                <a:cs typeface="Proxima Nova"/>
                <a:sym typeface="Proxima Nova"/>
              </a:rPr>
              <a:t>кластер</a:t>
            </a:r>
            <a:r>
              <a:rPr lang="en-US" sz="1400" dirty="0" smtClean="0"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ru-RU" sz="1400" dirty="0" smtClean="0">
                <a:latin typeface="Proxima Nova"/>
                <a:ea typeface="Proxima Nova"/>
                <a:cs typeface="Proxima Nova"/>
                <a:sym typeface="Proxima Nova"/>
              </a:rPr>
              <a:t> со всеми актуальными программными компонентами</a:t>
            </a:r>
            <a:endParaRPr sz="1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" name="Google Shape;885;p55"/>
          <p:cNvSpPr/>
          <p:nvPr/>
        </p:nvSpPr>
        <p:spPr>
          <a:xfrm>
            <a:off x="323528" y="1196752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 b="1" dirty="0"/>
          </a:p>
        </p:txBody>
      </p:sp>
      <p:sp>
        <p:nvSpPr>
          <p:cNvPr id="14" name="Google Shape;885;p55"/>
          <p:cNvSpPr/>
          <p:nvPr/>
        </p:nvSpPr>
        <p:spPr>
          <a:xfrm>
            <a:off x="323528" y="4365104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00" b="1" dirty="0" smtClean="0">
                <a:solidFill>
                  <a:schemeClr val="dk1"/>
                </a:solidFill>
                <a:latin typeface="Proxima Nova"/>
                <a:sym typeface="Proxima Nova"/>
              </a:rPr>
              <a:t>5</a:t>
            </a:r>
            <a:endParaRPr sz="1600" b="1" dirty="0"/>
          </a:p>
        </p:txBody>
      </p:sp>
      <p:sp>
        <p:nvSpPr>
          <p:cNvPr id="16" name="Google Shape;885;p55"/>
          <p:cNvSpPr/>
          <p:nvPr/>
        </p:nvSpPr>
        <p:spPr>
          <a:xfrm>
            <a:off x="323528" y="2780928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16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600" b="1" dirty="0"/>
          </a:p>
        </p:txBody>
      </p:sp>
      <p:sp>
        <p:nvSpPr>
          <p:cNvPr id="17" name="Google Shape;884;p55"/>
          <p:cNvSpPr txBox="1"/>
          <p:nvPr/>
        </p:nvSpPr>
        <p:spPr>
          <a:xfrm>
            <a:off x="899592" y="1988840"/>
            <a:ext cx="6696744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ru" sz="1400" dirty="0" smtClean="0">
                <a:latin typeface="Proxima Nova"/>
                <a:ea typeface="Proxima Nova"/>
                <a:cs typeface="Proxima Nova"/>
                <a:sym typeface="Proxima Nova"/>
              </a:rPr>
              <a:t>Разработать программный комплекс для анализа данных криптовалютной биржи, основываясь на принципах </a:t>
            </a:r>
            <a:r>
              <a:rPr lang="en-US" sz="1400" dirty="0" smtClean="0">
                <a:latin typeface="Proxima Nova"/>
                <a:ea typeface="Proxima Nova"/>
                <a:cs typeface="Proxima Nova"/>
                <a:sym typeface="Proxima Nova"/>
              </a:rPr>
              <a:t>Data Science</a:t>
            </a:r>
            <a:endParaRPr sz="1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" name="Google Shape;885;p55"/>
          <p:cNvSpPr/>
          <p:nvPr/>
        </p:nvSpPr>
        <p:spPr>
          <a:xfrm>
            <a:off x="323528" y="1988840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16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600" b="1" dirty="0"/>
          </a:p>
        </p:txBody>
      </p:sp>
      <p:sp>
        <p:nvSpPr>
          <p:cNvPr id="21" name="Google Shape;884;p55"/>
          <p:cNvSpPr txBox="1"/>
          <p:nvPr/>
        </p:nvSpPr>
        <p:spPr>
          <a:xfrm>
            <a:off x="899592" y="3645024"/>
            <a:ext cx="734481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ru-RU" sz="1400" dirty="0" smtClean="0">
                <a:latin typeface="Proxima Nova"/>
                <a:ea typeface="Proxima Nova"/>
                <a:cs typeface="Proxima Nova"/>
                <a:sym typeface="Proxima Nova"/>
              </a:rPr>
              <a:t>Реализовать плановое выполнение компонентов программного комплекса, с помощью современных средств, таких как </a:t>
            </a:r>
            <a:r>
              <a:rPr lang="en-US" sz="1400" dirty="0" smtClean="0">
                <a:latin typeface="Proxima Nova"/>
                <a:ea typeface="Proxima Nova"/>
                <a:cs typeface="Proxima Nova"/>
                <a:sym typeface="Proxima Nova"/>
              </a:rPr>
              <a:t>Airflow</a:t>
            </a:r>
            <a:endParaRPr sz="1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885;p55"/>
          <p:cNvSpPr/>
          <p:nvPr/>
        </p:nvSpPr>
        <p:spPr>
          <a:xfrm>
            <a:off x="323528" y="3573016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3;p55"/>
          <p:cNvGrpSpPr/>
          <p:nvPr/>
        </p:nvGrpSpPr>
        <p:grpSpPr>
          <a:xfrm>
            <a:off x="323528" y="1124744"/>
            <a:ext cx="4863664" cy="335312"/>
            <a:chOff x="551843" y="3452400"/>
            <a:chExt cx="9727327" cy="502968"/>
          </a:xfrm>
        </p:grpSpPr>
        <p:sp>
          <p:nvSpPr>
            <p:cNvPr id="3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err="1" smtClean="0">
                  <a:latin typeface="Proxima Nova"/>
                  <a:ea typeface="Proxima Nova"/>
                  <a:cs typeface="Proxima Nova"/>
                  <a:sym typeface="Proxima Nova"/>
                </a:rPr>
                <a:t>Scala</a:t>
              </a:r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\Java</a:t>
              </a:r>
              <a:endParaRPr sz="1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5" name="Google Shape;901;p55"/>
          <p:cNvSpPr txBox="1"/>
          <p:nvPr/>
        </p:nvSpPr>
        <p:spPr>
          <a:xfrm>
            <a:off x="275925" y="326400"/>
            <a:ext cx="714600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" sz="3100" b="1" dirty="0" smtClean="0">
                <a:latin typeface="Proxima Nova"/>
                <a:ea typeface="Proxima Nova"/>
                <a:cs typeface="Proxima Nova"/>
                <a:sym typeface="Proxima Nova"/>
              </a:rPr>
              <a:t>Используемые технологии</a:t>
            </a:r>
            <a:endParaRPr sz="31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6" name="Google Shape;883;p55"/>
          <p:cNvGrpSpPr/>
          <p:nvPr/>
        </p:nvGrpSpPr>
        <p:grpSpPr>
          <a:xfrm>
            <a:off x="323528" y="1628800"/>
            <a:ext cx="4863664" cy="335312"/>
            <a:chOff x="551843" y="3452400"/>
            <a:chExt cx="9727327" cy="502968"/>
          </a:xfrm>
        </p:grpSpPr>
        <p:sp>
          <p:nvSpPr>
            <p:cNvPr id="7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Python</a:t>
              </a:r>
            </a:p>
          </p:txBody>
        </p:sp>
        <p:sp>
          <p:nvSpPr>
            <p:cNvPr id="8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9" name="Google Shape;883;p55"/>
          <p:cNvGrpSpPr/>
          <p:nvPr/>
        </p:nvGrpSpPr>
        <p:grpSpPr>
          <a:xfrm>
            <a:off x="323528" y="2132856"/>
            <a:ext cx="4863664" cy="335312"/>
            <a:chOff x="551843" y="3452400"/>
            <a:chExt cx="9727327" cy="502968"/>
          </a:xfrm>
        </p:grpSpPr>
        <p:sp>
          <p:nvSpPr>
            <p:cNvPr id="10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Apache Hadoop</a:t>
              </a:r>
            </a:p>
          </p:txBody>
        </p:sp>
        <p:sp>
          <p:nvSpPr>
            <p:cNvPr id="11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2" name="Google Shape;883;p55"/>
          <p:cNvGrpSpPr/>
          <p:nvPr/>
        </p:nvGrpSpPr>
        <p:grpSpPr>
          <a:xfrm>
            <a:off x="323528" y="2636912"/>
            <a:ext cx="4863664" cy="335312"/>
            <a:chOff x="551843" y="3452400"/>
            <a:chExt cx="9727327" cy="502968"/>
          </a:xfrm>
        </p:grpSpPr>
        <p:sp>
          <p:nvSpPr>
            <p:cNvPr id="13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Apache Hive</a:t>
              </a:r>
            </a:p>
          </p:txBody>
        </p:sp>
        <p:sp>
          <p:nvSpPr>
            <p:cNvPr id="14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5" name="Google Shape;883;p55"/>
          <p:cNvGrpSpPr/>
          <p:nvPr/>
        </p:nvGrpSpPr>
        <p:grpSpPr>
          <a:xfrm>
            <a:off x="323528" y="3140968"/>
            <a:ext cx="4863664" cy="335312"/>
            <a:chOff x="551843" y="3452400"/>
            <a:chExt cx="9727327" cy="502968"/>
          </a:xfrm>
        </p:grpSpPr>
        <p:sp>
          <p:nvSpPr>
            <p:cNvPr id="16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Docker</a:t>
              </a:r>
            </a:p>
          </p:txBody>
        </p:sp>
        <p:sp>
          <p:nvSpPr>
            <p:cNvPr id="17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8" name="Google Shape;883;p55"/>
          <p:cNvGrpSpPr/>
          <p:nvPr/>
        </p:nvGrpSpPr>
        <p:grpSpPr>
          <a:xfrm>
            <a:off x="323528" y="3645024"/>
            <a:ext cx="4863664" cy="335312"/>
            <a:chOff x="551843" y="3452400"/>
            <a:chExt cx="9727327" cy="502968"/>
          </a:xfrm>
        </p:grpSpPr>
        <p:sp>
          <p:nvSpPr>
            <p:cNvPr id="19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Spark Streaming</a:t>
              </a:r>
            </a:p>
          </p:txBody>
        </p:sp>
        <p:sp>
          <p:nvSpPr>
            <p:cNvPr id="20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1" name="Google Shape;883;p55"/>
          <p:cNvGrpSpPr/>
          <p:nvPr/>
        </p:nvGrpSpPr>
        <p:grpSpPr>
          <a:xfrm>
            <a:off x="323528" y="4149080"/>
            <a:ext cx="4863664" cy="333600"/>
            <a:chOff x="551843" y="3452400"/>
            <a:chExt cx="9727327" cy="500400"/>
          </a:xfrm>
        </p:grpSpPr>
        <p:sp>
          <p:nvSpPr>
            <p:cNvPr id="22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Apache Airflow</a:t>
              </a:r>
            </a:p>
          </p:txBody>
        </p:sp>
        <p:sp>
          <p:nvSpPr>
            <p:cNvPr id="23" name="Google Shape;885;p55"/>
            <p:cNvSpPr/>
            <p:nvPr/>
          </p:nvSpPr>
          <p:spPr>
            <a:xfrm>
              <a:off x="551843" y="34524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4" name="Google Shape;883;p55"/>
          <p:cNvGrpSpPr/>
          <p:nvPr/>
        </p:nvGrpSpPr>
        <p:grpSpPr>
          <a:xfrm>
            <a:off x="323528" y="4653136"/>
            <a:ext cx="4863664" cy="333600"/>
            <a:chOff x="551843" y="3452400"/>
            <a:chExt cx="9727327" cy="500400"/>
          </a:xfrm>
        </p:grpSpPr>
        <p:sp>
          <p:nvSpPr>
            <p:cNvPr id="25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Data Science</a:t>
              </a:r>
            </a:p>
          </p:txBody>
        </p:sp>
        <p:sp>
          <p:nvSpPr>
            <p:cNvPr id="26" name="Google Shape;885;p55"/>
            <p:cNvSpPr/>
            <p:nvPr/>
          </p:nvSpPr>
          <p:spPr>
            <a:xfrm>
              <a:off x="551843" y="34524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1;p55"/>
          <p:cNvSpPr txBox="1"/>
          <p:nvPr/>
        </p:nvSpPr>
        <p:spPr>
          <a:xfrm>
            <a:off x="275925" y="326400"/>
            <a:ext cx="714600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" sz="3100" b="1" dirty="0" smtClean="0">
                <a:latin typeface="Proxima Nova"/>
                <a:ea typeface="Proxima Nova"/>
                <a:cs typeface="Proxima Nova"/>
                <a:sym typeface="Proxima Nova"/>
              </a:rPr>
              <a:t>Реализованные модули проекта</a:t>
            </a:r>
            <a:endParaRPr sz="31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Google Shape;884;p55"/>
          <p:cNvSpPr txBox="1"/>
          <p:nvPr/>
        </p:nvSpPr>
        <p:spPr>
          <a:xfrm>
            <a:off x="827584" y="1052736"/>
            <a:ext cx="6696744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BINANCE_KAFKA_PRODUCER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выполняет запрос торговых данных через </a:t>
            </a:r>
            <a:r>
              <a:rPr lang="en-US" sz="1200" dirty="0" err="1" smtClean="0">
                <a:latin typeface="Proxima Nova"/>
                <a:ea typeface="Proxima Nova"/>
                <a:cs typeface="Proxima Nova"/>
                <a:sym typeface="Proxima Nova"/>
              </a:rPr>
              <a:t>Binance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API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 и отправляет каждый тип данных в свою очередь в 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Kafka</a:t>
            </a: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Google Shape;885;p55"/>
          <p:cNvSpPr/>
          <p:nvPr/>
        </p:nvSpPr>
        <p:spPr>
          <a:xfrm>
            <a:off x="323528" y="1124744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5" name="Google Shape;884;p55"/>
          <p:cNvSpPr txBox="1"/>
          <p:nvPr/>
        </p:nvSpPr>
        <p:spPr>
          <a:xfrm>
            <a:off x="827584" y="1628800"/>
            <a:ext cx="8316416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COMMON_TRADE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служит хранилищем общих сущностей и специальных вспомогательных классов 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885;p55"/>
          <p:cNvSpPr/>
          <p:nvPr/>
        </p:nvSpPr>
        <p:spPr>
          <a:xfrm>
            <a:off x="323528" y="1700808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7" name="Google Shape;884;p55"/>
          <p:cNvSpPr txBox="1"/>
          <p:nvPr/>
        </p:nvSpPr>
        <p:spPr>
          <a:xfrm>
            <a:off x="827584" y="2204864"/>
            <a:ext cx="6696744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AIRFLOW_DAGS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 – Модуль хранит код для 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DAGs Airflow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885;p55"/>
          <p:cNvSpPr/>
          <p:nvPr/>
        </p:nvSpPr>
        <p:spPr>
          <a:xfrm>
            <a:off x="323528" y="2276872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9" name="Google Shape;884;p55"/>
          <p:cNvSpPr txBox="1"/>
          <p:nvPr/>
        </p:nvSpPr>
        <p:spPr>
          <a:xfrm>
            <a:off x="827584" y="2780928"/>
            <a:ext cx="7776864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SCIENCE_MODELS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 – Модуль содержит </a:t>
            </a:r>
            <a:r>
              <a:rPr lang="ru-RU" sz="1200" dirty="0" err="1" smtClean="0">
                <a:latin typeface="Proxima Nova"/>
                <a:ea typeface="Proxima Nova"/>
                <a:cs typeface="Proxima Nova"/>
                <a:sym typeface="Proxima Nova"/>
              </a:rPr>
              <a:t>скрипты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Python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для анализа временных рядов торговых данных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885;p55"/>
          <p:cNvSpPr/>
          <p:nvPr/>
        </p:nvSpPr>
        <p:spPr>
          <a:xfrm>
            <a:off x="323528" y="2852936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11" name="Google Shape;884;p55"/>
          <p:cNvSpPr txBox="1"/>
          <p:nvPr/>
        </p:nvSpPr>
        <p:spPr>
          <a:xfrm>
            <a:off x="791072" y="3356992"/>
            <a:ext cx="8352928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SPARK_KAFKA_CONSUMER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 – Модуль реализующий потребитель из 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Kafka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на платформе </a:t>
            </a:r>
            <a:r>
              <a:rPr lang="en-US" sz="1200" dirty="0" err="1" smtClean="0">
                <a:latin typeface="Proxima Nova"/>
                <a:ea typeface="Proxima Nova"/>
                <a:cs typeface="Proxima Nova"/>
                <a:sym typeface="Proxima Nova"/>
              </a:rPr>
              <a:t>DStream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Spark Streaming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885;p55"/>
          <p:cNvSpPr/>
          <p:nvPr/>
        </p:nvSpPr>
        <p:spPr>
          <a:xfrm>
            <a:off x="323528" y="3429000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13" name="Google Shape;884;p55"/>
          <p:cNvSpPr txBox="1"/>
          <p:nvPr/>
        </p:nvSpPr>
        <p:spPr>
          <a:xfrm>
            <a:off x="827584" y="4005064"/>
            <a:ext cx="6696744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CFG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 – Модуль содержит конфигурационные файлы и вспомогательные </a:t>
            </a:r>
            <a:r>
              <a:rPr lang="ru-RU" sz="1200" dirty="0" err="1" smtClean="0">
                <a:latin typeface="Proxima Nova"/>
                <a:ea typeface="Proxima Nova"/>
                <a:cs typeface="Proxima Nova"/>
                <a:sym typeface="Proxima Nova"/>
              </a:rPr>
              <a:t>скрипты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 для организации операционной системы с экосистемой </a:t>
            </a:r>
            <a:r>
              <a:rPr lang="en-US" sz="1200" dirty="0" err="1" smtClean="0">
                <a:latin typeface="Proxima Nova"/>
                <a:ea typeface="Proxima Nova"/>
                <a:cs typeface="Proxima Nova"/>
                <a:sym typeface="Proxima Nova"/>
              </a:rPr>
              <a:t>Hadoop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Single-Node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" name="Google Shape;885;p55"/>
          <p:cNvSpPr/>
          <p:nvPr/>
        </p:nvSpPr>
        <p:spPr>
          <a:xfrm>
            <a:off x="323528" y="4005064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1520" y="188640"/>
            <a:ext cx="63367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100" b="1" dirty="0" smtClean="0">
                <a:latin typeface="Proxima Nova"/>
              </a:rPr>
              <a:t>Схема проект</a:t>
            </a:r>
            <a:r>
              <a:rPr lang="en-US" sz="3100" b="1" dirty="0" smtClean="0">
                <a:latin typeface="Proxima Nova"/>
              </a:rPr>
              <a:t>a</a:t>
            </a:r>
            <a:r>
              <a:rPr lang="ru-RU" sz="3100" b="1" dirty="0" smtClean="0">
                <a:latin typeface="Proxima Nova"/>
              </a:rPr>
              <a:t> </a:t>
            </a:r>
            <a:r>
              <a:rPr lang="en-US" sz="3100" b="1" dirty="0" smtClean="0">
                <a:latin typeface="Proxima Nova"/>
              </a:rPr>
              <a:t>“Coin Broker”</a:t>
            </a:r>
            <a:endParaRPr lang="ru-RU" sz="3100" b="1" dirty="0">
              <a:latin typeface="Proxima Nova"/>
            </a:endParaRPr>
          </a:p>
        </p:txBody>
      </p:sp>
      <p:sp>
        <p:nvSpPr>
          <p:cNvPr id="38" name="Google Shape;1208;p78"/>
          <p:cNvSpPr/>
          <p:nvPr/>
        </p:nvSpPr>
        <p:spPr>
          <a:xfrm>
            <a:off x="827584" y="1268760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1844824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Binance API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40" name="Стрелка вправо 39"/>
          <p:cNvSpPr/>
          <p:nvPr/>
        </p:nvSpPr>
        <p:spPr>
          <a:xfrm>
            <a:off x="2627784" y="1772816"/>
            <a:ext cx="720080" cy="50405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Google Shape;1208;p78"/>
          <p:cNvSpPr/>
          <p:nvPr/>
        </p:nvSpPr>
        <p:spPr>
          <a:xfrm>
            <a:off x="3635896" y="1268760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42" name="TextBox 41"/>
          <p:cNvSpPr txBox="1"/>
          <p:nvPr/>
        </p:nvSpPr>
        <p:spPr>
          <a:xfrm>
            <a:off x="3563888" y="1844824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Kafka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43" name="Стрелка вправо 42"/>
          <p:cNvSpPr/>
          <p:nvPr/>
        </p:nvSpPr>
        <p:spPr>
          <a:xfrm>
            <a:off x="5508104" y="1772816"/>
            <a:ext cx="720080" cy="50405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Google Shape;1208;p78"/>
          <p:cNvSpPr/>
          <p:nvPr/>
        </p:nvSpPr>
        <p:spPr>
          <a:xfrm>
            <a:off x="6444208" y="1268760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45" name="TextBox 44"/>
          <p:cNvSpPr txBox="1"/>
          <p:nvPr/>
        </p:nvSpPr>
        <p:spPr>
          <a:xfrm>
            <a:off x="6372200" y="1700808"/>
            <a:ext cx="186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Spark  Streaming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48" name="Стрелка вниз 47"/>
          <p:cNvSpPr/>
          <p:nvPr/>
        </p:nvSpPr>
        <p:spPr>
          <a:xfrm>
            <a:off x="7040521" y="3212976"/>
            <a:ext cx="484632" cy="93610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Google Shape;1208;p78"/>
          <p:cNvSpPr/>
          <p:nvPr/>
        </p:nvSpPr>
        <p:spPr>
          <a:xfrm>
            <a:off x="6444208" y="4365104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0" name="TextBox 49"/>
          <p:cNvSpPr txBox="1"/>
          <p:nvPr/>
        </p:nvSpPr>
        <p:spPr>
          <a:xfrm>
            <a:off x="6372200" y="4941168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Hadoop HDFS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51" name="Google Shape;1208;p78"/>
          <p:cNvSpPr/>
          <p:nvPr/>
        </p:nvSpPr>
        <p:spPr>
          <a:xfrm>
            <a:off x="3635896" y="4365104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2" name="TextBox 51"/>
          <p:cNvSpPr txBox="1"/>
          <p:nvPr/>
        </p:nvSpPr>
        <p:spPr>
          <a:xfrm>
            <a:off x="3491880" y="4941168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PySpark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53" name="Google Shape;1208;p78"/>
          <p:cNvSpPr/>
          <p:nvPr/>
        </p:nvSpPr>
        <p:spPr>
          <a:xfrm>
            <a:off x="827584" y="4365104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4" name="TextBox 53"/>
          <p:cNvSpPr txBox="1"/>
          <p:nvPr/>
        </p:nvSpPr>
        <p:spPr>
          <a:xfrm>
            <a:off x="755576" y="4941168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DataScience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55" name="Стрелка влево 54"/>
          <p:cNvSpPr/>
          <p:nvPr/>
        </p:nvSpPr>
        <p:spPr>
          <a:xfrm>
            <a:off x="5508104" y="4941168"/>
            <a:ext cx="720080" cy="432048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Стрелка влево 55"/>
          <p:cNvSpPr/>
          <p:nvPr/>
        </p:nvSpPr>
        <p:spPr>
          <a:xfrm>
            <a:off x="2699792" y="4941168"/>
            <a:ext cx="720080" cy="432048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933056"/>
            <a:ext cx="849694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908720"/>
            <a:ext cx="5830887" cy="1857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23528" y="26064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реализации связи с </a:t>
            </a:r>
            <a:r>
              <a:rPr lang="en-US" dirty="0" smtClean="0"/>
              <a:t>Binance </a:t>
            </a:r>
            <a:r>
              <a:rPr lang="ru-RU" dirty="0" smtClean="0"/>
              <a:t>использован </a:t>
            </a:r>
            <a:r>
              <a:rPr lang="en-US" dirty="0" smtClean="0"/>
              <a:t>API </a:t>
            </a:r>
            <a:r>
              <a:rPr lang="ru-RU" dirty="0" smtClean="0"/>
              <a:t>и создан микросервис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14096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Микросервис загружен в</a:t>
            </a:r>
            <a:r>
              <a:rPr lang="en-US" dirty="0" smtClean="0"/>
              <a:t> </a:t>
            </a:r>
            <a:r>
              <a:rPr lang="ru-RU" dirty="0" smtClean="0"/>
              <a:t>репозиторий </a:t>
            </a:r>
            <a:r>
              <a:rPr lang="en-US" dirty="0" smtClean="0"/>
              <a:t>docker.io, </a:t>
            </a:r>
            <a:r>
              <a:rPr lang="ru-RU" dirty="0" smtClean="0"/>
              <a:t>как </a:t>
            </a:r>
            <a:r>
              <a:rPr lang="en-US" dirty="0" smtClean="0"/>
              <a:t>binance_kafka_producer </a:t>
            </a:r>
            <a:endParaRPr lang="ru-RU" dirty="0" smtClean="0"/>
          </a:p>
          <a:p>
            <a:r>
              <a:rPr lang="ru-RU" dirty="0" smtClean="0"/>
              <a:t>Использован </a:t>
            </a:r>
            <a:r>
              <a:rPr lang="en-US" dirty="0" smtClean="0"/>
              <a:t>Docker Compose</a:t>
            </a:r>
            <a:r>
              <a:rPr lang="ru-RU" dirty="0" smtClean="0"/>
              <a:t> в связке с </a:t>
            </a:r>
            <a:r>
              <a:rPr lang="en-US" dirty="0" smtClean="0"/>
              <a:t>Kafka </a:t>
            </a:r>
            <a:r>
              <a:rPr lang="ru-RU" dirty="0" smtClean="0"/>
              <a:t>и </a:t>
            </a:r>
            <a:r>
              <a:rPr lang="en-US" dirty="0" smtClean="0"/>
              <a:t>Zookeeper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2" name="Google Shape;1512;p92"/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251520" y="188640"/>
            <a:ext cx="2971078" cy="6408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3563888" y="26064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Proxima Nova"/>
              </a:rPr>
              <a:t>Типы очередей в </a:t>
            </a:r>
            <a:r>
              <a:rPr lang="en-US" sz="2000" dirty="0" smtClean="0">
                <a:latin typeface="Proxima Nova"/>
              </a:rPr>
              <a:t>Kafka</a:t>
            </a:r>
            <a:endParaRPr lang="ru-RU" sz="2000" dirty="0">
              <a:latin typeface="Proxima Nov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35896" y="141277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ASK_{Currency} – </a:t>
            </a:r>
            <a:r>
              <a:rPr lang="ru-RU" dirty="0" smtClean="0"/>
              <a:t>Запрос на покупку в стакане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635896" y="177281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BID_{Currency} – </a:t>
            </a:r>
            <a:r>
              <a:rPr lang="ru-RU" dirty="0" smtClean="0"/>
              <a:t>Запрос на продажу в стакане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635896" y="213285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BUY_{Currency} – </a:t>
            </a:r>
            <a:r>
              <a:rPr lang="ru-RU" dirty="0" smtClean="0"/>
              <a:t>Совершенная покупка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3635896" y="249289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SELL_{Currency} – </a:t>
            </a:r>
            <a:r>
              <a:rPr lang="ru-RU" dirty="0" smtClean="0"/>
              <a:t>Совершенная продажа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3635896" y="105273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PRICE_{Currency} – </a:t>
            </a:r>
            <a:r>
              <a:rPr lang="ru-RU" dirty="0" smtClean="0"/>
              <a:t>Стоимость в момент времени</a:t>
            </a:r>
            <a:endParaRPr lang="ru-RU" dirty="0"/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3779912" y="5229200"/>
          <a:ext cx="5136232" cy="320040"/>
        </p:xfrm>
        <a:graphic>
          <a:graphicData uri="http://schemas.openxmlformats.org/drawingml/2006/table">
            <a:tbl>
              <a:tblPr/>
              <a:tblGrid>
                <a:gridCol w="5136232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100" dirty="0"/>
                        <a:t>{"currency":"ETHBTC","cost":0.066367,"quantity":0.011300000362098217}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63888" y="335699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"/>
              </a:rPr>
              <a:t>JSON </a:t>
            </a:r>
            <a:r>
              <a:rPr lang="ru-RU" sz="2000" dirty="0" smtClean="0">
                <a:latin typeface="Proxima Nova"/>
              </a:rPr>
              <a:t>объектов в </a:t>
            </a:r>
            <a:r>
              <a:rPr lang="en-US" sz="2000" dirty="0" smtClean="0">
                <a:latin typeface="Proxima Nova"/>
              </a:rPr>
              <a:t>Kafka</a:t>
            </a:r>
            <a:endParaRPr lang="ru-RU" sz="2000" dirty="0">
              <a:latin typeface="Proxima Nov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35896" y="486916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Покупка\Продажа в стакане или совершенные</a:t>
            </a:r>
            <a:endParaRPr lang="ru-RU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3779912" y="4437112"/>
          <a:ext cx="5136232" cy="320040"/>
        </p:xfrm>
        <a:graphic>
          <a:graphicData uri="http://schemas.openxmlformats.org/drawingml/2006/table">
            <a:tbl>
              <a:tblPr/>
              <a:tblGrid>
                <a:gridCol w="5136232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{"currency":"ETHBTC","cost":0.066371,"current_time":1683811406518}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635896" y="40770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Стоимость в момент времени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871296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Proxima Nova"/>
              </a:rPr>
              <a:t>  Создан потребитель данных из </a:t>
            </a:r>
            <a:r>
              <a:rPr lang="en-US" sz="2000" dirty="0" smtClean="0">
                <a:latin typeface="Proxima Nova"/>
              </a:rPr>
              <a:t>Kafka.</a:t>
            </a:r>
          </a:p>
          <a:p>
            <a:endParaRPr lang="en-US" sz="2000" dirty="0" smtClean="0">
              <a:latin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Proxima Nova"/>
              </a:rPr>
              <a:t>  Для потоковой обработки использован </a:t>
            </a:r>
            <a:r>
              <a:rPr lang="en-US" sz="2000" dirty="0" smtClean="0">
                <a:latin typeface="Proxima Nova"/>
              </a:rPr>
              <a:t>DStream Spark Streaming</a:t>
            </a:r>
            <a:r>
              <a:rPr lang="ru-RU" sz="2000" dirty="0" smtClean="0">
                <a:latin typeface="Proxima Nova"/>
              </a:rPr>
              <a:t>,</a:t>
            </a:r>
            <a:endParaRPr lang="en-US" sz="2000" dirty="0" smtClean="0">
              <a:latin typeface="Proxima Nova"/>
            </a:endParaRPr>
          </a:p>
          <a:p>
            <a:r>
              <a:rPr lang="ru-RU" sz="2000" dirty="0" smtClean="0">
                <a:latin typeface="Proxima Nova"/>
              </a:rPr>
              <a:t>использующий в своей основе наборы </a:t>
            </a:r>
            <a:r>
              <a:rPr lang="en-US" sz="2000" dirty="0" smtClean="0">
                <a:latin typeface="Proxima Nova"/>
              </a:rPr>
              <a:t>RDD.</a:t>
            </a:r>
          </a:p>
          <a:p>
            <a:endParaRPr lang="en-US" sz="2000" dirty="0" smtClean="0">
              <a:latin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Proxima Nova"/>
              </a:rPr>
              <a:t>  Загрузка батча из </a:t>
            </a:r>
            <a:r>
              <a:rPr lang="en-US" sz="2000" dirty="0" smtClean="0">
                <a:latin typeface="Proxima Nova"/>
              </a:rPr>
              <a:t>Kafka</a:t>
            </a:r>
            <a:r>
              <a:rPr lang="ru-RU" sz="2000" dirty="0" smtClean="0">
                <a:latin typeface="Proxima Nova"/>
              </a:rPr>
              <a:t> осуществляется раз в минуту, происходит получение данных из всех очередей согласно последнему смещению. </a:t>
            </a:r>
          </a:p>
          <a:p>
            <a:endParaRPr lang="en-US" sz="2000" dirty="0" smtClean="0">
              <a:latin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Proxima Nova"/>
              </a:rPr>
              <a:t> </a:t>
            </a:r>
            <a:r>
              <a:rPr lang="ru-RU" sz="2000" dirty="0" smtClean="0">
                <a:latin typeface="Proxima Nova"/>
              </a:rPr>
              <a:t> Поток получает более 300 строк в секунду.</a:t>
            </a:r>
            <a:endParaRPr lang="en-US" sz="2000" dirty="0" smtClean="0">
              <a:latin typeface="Proxima Nova"/>
            </a:endParaRPr>
          </a:p>
          <a:p>
            <a:endParaRPr lang="ru-RU" sz="2000" dirty="0" smtClean="0">
              <a:latin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Proxima Nova"/>
              </a:rPr>
              <a:t>  Реализована агрегация данных для трансформации объемов за минуту. Использованы методы: среднее, стандартное отклонение, дисперсия, максимум, минимум, сумма.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>
              <a:latin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Proxima Nova"/>
              </a:rPr>
              <a:t>  Запись агрегированных строк осуществляется в таблицу </a:t>
            </a:r>
            <a:r>
              <a:rPr lang="en-US" sz="2000" dirty="0" smtClean="0">
                <a:latin typeface="Proxima Nova"/>
              </a:rPr>
              <a:t>Hive </a:t>
            </a:r>
            <a:r>
              <a:rPr lang="ru-RU" sz="2000" dirty="0" smtClean="0">
                <a:latin typeface="Proxima Nova"/>
              </a:rPr>
              <a:t>с форматом файлов </a:t>
            </a:r>
            <a:r>
              <a:rPr lang="en-US" sz="2000" dirty="0" err="1" smtClean="0">
                <a:latin typeface="Proxima Nova"/>
              </a:rPr>
              <a:t>Orc</a:t>
            </a:r>
            <a:r>
              <a:rPr lang="ru-RU" sz="2000" dirty="0" smtClean="0">
                <a:latin typeface="Proxima Nov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>
              <a:latin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Proxima Nova"/>
              </a:rPr>
              <a:t>  Партицирование выполнено по параметрам: День, Название инструмента </a:t>
            </a:r>
          </a:p>
          <a:p>
            <a:endParaRPr lang="en-US" sz="2000" dirty="0" smtClean="0">
              <a:latin typeface="Proxima Nova"/>
            </a:endParaRPr>
          </a:p>
          <a:p>
            <a:endParaRPr lang="en-US" sz="2000" dirty="0" smtClean="0">
              <a:latin typeface="Proxima Nova"/>
            </a:endParaRPr>
          </a:p>
          <a:p>
            <a:endParaRPr lang="ru-RU" sz="2000" dirty="0">
              <a:latin typeface="Proxima Nova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88640"/>
            <a:ext cx="3573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Proxima Nova"/>
              </a:rPr>
              <a:t>Spark Kafka Consumer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2037</TotalTime>
  <Words>721</Words>
  <Application>Microsoft Office PowerPoint</Application>
  <PresentationFormat>Экран (4:3)</PresentationFormat>
  <Paragraphs>108</Paragraphs>
  <Slides>19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vladislav</dc:creator>
  <cp:lastModifiedBy>vladislav</cp:lastModifiedBy>
  <cp:revision>109</cp:revision>
  <dcterms:created xsi:type="dcterms:W3CDTF">2023-05-17T07:34:22Z</dcterms:created>
  <dcterms:modified xsi:type="dcterms:W3CDTF">2023-06-06T12:28:30Z</dcterms:modified>
</cp:coreProperties>
</file>