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25"/>
  </p:notesMasterIdLst>
  <p:sldIdLst>
    <p:sldId id="282" r:id="rId2"/>
    <p:sldId id="270" r:id="rId3"/>
    <p:sldId id="278" r:id="rId4"/>
    <p:sldId id="263" r:id="rId5"/>
    <p:sldId id="272" r:id="rId6"/>
    <p:sldId id="261" r:id="rId7"/>
    <p:sldId id="274" r:id="rId8"/>
    <p:sldId id="283" r:id="rId9"/>
    <p:sldId id="284" r:id="rId10"/>
    <p:sldId id="296" r:id="rId11"/>
    <p:sldId id="276" r:id="rId12"/>
    <p:sldId id="266" r:id="rId13"/>
    <p:sldId id="277" r:id="rId14"/>
    <p:sldId id="297" r:id="rId15"/>
    <p:sldId id="305" r:id="rId16"/>
    <p:sldId id="301" r:id="rId17"/>
    <p:sldId id="299" r:id="rId18"/>
    <p:sldId id="294" r:id="rId19"/>
    <p:sldId id="298" r:id="rId20"/>
    <p:sldId id="303" r:id="rId21"/>
    <p:sldId id="302" r:id="rId22"/>
    <p:sldId id="304" r:id="rId23"/>
    <p:sldId id="280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ladislav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1A6AF-CCE8-45EA-99A7-B72B1284A583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10BFA-C481-4F0D-AEED-739EC6C8A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86f911c6f3_2_2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86f911c6f3_2_2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10BFA-C481-4F0D-AEED-739EC6C8A6EA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86f911c6f3_2_2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86f911c6f3_2_2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86f911c6f3_2_2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86f911c6f3_2_2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86f911c6f3_2_2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86f911c6f3_2_28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Сетка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 mod="1"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75;p54"/>
          <p:cNvSpPr txBox="1"/>
          <p:nvPr/>
        </p:nvSpPr>
        <p:spPr>
          <a:xfrm>
            <a:off x="1979712" y="5805264"/>
            <a:ext cx="4572000" cy="36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1198" bIns="0" anchor="b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Владислав Стерхов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874;p54"/>
          <p:cNvSpPr txBox="1"/>
          <p:nvPr/>
        </p:nvSpPr>
        <p:spPr>
          <a:xfrm>
            <a:off x="1259632" y="2924944"/>
            <a:ext cx="6192688" cy="58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</a:rPr>
              <a:t>«Анализ временных рядов на криптовалютной бирже»</a:t>
            </a:r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</a:endParaRPr>
          </a:p>
        </p:txBody>
      </p:sp>
      <p:sp>
        <p:nvSpPr>
          <p:cNvPr id="7" name="Google Shape;874;p54"/>
          <p:cNvSpPr txBox="1"/>
          <p:nvPr/>
        </p:nvSpPr>
        <p:spPr>
          <a:xfrm>
            <a:off x="1259632" y="2564904"/>
            <a:ext cx="6192688" cy="58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</a:rPr>
              <a:t>Презентация к проектной работе</a:t>
            </a:r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</a:endParaRPr>
          </a:p>
        </p:txBody>
      </p:sp>
      <p:sp>
        <p:nvSpPr>
          <p:cNvPr id="9" name="Google Shape;875;p54"/>
          <p:cNvSpPr txBox="1"/>
          <p:nvPr/>
        </p:nvSpPr>
        <p:spPr>
          <a:xfrm>
            <a:off x="1979712" y="5445224"/>
            <a:ext cx="4572000" cy="36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1198" bIns="0" anchor="b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Автор: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36712"/>
            <a:ext cx="7986127" cy="528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251520" y="260648"/>
            <a:ext cx="511114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График стоимости криптовалют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260648"/>
            <a:ext cx="5813130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График волатильности по 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15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 минуте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2"/>
            <a:ext cx="8184302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91"/>
          <p:cNvSpPr txBox="1"/>
          <p:nvPr/>
        </p:nvSpPr>
        <p:spPr>
          <a:xfrm>
            <a:off x="275925" y="326400"/>
            <a:ext cx="714585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График стакана криптовалют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1490;p90"/>
          <p:cNvSpPr/>
          <p:nvPr/>
        </p:nvSpPr>
        <p:spPr>
          <a:xfrm>
            <a:off x="683568" y="908720"/>
            <a:ext cx="144016" cy="12585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    </a:t>
            </a:r>
            <a:endParaRPr dirty="0"/>
          </a:p>
        </p:txBody>
      </p:sp>
      <p:sp>
        <p:nvSpPr>
          <p:cNvPr id="9" name="Google Shape;1490;p90"/>
          <p:cNvSpPr/>
          <p:nvPr/>
        </p:nvSpPr>
        <p:spPr>
          <a:xfrm>
            <a:off x="683568" y="1196752"/>
            <a:ext cx="144016" cy="1258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7647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предложения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105273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спроса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12285"/>
            <a:ext cx="8077994" cy="534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06;p91"/>
          <p:cNvSpPr txBox="1"/>
          <p:nvPr/>
        </p:nvSpPr>
        <p:spPr>
          <a:xfrm>
            <a:off x="275925" y="326400"/>
            <a:ext cx="714585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График совершенных сделок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Google Shape;1490;p90"/>
          <p:cNvSpPr/>
          <p:nvPr/>
        </p:nvSpPr>
        <p:spPr>
          <a:xfrm>
            <a:off x="755576" y="908720"/>
            <a:ext cx="144016" cy="12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    </a:t>
            </a:r>
            <a:endParaRPr dirty="0"/>
          </a:p>
        </p:txBody>
      </p:sp>
      <p:sp>
        <p:nvSpPr>
          <p:cNvPr id="5" name="Google Shape;1490;p90"/>
          <p:cNvSpPr/>
          <p:nvPr/>
        </p:nvSpPr>
        <p:spPr>
          <a:xfrm>
            <a:off x="755576" y="1196752"/>
            <a:ext cx="144016" cy="12585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7647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покупок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105273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продаж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7680647" cy="506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005064"/>
            <a:ext cx="4371015" cy="254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412776"/>
            <a:ext cx="4451490" cy="236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107504" y="260648"/>
            <a:ext cx="5846537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Отрезок ряда 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BTCUSDT 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на 400 минут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220486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дальнейших экспериментов использована лишь часть временного ряда в 400 минут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479715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Ряд изображает известную фигуру в биржевой торговле – </a:t>
            </a:r>
            <a:r>
              <a:rPr lang="en-US" dirty="0" smtClean="0"/>
              <a:t>W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132856"/>
            <a:ext cx="6192688" cy="430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1979712" y="1628800"/>
            <a:ext cx="6336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F1 Score linear regression:  0.6017759562841529</a:t>
            </a:r>
          </a:p>
          <a:p>
            <a:r>
              <a:rPr lang="en-US" sz="1400" dirty="0" smtClean="0"/>
              <a:t>F1 Score decision tree. Depth=3:  0.425</a:t>
            </a:r>
            <a:endParaRPr lang="ru-RU" sz="14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6632"/>
            <a:ext cx="7762574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Простые методы </a:t>
            </a:r>
            <a:r>
              <a:rPr lang="en-US" sz="2400" b="1" dirty="0" err="1" smtClean="0">
                <a:latin typeface="Proxima Nova"/>
                <a:ea typeface="Proxima Nova"/>
                <a:cs typeface="Proxima Nova"/>
                <a:sym typeface="Proxima Nova"/>
              </a:rPr>
              <a:t>LinearRegression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и </a:t>
            </a:r>
            <a:r>
              <a:rPr lang="en-US" sz="2400" b="1" dirty="0" err="1" smtClean="0">
                <a:latin typeface="Proxima Nova"/>
                <a:ea typeface="Proxima Nova"/>
                <a:cs typeface="Proxima Nova"/>
                <a:sym typeface="Proxima Nova"/>
              </a:rPr>
              <a:t>DecisionTree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548680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использовать простые модели, с полным объемом данных </a:t>
            </a:r>
            <a:r>
              <a:rPr lang="en-US" dirty="0" err="1" smtClean="0"/>
              <a:t>AggEntity</a:t>
            </a:r>
            <a:r>
              <a:rPr lang="en-US" dirty="0" smtClean="0"/>
              <a:t>, </a:t>
            </a:r>
            <a:r>
              <a:rPr lang="ru-RU" dirty="0" smtClean="0"/>
              <a:t>с использованием в качестве </a:t>
            </a:r>
            <a:r>
              <a:rPr lang="en-US" dirty="0" smtClean="0"/>
              <a:t>Y </a:t>
            </a:r>
            <a:r>
              <a:rPr lang="ru-RU" dirty="0" smtClean="0"/>
              <a:t>колебание разности цен </a:t>
            </a:r>
            <a:r>
              <a:rPr lang="en-US" dirty="0" smtClean="0"/>
              <a:t>&lt;</a:t>
            </a:r>
            <a:r>
              <a:rPr lang="ru-RU" dirty="0" smtClean="0"/>
              <a:t> или </a:t>
            </a:r>
            <a:r>
              <a:rPr lang="en-US" dirty="0" smtClean="0"/>
              <a:t>&gt; 0 </a:t>
            </a:r>
            <a:r>
              <a:rPr lang="ru-RU" dirty="0" smtClean="0"/>
              <a:t> – результаты</a:t>
            </a:r>
            <a:r>
              <a:rPr lang="en-US" dirty="0" smtClean="0"/>
              <a:t> </a:t>
            </a:r>
            <a:r>
              <a:rPr lang="ru-RU" dirty="0" smtClean="0"/>
              <a:t>для моделей следующие.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504" y="116632"/>
            <a:ext cx="7827399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PCA – 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Метод разложения на главные компоненты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836712"/>
            <a:ext cx="8640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1. Подготовка данных. Входные данные должны быть в формате временных рядов.</a:t>
            </a:r>
          </a:p>
          <a:p>
            <a:r>
              <a:rPr lang="ru-RU" dirty="0" smtClean="0"/>
              <a:t> </a:t>
            </a:r>
          </a:p>
          <a:p>
            <a:endParaRPr lang="ru-RU" dirty="0" smtClean="0"/>
          </a:p>
          <a:p>
            <a:r>
              <a:rPr lang="ru-RU" dirty="0" smtClean="0"/>
              <a:t>2. Формирование траекторной матрицы. Для этого следует выбрать длину окна, которая определяет размер траектории, и сформировать матрицу траекторий.</a:t>
            </a:r>
          </a:p>
          <a:p>
            <a:r>
              <a:rPr lang="ru-RU" dirty="0" smtClean="0"/>
              <a:t> </a:t>
            </a:r>
          </a:p>
          <a:p>
            <a:endParaRPr lang="ru-RU" dirty="0" smtClean="0"/>
          </a:p>
          <a:p>
            <a:r>
              <a:rPr lang="ru-RU" dirty="0" smtClean="0"/>
              <a:t>3. Выделение сингулярных чисел. Используя сингулярное разложение матрицы траекторий, можно выделить компоненты с наибольшими сингулярными числами.</a:t>
            </a:r>
          </a:p>
          <a:p>
            <a:r>
              <a:rPr lang="ru-RU" dirty="0" smtClean="0"/>
              <a:t> </a:t>
            </a:r>
          </a:p>
          <a:p>
            <a:endParaRPr lang="ru-RU" dirty="0" smtClean="0"/>
          </a:p>
          <a:p>
            <a:r>
              <a:rPr lang="ru-RU" dirty="0" smtClean="0"/>
              <a:t>4. Разделение компонент. Компоненты могут быть разделены на тренды, циклы и нерегулярные колебания путем анализа сингулярных векторов и выбора подходящих для каждой компоненты.</a:t>
            </a:r>
          </a:p>
          <a:p>
            <a:r>
              <a:rPr lang="ru-RU" dirty="0" smtClean="0"/>
              <a:t> </a:t>
            </a:r>
          </a:p>
          <a:p>
            <a:endParaRPr lang="ru-RU" dirty="0" smtClean="0"/>
          </a:p>
          <a:p>
            <a:r>
              <a:rPr lang="ru-RU" dirty="0" smtClean="0"/>
              <a:t>5. Применение </a:t>
            </a:r>
            <a:r>
              <a:rPr lang="ru-RU" dirty="0" err="1" smtClean="0"/>
              <a:t>вейвлет-анализа</a:t>
            </a:r>
            <a:r>
              <a:rPr lang="ru-RU" dirty="0" smtClean="0"/>
              <a:t>. После разделения компонент на тренды, циклы и нерегулярные колебания можно применять </a:t>
            </a:r>
            <a:r>
              <a:rPr lang="ru-RU" dirty="0" err="1" smtClean="0"/>
              <a:t>вейвлет-анализ</a:t>
            </a:r>
            <a:r>
              <a:rPr lang="ru-RU" dirty="0" smtClean="0"/>
              <a:t> для дальнейшего изучения свойств каждой компоненты.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548680"/>
            <a:ext cx="37623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861048"/>
            <a:ext cx="41529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467544" y="116632"/>
            <a:ext cx="3130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 Матрица траекторий 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1772816"/>
            <a:ext cx="3888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ru-RU" sz="1600" dirty="0" smtClean="0"/>
              <a:t>Траекторная матрица для ряда </a:t>
            </a:r>
            <a:r>
              <a:rPr lang="en-US" sz="1600" dirty="0" smtClean="0"/>
              <a:t>BTCUSDT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5013176"/>
            <a:ext cx="3888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ru-RU" sz="1600" dirty="0" smtClean="0"/>
              <a:t>Динамическое изменение значений</a:t>
            </a:r>
            <a:r>
              <a:rPr lang="en-US" sz="1600" dirty="0" smtClean="0"/>
              <a:t> </a:t>
            </a:r>
            <a:r>
              <a:rPr lang="ru-RU" sz="1600" dirty="0" smtClean="0"/>
              <a:t>сингулярных чисел матрицы с шагом</a:t>
            </a:r>
            <a:r>
              <a:rPr lang="en-US" sz="1600" dirty="0" smtClean="0"/>
              <a:t> </a:t>
            </a:r>
            <a:r>
              <a:rPr lang="ru-RU" sz="1600" dirty="0" smtClean="0"/>
              <a:t> </a:t>
            </a:r>
            <a:r>
              <a:rPr lang="en-US" sz="1600" dirty="0" err="1" smtClean="0"/>
              <a:t>Xn</a:t>
            </a:r>
            <a:endParaRPr lang="ru-RU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504" y="116632"/>
            <a:ext cx="7910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 Разделение ряда на первые 12</a:t>
            </a:r>
            <a:r>
              <a:rPr lang="en-US" sz="2400" b="1" dirty="0" smtClean="0"/>
              <a:t> </a:t>
            </a:r>
            <a:r>
              <a:rPr lang="ru-RU" sz="2400" b="1" dirty="0" smtClean="0"/>
              <a:t>важнейших компонентов</a:t>
            </a:r>
            <a:endParaRPr lang="ru-RU" sz="24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80728"/>
            <a:ext cx="7920880" cy="516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4140" y="188640"/>
            <a:ext cx="394424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204864"/>
            <a:ext cx="386470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2838" y="4293096"/>
            <a:ext cx="3951866" cy="20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395536" y="1628800"/>
            <a:ext cx="3707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400" dirty="0" smtClean="0"/>
              <a:t> Компоненты могут быть разделены на тренды, циклы и нерегулярные колебания путем анализа сингулярных векторов и выбора подходящих для каждой компоненты.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16632"/>
            <a:ext cx="3635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 Отделение компонентов 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516216" y="0"/>
            <a:ext cx="718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Trend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444208" y="2060848"/>
            <a:ext cx="790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Period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516216" y="4149080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Noise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67544" y="4221088"/>
            <a:ext cx="3707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400" dirty="0" smtClean="0"/>
              <a:t> Таким образом мы получили составляющие компоненты временного ряда</a:t>
            </a:r>
            <a:endParaRPr lang="ru-RU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3;p55"/>
          <p:cNvGrpSpPr/>
          <p:nvPr/>
        </p:nvGrpSpPr>
        <p:grpSpPr>
          <a:xfrm>
            <a:off x="323528" y="1124744"/>
            <a:ext cx="4863664" cy="335312"/>
            <a:chOff x="551843" y="3452400"/>
            <a:chExt cx="9727327" cy="502968"/>
          </a:xfrm>
        </p:grpSpPr>
        <p:sp>
          <p:nvSpPr>
            <p:cNvPr id="3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err="1" smtClean="0">
                  <a:latin typeface="Proxima Nova"/>
                  <a:ea typeface="Proxima Nova"/>
                  <a:cs typeface="Proxima Nova"/>
                  <a:sym typeface="Proxima Nova"/>
                </a:rPr>
                <a:t>Scala</a:t>
              </a:r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\Java</a:t>
              </a:r>
              <a:endParaRPr sz="1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5" name="Google Shape;901;p55"/>
          <p:cNvSpPr txBox="1"/>
          <p:nvPr/>
        </p:nvSpPr>
        <p:spPr>
          <a:xfrm>
            <a:off x="275925" y="326400"/>
            <a:ext cx="714600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Используемые инструменты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6" name="Google Shape;883;p55"/>
          <p:cNvGrpSpPr/>
          <p:nvPr/>
        </p:nvGrpSpPr>
        <p:grpSpPr>
          <a:xfrm>
            <a:off x="323528" y="1628800"/>
            <a:ext cx="4863664" cy="335312"/>
            <a:chOff x="551843" y="3452400"/>
            <a:chExt cx="9727327" cy="502968"/>
          </a:xfrm>
        </p:grpSpPr>
        <p:sp>
          <p:nvSpPr>
            <p:cNvPr id="7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Python</a:t>
              </a:r>
            </a:p>
          </p:txBody>
        </p:sp>
        <p:sp>
          <p:nvSpPr>
            <p:cNvPr id="8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9" name="Google Shape;883;p55"/>
          <p:cNvGrpSpPr/>
          <p:nvPr/>
        </p:nvGrpSpPr>
        <p:grpSpPr>
          <a:xfrm>
            <a:off x="323528" y="2636912"/>
            <a:ext cx="4863664" cy="335312"/>
            <a:chOff x="551843" y="3452400"/>
            <a:chExt cx="9727327" cy="502968"/>
          </a:xfrm>
        </p:grpSpPr>
        <p:sp>
          <p:nvSpPr>
            <p:cNvPr id="10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Kafka</a:t>
              </a:r>
            </a:p>
          </p:txBody>
        </p:sp>
        <p:sp>
          <p:nvSpPr>
            <p:cNvPr id="11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2" name="Google Shape;883;p55"/>
          <p:cNvGrpSpPr/>
          <p:nvPr/>
        </p:nvGrpSpPr>
        <p:grpSpPr>
          <a:xfrm>
            <a:off x="323528" y="3140968"/>
            <a:ext cx="4863664" cy="335312"/>
            <a:chOff x="551843" y="3452400"/>
            <a:chExt cx="9727327" cy="502968"/>
          </a:xfrm>
        </p:grpSpPr>
        <p:sp>
          <p:nvSpPr>
            <p:cNvPr id="13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err="1" smtClean="0">
                  <a:latin typeface="Proxima Nova"/>
                  <a:ea typeface="Proxima Nova"/>
                  <a:cs typeface="Proxima Nova"/>
                  <a:sym typeface="Proxima Nova"/>
                </a:rPr>
                <a:t>Binance</a:t>
              </a:r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 API</a:t>
              </a:r>
            </a:p>
          </p:txBody>
        </p:sp>
        <p:sp>
          <p:nvSpPr>
            <p:cNvPr id="14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5" name="Google Shape;883;p55"/>
          <p:cNvGrpSpPr/>
          <p:nvPr/>
        </p:nvGrpSpPr>
        <p:grpSpPr>
          <a:xfrm>
            <a:off x="323528" y="3645024"/>
            <a:ext cx="4863664" cy="335312"/>
            <a:chOff x="551843" y="3452400"/>
            <a:chExt cx="9727327" cy="502968"/>
          </a:xfrm>
        </p:grpSpPr>
        <p:sp>
          <p:nvSpPr>
            <p:cNvPr id="16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Docker</a:t>
              </a:r>
            </a:p>
          </p:txBody>
        </p:sp>
        <p:sp>
          <p:nvSpPr>
            <p:cNvPr id="17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8" name="Google Shape;883;p55"/>
          <p:cNvGrpSpPr/>
          <p:nvPr/>
        </p:nvGrpSpPr>
        <p:grpSpPr>
          <a:xfrm>
            <a:off x="323528" y="4149080"/>
            <a:ext cx="4863664" cy="335312"/>
            <a:chOff x="551843" y="3452400"/>
            <a:chExt cx="9727327" cy="502968"/>
          </a:xfrm>
        </p:grpSpPr>
        <p:sp>
          <p:nvSpPr>
            <p:cNvPr id="19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Data Science</a:t>
              </a:r>
            </a:p>
          </p:txBody>
        </p:sp>
        <p:sp>
          <p:nvSpPr>
            <p:cNvPr id="20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1" name="Google Shape;883;p55"/>
          <p:cNvGrpSpPr/>
          <p:nvPr/>
        </p:nvGrpSpPr>
        <p:grpSpPr>
          <a:xfrm>
            <a:off x="323528" y="4653136"/>
            <a:ext cx="4863664" cy="333600"/>
            <a:chOff x="551843" y="3452400"/>
            <a:chExt cx="9727327" cy="500400"/>
          </a:xfrm>
        </p:grpSpPr>
        <p:sp>
          <p:nvSpPr>
            <p:cNvPr id="22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Machine Learning</a:t>
              </a:r>
            </a:p>
          </p:txBody>
        </p:sp>
        <p:sp>
          <p:nvSpPr>
            <p:cNvPr id="23" name="Google Shape;885;p55"/>
            <p:cNvSpPr/>
            <p:nvPr/>
          </p:nvSpPr>
          <p:spPr>
            <a:xfrm>
              <a:off x="551843" y="34524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4" name="Google Shape;883;p55"/>
          <p:cNvGrpSpPr/>
          <p:nvPr/>
        </p:nvGrpSpPr>
        <p:grpSpPr>
          <a:xfrm>
            <a:off x="323528" y="2132856"/>
            <a:ext cx="4863664" cy="335312"/>
            <a:chOff x="551843" y="3452400"/>
            <a:chExt cx="9727327" cy="502968"/>
          </a:xfrm>
        </p:grpSpPr>
        <p:sp>
          <p:nvSpPr>
            <p:cNvPr id="25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Database </a:t>
              </a:r>
              <a:r>
                <a:rPr lang="en-US" sz="1400" dirty="0" err="1" smtClean="0">
                  <a:latin typeface="Proxima Nova"/>
                  <a:ea typeface="Proxima Nova"/>
                  <a:cs typeface="Proxima Nova"/>
                  <a:sym typeface="Proxima Nova"/>
                </a:rPr>
                <a:t>Postgres</a:t>
              </a: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6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486882" cy="466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0" y="188640"/>
            <a:ext cx="885698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Теоретическое использование методов главных компонентов в 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ARIMA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387" y="764704"/>
            <a:ext cx="8612576" cy="561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251520" y="116632"/>
            <a:ext cx="6502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Определим стационарность ряда после </a:t>
            </a:r>
            <a:r>
              <a:rPr lang="en-US" sz="2400" b="1" dirty="0" err="1" smtClean="0"/>
              <a:t>boxcox</a:t>
            </a:r>
            <a:endParaRPr lang="ru-RU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667005" cy="437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251520" y="116632"/>
            <a:ext cx="6994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Построим модель </a:t>
            </a:r>
            <a:r>
              <a:rPr lang="en-US" sz="2400" b="1" dirty="0" smtClean="0"/>
              <a:t>ARIMA </a:t>
            </a:r>
            <a:r>
              <a:rPr lang="ru-RU" sz="2400" b="1" dirty="0" smtClean="0"/>
              <a:t>и предскажем 200 шагов</a:t>
            </a:r>
            <a:endParaRPr lang="ru-RU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1;p55"/>
          <p:cNvSpPr txBox="1"/>
          <p:nvPr/>
        </p:nvSpPr>
        <p:spPr>
          <a:xfrm>
            <a:off x="2195736" y="2852936"/>
            <a:ext cx="714600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-RU" sz="3100" b="1" dirty="0" smtClean="0"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sz="31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1;p55"/>
          <p:cNvSpPr txBox="1"/>
          <p:nvPr/>
        </p:nvSpPr>
        <p:spPr>
          <a:xfrm>
            <a:off x="275925" y="326400"/>
            <a:ext cx="714600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Реализованные модули проекта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Google Shape;884;p55"/>
          <p:cNvSpPr txBox="1"/>
          <p:nvPr/>
        </p:nvSpPr>
        <p:spPr>
          <a:xfrm>
            <a:off x="827584" y="1052736"/>
            <a:ext cx="6696744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BINANCE_KAFKA_PRODUCER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выполняет запрос торговых данных через </a:t>
            </a:r>
            <a:r>
              <a:rPr lang="en-US" sz="1200" dirty="0" err="1" smtClean="0">
                <a:latin typeface="Proxima Nova"/>
                <a:ea typeface="Proxima Nova"/>
                <a:cs typeface="Proxima Nova"/>
                <a:sym typeface="Proxima Nova"/>
              </a:rPr>
              <a:t>Binance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API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 и отправляет каждый тип данных в свою очередь в 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Kafka</a:t>
            </a: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Google Shape;885;p55"/>
          <p:cNvSpPr/>
          <p:nvPr/>
        </p:nvSpPr>
        <p:spPr>
          <a:xfrm>
            <a:off x="323528" y="1124744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  <p:sp>
        <p:nvSpPr>
          <p:cNvPr id="5" name="Google Shape;884;p55"/>
          <p:cNvSpPr txBox="1"/>
          <p:nvPr/>
        </p:nvSpPr>
        <p:spPr>
          <a:xfrm>
            <a:off x="827584" y="1628800"/>
            <a:ext cx="8316416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COMMON_TRADE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служит хранилищем общих сущностей и специальных вспомогательных классов </a:t>
            </a:r>
            <a:endParaRPr lang="en-US" sz="1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885;p55"/>
          <p:cNvSpPr/>
          <p:nvPr/>
        </p:nvSpPr>
        <p:spPr>
          <a:xfrm>
            <a:off x="323528" y="1700808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  <p:sp>
        <p:nvSpPr>
          <p:cNvPr id="7" name="Google Shape;884;p55"/>
          <p:cNvSpPr txBox="1"/>
          <p:nvPr/>
        </p:nvSpPr>
        <p:spPr>
          <a:xfrm>
            <a:off x="827584" y="2204864"/>
            <a:ext cx="7416824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AGGREGATOR_KAFKA_CONSUMER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–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выполняет агрегацию исходных данных из 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Kafka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en-US" sz="1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885;p55"/>
          <p:cNvSpPr/>
          <p:nvPr/>
        </p:nvSpPr>
        <p:spPr>
          <a:xfrm>
            <a:off x="323528" y="2276872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  <p:sp>
        <p:nvSpPr>
          <p:cNvPr id="9" name="Google Shape;884;p55"/>
          <p:cNvSpPr txBox="1"/>
          <p:nvPr/>
        </p:nvSpPr>
        <p:spPr>
          <a:xfrm>
            <a:off x="827584" y="2780928"/>
            <a:ext cx="7776864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DATA_SCIENCE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–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содержит ноутбуки с решениями 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Data Science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и 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Machine Learning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en-US" sz="1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885;p55"/>
          <p:cNvSpPr/>
          <p:nvPr/>
        </p:nvSpPr>
        <p:spPr>
          <a:xfrm>
            <a:off x="323528" y="2852936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  <p:sp>
        <p:nvSpPr>
          <p:cNvPr id="11" name="Google Shape;884;p55"/>
          <p:cNvSpPr txBox="1"/>
          <p:nvPr/>
        </p:nvSpPr>
        <p:spPr>
          <a:xfrm>
            <a:off x="791072" y="3429000"/>
            <a:ext cx="8352928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HIBERNATE_POSTGRES_DATASOURCE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–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содержит методы для записи агрегированных данный в БД </a:t>
            </a:r>
            <a:endParaRPr lang="en-US" sz="1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885;p55"/>
          <p:cNvSpPr/>
          <p:nvPr/>
        </p:nvSpPr>
        <p:spPr>
          <a:xfrm>
            <a:off x="323528" y="3429000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1520" y="188640"/>
            <a:ext cx="63367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100" b="1" dirty="0" smtClean="0">
                <a:latin typeface="Proxima Nova"/>
              </a:rPr>
              <a:t>Схема проект</a:t>
            </a:r>
            <a:r>
              <a:rPr lang="en-US" sz="3100" b="1" dirty="0" smtClean="0">
                <a:latin typeface="Proxima Nova"/>
              </a:rPr>
              <a:t>a</a:t>
            </a:r>
          </a:p>
        </p:txBody>
      </p:sp>
      <p:sp>
        <p:nvSpPr>
          <p:cNvPr id="38" name="Google Shape;1208;p78"/>
          <p:cNvSpPr/>
          <p:nvPr/>
        </p:nvSpPr>
        <p:spPr>
          <a:xfrm>
            <a:off x="827584" y="1268760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1844824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Binance API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40" name="Стрелка вправо 39"/>
          <p:cNvSpPr/>
          <p:nvPr/>
        </p:nvSpPr>
        <p:spPr>
          <a:xfrm>
            <a:off x="2627784" y="1772816"/>
            <a:ext cx="720080" cy="50405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Google Shape;1208;p78"/>
          <p:cNvSpPr/>
          <p:nvPr/>
        </p:nvSpPr>
        <p:spPr>
          <a:xfrm>
            <a:off x="3635896" y="1268760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42" name="TextBox 41"/>
          <p:cNvSpPr txBox="1"/>
          <p:nvPr/>
        </p:nvSpPr>
        <p:spPr>
          <a:xfrm>
            <a:off x="3563888" y="1844824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Kafka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43" name="Стрелка вправо 42"/>
          <p:cNvSpPr/>
          <p:nvPr/>
        </p:nvSpPr>
        <p:spPr>
          <a:xfrm>
            <a:off x="5508104" y="1772816"/>
            <a:ext cx="720080" cy="50405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Google Shape;1208;p78"/>
          <p:cNvSpPr/>
          <p:nvPr/>
        </p:nvSpPr>
        <p:spPr>
          <a:xfrm>
            <a:off x="6444208" y="1268760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45" name="TextBox 44"/>
          <p:cNvSpPr txBox="1"/>
          <p:nvPr/>
        </p:nvSpPr>
        <p:spPr>
          <a:xfrm>
            <a:off x="6372200" y="1844824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Aggregator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48" name="Стрелка вниз 47"/>
          <p:cNvSpPr/>
          <p:nvPr/>
        </p:nvSpPr>
        <p:spPr>
          <a:xfrm>
            <a:off x="7040521" y="3212976"/>
            <a:ext cx="484632" cy="93610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Google Shape;1208;p78"/>
          <p:cNvSpPr/>
          <p:nvPr/>
        </p:nvSpPr>
        <p:spPr>
          <a:xfrm>
            <a:off x="6444208" y="4365104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0" name="TextBox 49"/>
          <p:cNvSpPr txBox="1"/>
          <p:nvPr/>
        </p:nvSpPr>
        <p:spPr>
          <a:xfrm>
            <a:off x="6372200" y="4941168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DB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Postges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51" name="Google Shape;1208;p78"/>
          <p:cNvSpPr/>
          <p:nvPr/>
        </p:nvSpPr>
        <p:spPr>
          <a:xfrm>
            <a:off x="3635896" y="4365104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2" name="TextBox 51"/>
          <p:cNvSpPr txBox="1"/>
          <p:nvPr/>
        </p:nvSpPr>
        <p:spPr>
          <a:xfrm>
            <a:off x="3491880" y="4941168"/>
            <a:ext cx="186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DataScience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  <a:p>
            <a:pPr algn="ctr"/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53" name="Google Shape;1208;p78"/>
          <p:cNvSpPr/>
          <p:nvPr/>
        </p:nvSpPr>
        <p:spPr>
          <a:xfrm>
            <a:off x="827584" y="4365104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4" name="TextBox 53"/>
          <p:cNvSpPr txBox="1"/>
          <p:nvPr/>
        </p:nvSpPr>
        <p:spPr>
          <a:xfrm>
            <a:off x="755576" y="4941168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ML</a:t>
            </a:r>
          </a:p>
        </p:txBody>
      </p:sp>
      <p:sp>
        <p:nvSpPr>
          <p:cNvPr id="55" name="Стрелка влево 54"/>
          <p:cNvSpPr/>
          <p:nvPr/>
        </p:nvSpPr>
        <p:spPr>
          <a:xfrm>
            <a:off x="5508104" y="4941168"/>
            <a:ext cx="720080" cy="432048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Стрелка влево 55"/>
          <p:cNvSpPr/>
          <p:nvPr/>
        </p:nvSpPr>
        <p:spPr>
          <a:xfrm>
            <a:off x="2699792" y="4941168"/>
            <a:ext cx="720080" cy="432048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933056"/>
            <a:ext cx="849694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908720"/>
            <a:ext cx="5830887" cy="1857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23528" y="26064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реализации связи с </a:t>
            </a:r>
            <a:r>
              <a:rPr lang="en-US" dirty="0" smtClean="0"/>
              <a:t>Binance </a:t>
            </a:r>
            <a:r>
              <a:rPr lang="ru-RU" dirty="0" smtClean="0"/>
              <a:t>использован </a:t>
            </a:r>
            <a:r>
              <a:rPr lang="en-US" dirty="0" smtClean="0"/>
              <a:t>API </a:t>
            </a:r>
            <a:r>
              <a:rPr lang="ru-RU" dirty="0" smtClean="0"/>
              <a:t>и создан микросервис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14096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Микросервис загружен в</a:t>
            </a:r>
            <a:r>
              <a:rPr lang="en-US" dirty="0" smtClean="0"/>
              <a:t> </a:t>
            </a:r>
            <a:r>
              <a:rPr lang="ru-RU" dirty="0" smtClean="0"/>
              <a:t>репозиторий </a:t>
            </a:r>
            <a:r>
              <a:rPr lang="en-US" dirty="0" smtClean="0"/>
              <a:t>docker.io, </a:t>
            </a:r>
            <a:r>
              <a:rPr lang="ru-RU" dirty="0" smtClean="0"/>
              <a:t>как </a:t>
            </a:r>
            <a:r>
              <a:rPr lang="en-US" dirty="0" smtClean="0"/>
              <a:t>binance_kafka_producer </a:t>
            </a:r>
            <a:endParaRPr lang="ru-RU" dirty="0" smtClean="0"/>
          </a:p>
          <a:p>
            <a:r>
              <a:rPr lang="ru-RU" dirty="0" smtClean="0"/>
              <a:t>Использован </a:t>
            </a:r>
            <a:r>
              <a:rPr lang="en-US" dirty="0" smtClean="0"/>
              <a:t>Docker Compose</a:t>
            </a:r>
            <a:r>
              <a:rPr lang="ru-RU" dirty="0" smtClean="0"/>
              <a:t> в связке с </a:t>
            </a:r>
            <a:r>
              <a:rPr lang="en-US" dirty="0" smtClean="0"/>
              <a:t>Kafka </a:t>
            </a:r>
            <a:r>
              <a:rPr lang="ru-RU" dirty="0" smtClean="0"/>
              <a:t>и </a:t>
            </a:r>
            <a:r>
              <a:rPr lang="en-US" dirty="0" smtClean="0"/>
              <a:t>Zookeeper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2" name="Google Shape;1512;p92"/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251520" y="188640"/>
            <a:ext cx="2971078" cy="6408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3563888" y="26064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Proxima Nova"/>
              </a:rPr>
              <a:t>Типы очередей в </a:t>
            </a:r>
            <a:r>
              <a:rPr lang="en-US" sz="2000" dirty="0" smtClean="0">
                <a:latin typeface="Proxima Nova"/>
              </a:rPr>
              <a:t>Kafka</a:t>
            </a:r>
            <a:endParaRPr lang="ru-RU" sz="2000" dirty="0">
              <a:latin typeface="Proxima Nov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35896" y="141277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ASK_{Currency} – </a:t>
            </a:r>
            <a:r>
              <a:rPr lang="ru-RU" dirty="0" smtClean="0"/>
              <a:t>Запрос на покупку в стакане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635896" y="177281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BID_{Currency} – </a:t>
            </a:r>
            <a:r>
              <a:rPr lang="ru-RU" dirty="0" smtClean="0"/>
              <a:t>Запрос на продажу в стакане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635896" y="213285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BUY_{Currency} – </a:t>
            </a:r>
            <a:r>
              <a:rPr lang="ru-RU" dirty="0" smtClean="0"/>
              <a:t>Совершенная покупка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3635896" y="249289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SELL_{Currency} – </a:t>
            </a:r>
            <a:r>
              <a:rPr lang="ru-RU" dirty="0" smtClean="0"/>
              <a:t>Совершенная продажа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3635896" y="105273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PRICE_{Currency} – </a:t>
            </a:r>
            <a:r>
              <a:rPr lang="ru-RU" dirty="0" smtClean="0"/>
              <a:t>Стоимость в момент времени</a:t>
            </a:r>
            <a:endParaRPr lang="ru-RU" dirty="0"/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3779912" y="5229200"/>
          <a:ext cx="5136232" cy="320040"/>
        </p:xfrm>
        <a:graphic>
          <a:graphicData uri="http://schemas.openxmlformats.org/drawingml/2006/table">
            <a:tbl>
              <a:tblPr/>
              <a:tblGrid>
                <a:gridCol w="5136232"/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100" dirty="0"/>
                        <a:t>{"currency":"ETHBTC","cost":0.066367,"quantity":0.011300000362098217}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563888" y="335699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"/>
              </a:rPr>
              <a:t>JSON </a:t>
            </a:r>
            <a:r>
              <a:rPr lang="ru-RU" sz="2000" dirty="0" smtClean="0">
                <a:latin typeface="Proxima Nova"/>
              </a:rPr>
              <a:t>объектов в </a:t>
            </a:r>
            <a:r>
              <a:rPr lang="en-US" sz="2000" dirty="0" smtClean="0">
                <a:latin typeface="Proxima Nova"/>
              </a:rPr>
              <a:t>Kafka</a:t>
            </a:r>
            <a:endParaRPr lang="ru-RU" sz="2000" dirty="0">
              <a:latin typeface="Proxima Nov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35896" y="486916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Покупка\Продажа в стакане или совершенные</a:t>
            </a:r>
            <a:endParaRPr lang="ru-RU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3779912" y="4437112"/>
          <a:ext cx="5136232" cy="320040"/>
        </p:xfrm>
        <a:graphic>
          <a:graphicData uri="http://schemas.openxmlformats.org/drawingml/2006/table">
            <a:tbl>
              <a:tblPr/>
              <a:tblGrid>
                <a:gridCol w="5136232"/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{"currency":"ETHBTC","cost":0.066371,"current_time":1683811406518}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635896" y="407707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Стоимость в момент времени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032" y="692696"/>
            <a:ext cx="87129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Proxima Nova"/>
              </a:rPr>
              <a:t>  Создан потребитель данных из </a:t>
            </a:r>
            <a:r>
              <a:rPr lang="en-US" sz="2000" dirty="0" smtClean="0">
                <a:latin typeface="Proxima Nova"/>
              </a:rPr>
              <a:t>Kafka</a:t>
            </a:r>
            <a:r>
              <a:rPr lang="ru-RU" sz="2000" dirty="0" smtClean="0">
                <a:latin typeface="Proxima Nova"/>
              </a:rPr>
              <a:t>, который способен преобразовывать поток объемом 300 строк в секунду.</a:t>
            </a:r>
            <a:endParaRPr lang="en-US" sz="2000" dirty="0" smtClean="0">
              <a:latin typeface="Proxima Nova"/>
            </a:endParaRPr>
          </a:p>
          <a:p>
            <a:endParaRPr lang="en-US" sz="2000" dirty="0" smtClean="0">
              <a:latin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Proxima Nova"/>
              </a:rPr>
              <a:t> Реализована агрегация данных для трансформации объемов за</a:t>
            </a:r>
            <a:r>
              <a:rPr lang="en-US" sz="2000" dirty="0" smtClean="0">
                <a:latin typeface="Proxima Nova"/>
              </a:rPr>
              <a:t> 1 </a:t>
            </a:r>
            <a:r>
              <a:rPr lang="ru-RU" sz="2000" dirty="0" smtClean="0">
                <a:latin typeface="Proxima Nova"/>
              </a:rPr>
              <a:t>и </a:t>
            </a:r>
            <a:r>
              <a:rPr lang="en-US" sz="2000" dirty="0" smtClean="0">
                <a:latin typeface="Proxima Nova"/>
              </a:rPr>
              <a:t>15 </a:t>
            </a:r>
            <a:r>
              <a:rPr lang="ru-RU" sz="2000" dirty="0" smtClean="0">
                <a:latin typeface="Proxima Nova"/>
              </a:rPr>
              <a:t>минут в </a:t>
            </a:r>
            <a:r>
              <a:rPr lang="ru-RU" sz="2000" dirty="0" smtClean="0">
                <a:latin typeface="Proxima Nova"/>
              </a:rPr>
              <a:t>объекты: </a:t>
            </a:r>
            <a:r>
              <a:rPr lang="en-US" sz="2000" dirty="0" err="1" smtClean="0">
                <a:latin typeface="Proxima Nova"/>
              </a:rPr>
              <a:t>AggregatedTradeVolume</a:t>
            </a:r>
            <a:r>
              <a:rPr lang="en-US" sz="2000" dirty="0" smtClean="0">
                <a:latin typeface="Proxima Nova"/>
              </a:rPr>
              <a:t> </a:t>
            </a:r>
            <a:r>
              <a:rPr lang="ru-RU" sz="2000" dirty="0" smtClean="0">
                <a:latin typeface="Proxima Nova"/>
              </a:rPr>
              <a:t>и </a:t>
            </a:r>
            <a:r>
              <a:rPr lang="en-US" sz="2000" dirty="0" smtClean="0">
                <a:latin typeface="Proxima Nova"/>
              </a:rPr>
              <a:t>Candle</a:t>
            </a:r>
            <a:r>
              <a:rPr lang="ru-RU" sz="2000" dirty="0" smtClean="0">
                <a:latin typeface="Proxima Nova"/>
              </a:rPr>
              <a:t>, </a:t>
            </a:r>
            <a:r>
              <a:rPr lang="ru-RU" sz="2000" dirty="0" err="1" smtClean="0">
                <a:latin typeface="Proxima Nova"/>
              </a:rPr>
              <a:t>соотвественно</a:t>
            </a:r>
            <a:r>
              <a:rPr lang="ru-RU" sz="2000" dirty="0" smtClean="0">
                <a:latin typeface="Proxima Nov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Proxima Nova"/>
              </a:rPr>
              <a:t> </a:t>
            </a:r>
            <a:r>
              <a:rPr lang="ru-RU" sz="2000" dirty="0" smtClean="0">
                <a:latin typeface="Proxima Nova"/>
              </a:rPr>
              <a:t>Использованы методы: среднее, стандартное отклонение, дисперсия, максимум, минимум, сумма.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>
              <a:latin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Proxima Nova"/>
              </a:rPr>
              <a:t>  Запись агрегированных объектов осуществляется в таблицу </a:t>
            </a:r>
            <a:r>
              <a:rPr lang="en-US" sz="2000" dirty="0" err="1" smtClean="0">
                <a:latin typeface="Proxima Nova"/>
              </a:rPr>
              <a:t>Postgres</a:t>
            </a:r>
            <a:endParaRPr lang="ru-RU" sz="2000" dirty="0" smtClean="0">
              <a:latin typeface="Proxima Nova"/>
            </a:endParaRPr>
          </a:p>
          <a:p>
            <a:endParaRPr lang="en-US" sz="2000" dirty="0" smtClean="0">
              <a:latin typeface="Proxima Nova"/>
            </a:endParaRPr>
          </a:p>
          <a:p>
            <a:endParaRPr lang="en-US" sz="2000" dirty="0" smtClean="0">
              <a:latin typeface="Proxima Nova"/>
            </a:endParaRPr>
          </a:p>
          <a:p>
            <a:endParaRPr lang="ru-RU" sz="2000" dirty="0">
              <a:latin typeface="Proxima Nova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88640"/>
            <a:ext cx="5796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AGGREGATOR_KAFKA_CONSUMER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496944" cy="556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251520" y="260648"/>
            <a:ext cx="808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Корреляционная матриц </a:t>
            </a:r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параметров </a:t>
            </a:r>
            <a:r>
              <a:rPr lang="en-US" sz="2000" b="1" dirty="0" err="1" smtClean="0">
                <a:latin typeface="Proxima Nova"/>
                <a:ea typeface="Proxima Nova"/>
                <a:cs typeface="Proxima Nova"/>
                <a:sym typeface="Proxima Nova"/>
              </a:rPr>
              <a:t>AggregatedTradeVolume</a:t>
            </a:r>
            <a:r>
              <a:rPr lang="en-US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ru-RU" sz="20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8552646" cy="5708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251520" y="260648"/>
            <a:ext cx="6989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Корреляционная матриц параметров 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Candle</a:t>
            </a: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2458</TotalTime>
  <Words>507</Words>
  <Application>Microsoft Office PowerPoint</Application>
  <PresentationFormat>Экран (4:3)</PresentationFormat>
  <Paragraphs>97</Paragraphs>
  <Slides>23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vladislav</dc:creator>
  <cp:lastModifiedBy>vladislav</cp:lastModifiedBy>
  <cp:revision>156</cp:revision>
  <dcterms:created xsi:type="dcterms:W3CDTF">2023-05-17T07:34:22Z</dcterms:created>
  <dcterms:modified xsi:type="dcterms:W3CDTF">2023-06-21T07:40:20Z</dcterms:modified>
</cp:coreProperties>
</file>