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4610100" cy="3460750"/>
  <p:notesSz cx="4610100" cy="3460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-12"/>
            <a:ext cx="461010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2965" y="2433144"/>
            <a:ext cx="3084169" cy="421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4E5D66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E5D66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"/>
            <a:ext cx="4607935" cy="34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"/>
            <a:ext cx="4607935" cy="345594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12"/>
            <a:ext cx="4610100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948" y="1002681"/>
            <a:ext cx="4056202" cy="132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E5D66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5300" y="3309133"/>
            <a:ext cx="887094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375200" y="3309133"/>
            <a:ext cx="163195" cy="126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58B8E"/>
                </a:solidFill>
                <a:latin typeface="Roboto"/>
                <a:cs typeface="Roboto"/>
              </a:defRPr>
            </a:lvl1pPr>
          </a:lstStyle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" Target="slide3.xml"/><Relationship Id="rId8" Type="http://schemas.openxmlformats.org/officeDocument/2006/relationships/slide" Target="slide4.xml"/><Relationship Id="rId9" Type="http://schemas.openxmlformats.org/officeDocument/2006/relationships/slide" Target="slide5.xml"/><Relationship Id="rId10" Type="http://schemas.openxmlformats.org/officeDocument/2006/relationships/slide" Target="slide9.xml"/><Relationship Id="rId11" Type="http://schemas.openxmlformats.org/officeDocument/2006/relationships/slide" Target="slide1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0"/>
            <a:ext cx="7683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latin typeface="Roboto"/>
                <a:cs typeface="Roboto"/>
              </a:rPr>
              <a:t>: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5">
                <a:latin typeface="Roboto"/>
                <a:cs typeface="Roboto"/>
              </a:rPr>
              <a:t>Prof.</a:t>
            </a:r>
            <a:r>
              <a:rPr dirty="0" sz="900" spc="5">
                <a:latin typeface="Roboto"/>
                <a:cs typeface="Roboto"/>
              </a:rPr>
              <a:t> </a:t>
            </a:r>
            <a:r>
              <a:rPr dirty="0" sz="900" spc="-25">
                <a:latin typeface="Roboto"/>
                <a:cs typeface="Roboto"/>
              </a:rPr>
              <a:t>Sharayu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284480" cy="3456304"/>
            <a:chOff x="0" y="0"/>
            <a:chExt cx="284480" cy="3456304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84480" cy="3456304"/>
            </a:xfrm>
            <a:custGeom>
              <a:avLst/>
              <a:gdLst/>
              <a:ahLst/>
              <a:cxnLst/>
              <a:rect l="l" t="t" r="r" b="b"/>
              <a:pathLst>
                <a:path w="284480" h="3456304">
                  <a:moveTo>
                    <a:pt x="284391" y="3453498"/>
                  </a:moveTo>
                  <a:lnTo>
                    <a:pt x="0" y="3453498"/>
                  </a:lnTo>
                  <a:lnTo>
                    <a:pt x="0" y="3456000"/>
                  </a:lnTo>
                  <a:lnTo>
                    <a:pt x="284391" y="3456000"/>
                  </a:lnTo>
                  <a:lnTo>
                    <a:pt x="284391" y="3453498"/>
                  </a:lnTo>
                  <a:close/>
                </a:path>
                <a:path w="284480" h="3456304">
                  <a:moveTo>
                    <a:pt x="284391" y="0"/>
                  </a:moveTo>
                  <a:lnTo>
                    <a:pt x="0" y="0"/>
                  </a:lnTo>
                  <a:lnTo>
                    <a:pt x="0" y="2416683"/>
                  </a:lnTo>
                  <a:lnTo>
                    <a:pt x="284391" y="2416683"/>
                  </a:lnTo>
                  <a:lnTo>
                    <a:pt x="284391" y="0"/>
                  </a:lnTo>
                  <a:close/>
                </a:path>
              </a:pathLst>
            </a:custGeom>
            <a:solidFill>
              <a:srgbClr val="3348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2416672"/>
              <a:ext cx="284480" cy="1036955"/>
            </a:xfrm>
            <a:custGeom>
              <a:avLst/>
              <a:gdLst/>
              <a:ahLst/>
              <a:cxnLst/>
              <a:rect l="l" t="t" r="r" b="b"/>
              <a:pathLst>
                <a:path w="284480" h="1036954">
                  <a:moveTo>
                    <a:pt x="284402" y="0"/>
                  </a:moveTo>
                  <a:lnTo>
                    <a:pt x="0" y="0"/>
                  </a:lnTo>
                  <a:lnTo>
                    <a:pt x="0" y="1036824"/>
                  </a:lnTo>
                  <a:lnTo>
                    <a:pt x="284402" y="1036824"/>
                  </a:lnTo>
                  <a:lnTo>
                    <a:pt x="28440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206868" y="1099294"/>
            <a:ext cx="2194560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10" b="1">
                <a:solidFill>
                  <a:srgbClr val="2C3E50"/>
                </a:solidFill>
                <a:latin typeface="Roboto"/>
                <a:cs typeface="Roboto"/>
              </a:rPr>
              <a:t>Hierarchical</a:t>
            </a:r>
            <a:r>
              <a:rPr dirty="0" sz="1700" spc="-45" b="1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1700" spc="15" b="1">
                <a:solidFill>
                  <a:srgbClr val="2C3E50"/>
                </a:solidFill>
                <a:latin typeface="Roboto"/>
                <a:cs typeface="Roboto"/>
              </a:rPr>
              <a:t>Inference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210" y="1750466"/>
            <a:ext cx="3225800" cy="0"/>
          </a:xfrm>
          <a:custGeom>
            <a:avLst/>
            <a:gdLst/>
            <a:ahLst/>
            <a:cxnLst/>
            <a:rect l="l" t="t" r="r" b="b"/>
            <a:pathLst>
              <a:path w="3225800" h="0">
                <a:moveTo>
                  <a:pt x="0" y="0"/>
                </a:moveTo>
                <a:lnTo>
                  <a:pt x="3225584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8998" y="1877052"/>
            <a:ext cx="1330325" cy="424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858B8E"/>
                </a:solidFill>
                <a:latin typeface="Roboto"/>
                <a:cs typeface="Roboto"/>
              </a:rPr>
              <a:t>Vinay </a:t>
            </a:r>
            <a:r>
              <a:rPr dirty="0" sz="1000" spc="-25">
                <a:solidFill>
                  <a:srgbClr val="858B8E"/>
                </a:solidFill>
                <a:latin typeface="Roboto"/>
                <a:cs typeface="Roboto"/>
              </a:rPr>
              <a:t>Sutar,</a:t>
            </a:r>
            <a:r>
              <a:rPr dirty="0" sz="1000" spc="-20">
                <a:solidFill>
                  <a:srgbClr val="858B8E"/>
                </a:solidFill>
                <a:latin typeface="Roboto"/>
                <a:cs typeface="Roboto"/>
              </a:rPr>
              <a:t> </a:t>
            </a:r>
            <a:r>
              <a:rPr dirty="0" sz="1000" spc="-25">
                <a:solidFill>
                  <a:srgbClr val="858B8E"/>
                </a:solidFill>
                <a:latin typeface="Roboto"/>
                <a:cs typeface="Roboto"/>
              </a:rPr>
              <a:t>21d070078</a:t>
            </a:r>
            <a:endParaRPr sz="1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dirty="0" sz="1000" spc="-15">
                <a:solidFill>
                  <a:srgbClr val="858B8E"/>
                </a:solidFill>
                <a:latin typeface="Roboto"/>
                <a:cs typeface="Roboto"/>
              </a:rPr>
              <a:t>Supervisor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9897" y="397047"/>
            <a:ext cx="3909695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8100" marR="30480">
              <a:lnSpc>
                <a:spcPct val="101000"/>
              </a:lnSpc>
              <a:spcBef>
                <a:spcPts val="8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each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value/threshold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on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axis,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along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-4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15432" sz="1350" spc="-97">
                <a:solidFill>
                  <a:srgbClr val="4E5D66"/>
                </a:solidFill>
                <a:latin typeface="Lucida Sans Unicode"/>
                <a:cs typeface="Lucida Sans Unicode"/>
              </a:rPr>
              <a:t>ˆ</a:t>
            </a:r>
            <a:r>
              <a:rPr dirty="0" sz="900" spc="-65" i="1">
                <a:solidFill>
                  <a:srgbClr val="4E5D66"/>
                </a:solidFill>
                <a:latin typeface="Roboto"/>
                <a:cs typeface="Roboto"/>
              </a:rPr>
              <a:t>f</a:t>
            </a:r>
            <a:r>
              <a:rPr dirty="0" sz="900" spc="-65">
                <a:solidFill>
                  <a:srgbClr val="4E5D66"/>
                </a:solidFill>
                <a:latin typeface="Lucida Sans Unicode"/>
                <a:cs typeface="Lucida Sans Unicode"/>
              </a:rPr>
              <a:t>(</a:t>
            </a:r>
            <a:r>
              <a:rPr dirty="0" sz="900" spc="-65" i="1">
                <a:solidFill>
                  <a:srgbClr val="4E5D66"/>
                </a:solidFill>
                <a:latin typeface="Verdana"/>
                <a:cs typeface="Verdana"/>
              </a:rPr>
              <a:t>.</a:t>
            </a:r>
            <a:r>
              <a:rPr dirty="0" sz="900" spc="-65">
                <a:solidFill>
                  <a:srgbClr val="4E5D66"/>
                </a:solidFill>
                <a:latin typeface="Lucida Sans Unicode"/>
                <a:cs typeface="Lucida Sans Unicode"/>
              </a:rPr>
              <a:t>)</a:t>
            </a:r>
            <a:r>
              <a:rPr dirty="0" sz="900" spc="-65">
                <a:solidFill>
                  <a:srgbClr val="4E5D66"/>
                </a:solidFill>
                <a:latin typeface="Roboto"/>
                <a:cs typeface="Roboto"/>
              </a:rPr>
              <a:t>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UCB(.)</a:t>
            </a:r>
            <a:r>
              <a:rPr dirty="0" sz="900" spc="4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LCB(.)</a:t>
            </a:r>
            <a:r>
              <a:rPr dirty="0" sz="900" spc="3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 </a:t>
            </a:r>
            <a:r>
              <a:rPr dirty="0" sz="900" spc="-204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maintained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measure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uncertainty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estimate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f(.).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" y="821719"/>
            <a:ext cx="2419207" cy="1180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2341" y="2056675"/>
            <a:ext cx="3756660" cy="1167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8745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Figure:</a:t>
            </a:r>
            <a:r>
              <a:rPr dirty="0" sz="800" spc="-1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Structural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Property 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f(.)</a:t>
            </a:r>
            <a:endParaRPr sz="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00">
              <a:latin typeface="Roboto"/>
              <a:cs typeface="Roboto"/>
            </a:endParaRPr>
          </a:p>
          <a:p>
            <a:pPr marL="129539" marR="60325" indent="-117475">
              <a:lnSpc>
                <a:spcPct val="101000"/>
              </a:lnSpc>
              <a:buClr>
                <a:srgbClr val="2C3E50"/>
              </a:buClr>
              <a:buFont typeface="Lucida Sans Unicode"/>
              <a:buChar char="•"/>
              <a:tabLst>
                <a:tab pos="13017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whose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lies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above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1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2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10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(to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right)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are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certainly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accepted</a:t>
            </a:r>
            <a:endParaRPr sz="900">
              <a:latin typeface="Roboto"/>
              <a:cs typeface="Roboto"/>
            </a:endParaRPr>
          </a:p>
          <a:p>
            <a:pPr marL="129539" indent="-117475">
              <a:lnSpc>
                <a:spcPct val="100000"/>
              </a:lnSpc>
              <a:spcBef>
                <a:spcPts val="219"/>
              </a:spcBef>
              <a:buClr>
                <a:srgbClr val="2C3E50"/>
              </a:buClr>
              <a:buFont typeface="Lucida Sans Unicode"/>
              <a:buChar char="•"/>
              <a:tabLst>
                <a:tab pos="13017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whose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UCB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lies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above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1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6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10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are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certainly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ofﬂoaded</a:t>
            </a:r>
            <a:endParaRPr sz="900">
              <a:latin typeface="Roboto"/>
              <a:cs typeface="Roboto"/>
            </a:endParaRPr>
          </a:p>
          <a:p>
            <a:pPr marL="129539" marR="5080" indent="-117475">
              <a:lnSpc>
                <a:spcPct val="101000"/>
              </a:lnSpc>
              <a:spcBef>
                <a:spcPts val="204"/>
              </a:spcBef>
              <a:buClr>
                <a:srgbClr val="2C3E50"/>
              </a:buClr>
              <a:buFont typeface="Lucida Sans Unicode"/>
              <a:buChar char="•"/>
              <a:tabLst>
                <a:tab pos="13017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1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3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5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lie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between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then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ofﬂoad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due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ambiguity.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37197" y="854857"/>
            <a:ext cx="4133850" cy="16687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0800" marR="122555">
              <a:lnSpc>
                <a:spcPct val="101000"/>
              </a:lnSpc>
              <a:spcBef>
                <a:spcPts val="8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received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probability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output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updated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per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standard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UCB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(except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modiﬁcation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where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uncertainty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scaled </a:t>
            </a:r>
            <a:r>
              <a:rPr dirty="0" sz="900" spc="-204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not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ceed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initially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cannot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ceed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0">
                <a:solidFill>
                  <a:srgbClr val="4E5D66"/>
                </a:solidFill>
                <a:latin typeface="Roboto"/>
                <a:cs typeface="Roboto"/>
              </a:rPr>
              <a:t>1).</a:t>
            </a:r>
            <a:endParaRPr sz="900">
              <a:latin typeface="Roboto"/>
              <a:cs typeface="Roboto"/>
            </a:endParaRPr>
          </a:p>
          <a:p>
            <a:pPr marL="50800">
              <a:lnSpc>
                <a:spcPct val="100000"/>
              </a:lnSpc>
              <a:spcBef>
                <a:spcPts val="1005"/>
              </a:spcBef>
            </a:pP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We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take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advantage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structural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property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function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f(.)</a:t>
            </a:r>
            <a:endParaRPr sz="900">
              <a:latin typeface="Roboto"/>
              <a:cs typeface="Roboto"/>
            </a:endParaRPr>
          </a:p>
          <a:p>
            <a:pPr marL="284480" marR="43180" indent="-117475">
              <a:lnSpc>
                <a:spcPct val="101000"/>
              </a:lnSpc>
              <a:spcBef>
                <a:spcPts val="750"/>
              </a:spcBef>
              <a:buClr>
                <a:srgbClr val="2C3E50"/>
              </a:buClr>
              <a:buFont typeface="Lucida Sans Unicode"/>
              <a:buChar char="•"/>
              <a:tabLst>
                <a:tab pos="285115" algn="l"/>
              </a:tabLst>
            </a:pP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It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 evident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that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UCB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threshold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cannot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exceed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the UCB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any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threshold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its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right,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so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some </a:t>
            </a:r>
            <a:r>
              <a:rPr dirty="0" sz="900" spc="-5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75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baseline="-9259" sz="900" spc="-52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5" i="1">
                <a:solidFill>
                  <a:srgbClr val="4E5D66"/>
                </a:solidFill>
                <a:latin typeface="Verdana"/>
                <a:cs typeface="Verdana"/>
              </a:rPr>
              <a:t>&lt;</a:t>
            </a:r>
            <a:r>
              <a:rPr dirty="0" sz="900" spc="-60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5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22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-9259" sz="900" spc="179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time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instant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when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SML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output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22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-9259" sz="900" spc="-1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will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be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minimum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x,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where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900" spc="4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5">
                <a:solidFill>
                  <a:srgbClr val="4E5D66"/>
                </a:solidFill>
                <a:latin typeface="Lucida Sans Unicode"/>
                <a:cs typeface="Lucida Sans Unicode"/>
              </a:rPr>
              <a:t>∈</a:t>
            </a:r>
            <a:r>
              <a:rPr dirty="0" sz="900" spc="-30">
                <a:solidFill>
                  <a:srgbClr val="4E5D66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40">
                <a:solidFill>
                  <a:srgbClr val="4E5D66"/>
                </a:solidFill>
                <a:latin typeface="Lucida Sans Unicode"/>
                <a:cs typeface="Lucida Sans Unicode"/>
              </a:rPr>
              <a:t>[</a:t>
            </a:r>
            <a:r>
              <a:rPr dirty="0" sz="900" spc="-4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6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40" i="1">
                <a:solidFill>
                  <a:srgbClr val="4E5D66"/>
                </a:solidFill>
                <a:latin typeface="Verdana"/>
                <a:cs typeface="Verdana"/>
              </a:rPr>
              <a:t>,</a:t>
            </a:r>
            <a:r>
              <a:rPr dirty="0" sz="900" spc="-165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7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sz="900" spc="-5">
                <a:solidFill>
                  <a:srgbClr val="4E5D66"/>
                </a:solidFill>
                <a:latin typeface="Lucida Sans Unicode"/>
                <a:cs typeface="Lucida Sans Unicode"/>
              </a:rPr>
              <a:t>]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.</a:t>
            </a:r>
            <a:endParaRPr sz="900">
              <a:latin typeface="Roboto"/>
              <a:cs typeface="Roboto"/>
            </a:endParaRPr>
          </a:p>
          <a:p>
            <a:pPr marL="284480" marR="43180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85115" algn="l"/>
              </a:tabLst>
            </a:pP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Similarly,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LCB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threshold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cannot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be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lower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than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LCB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any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threshold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on its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left,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so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some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22">
                <a:solidFill>
                  <a:srgbClr val="4E5D66"/>
                </a:solidFill>
                <a:latin typeface="Roboto"/>
                <a:cs typeface="Roboto"/>
              </a:rPr>
              <a:t>2</a:t>
            </a:r>
            <a:r>
              <a:rPr dirty="0" baseline="-9259" sz="900" spc="44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5" i="1">
                <a:solidFill>
                  <a:srgbClr val="4E5D66"/>
                </a:solidFill>
                <a:latin typeface="Verdana"/>
                <a:cs typeface="Verdana"/>
              </a:rPr>
              <a:t>&gt;</a:t>
            </a:r>
            <a:r>
              <a:rPr dirty="0" sz="900" spc="-55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30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-9259" sz="900" spc="-7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time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instant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when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SML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output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-22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-9259" sz="90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-9259" sz="900" spc="-44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will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be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maximum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>
                <a:solidFill>
                  <a:srgbClr val="4E5D66"/>
                </a:solidFill>
                <a:latin typeface="Roboto"/>
                <a:cs typeface="Roboto"/>
              </a:rPr>
              <a:t>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x,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whe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900" spc="4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5">
                <a:solidFill>
                  <a:srgbClr val="4E5D66"/>
                </a:solidFill>
                <a:latin typeface="Lucida Sans Unicode"/>
                <a:cs typeface="Lucida Sans Unicode"/>
              </a:rPr>
              <a:t>∈</a:t>
            </a:r>
            <a:r>
              <a:rPr dirty="0" sz="900" spc="-30">
                <a:solidFill>
                  <a:srgbClr val="4E5D66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30">
                <a:solidFill>
                  <a:srgbClr val="4E5D66"/>
                </a:solidFill>
                <a:latin typeface="Lucida Sans Unicode"/>
                <a:cs typeface="Lucida Sans Unicode"/>
              </a:rPr>
              <a:t>[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52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sz="900" spc="-75" i="1">
                <a:solidFill>
                  <a:srgbClr val="4E5D66"/>
                </a:solidFill>
                <a:latin typeface="Verdana"/>
                <a:cs typeface="Verdana"/>
              </a:rPr>
              <a:t>,</a:t>
            </a:r>
            <a:r>
              <a:rPr dirty="0" sz="900" spc="-165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25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baseline="-9259" sz="900" spc="60">
                <a:solidFill>
                  <a:srgbClr val="4E5D66"/>
                </a:solidFill>
                <a:latin typeface="Roboto"/>
                <a:cs typeface="Roboto"/>
              </a:rPr>
              <a:t>2</a:t>
            </a:r>
            <a:r>
              <a:rPr dirty="0" sz="900" spc="-30">
                <a:solidFill>
                  <a:srgbClr val="4E5D66"/>
                </a:solidFill>
                <a:latin typeface="Lucida Sans Unicode"/>
                <a:cs typeface="Lucida Sans Unicode"/>
              </a:rPr>
              <a:t>]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T</a:t>
            </a:r>
            <a:r>
              <a:rPr dirty="0" spc="-5"/>
              <a:t>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327409"/>
            <a:ext cx="4057650" cy="92710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testing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purposes,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following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models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datasets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are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used: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545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ResNet50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CIFAR100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accuracy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50.14%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5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ShufﬂeNet-V2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IMageNet-1K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accuracy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60.64%</a:t>
            </a:r>
            <a:endParaRPr sz="900">
              <a:latin typeface="Roboto"/>
              <a:cs typeface="Roboto"/>
            </a:endParaRPr>
          </a:p>
          <a:p>
            <a:pPr marL="12700" marR="5080">
              <a:lnSpc>
                <a:spcPct val="101000"/>
              </a:lnSpc>
              <a:spcBef>
                <a:spcPts val="53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Since LML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model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 assumed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be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always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correct,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so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ground truth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labels are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directly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used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LML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outputs.</a:t>
            </a:r>
            <a:r>
              <a:rPr dirty="0" sz="900" spc="3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However,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still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considered.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996" y="1298772"/>
            <a:ext cx="2015952" cy="16077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5297" y="2960876"/>
            <a:ext cx="40576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Figure:</a:t>
            </a:r>
            <a:r>
              <a:rPr dirty="0" sz="800" spc="-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Fraction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ofﬂoaded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images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output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probability(ResNet50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30">
                <a:solidFill>
                  <a:srgbClr val="4E5D66"/>
                </a:solidFill>
                <a:latin typeface="Roboto"/>
                <a:cs typeface="Roboto"/>
              </a:rPr>
              <a:t>ImageNet-1K_V1)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384" y="862325"/>
            <a:ext cx="2419202" cy="118742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2597" y="2125623"/>
            <a:ext cx="3291840" cy="543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0175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</a:t>
            </a:r>
            <a:r>
              <a:rPr dirty="0" sz="800" spc="-20">
                <a:solidFill>
                  <a:srgbClr val="2C3E50"/>
                </a:solidFill>
                <a:latin typeface="Roboto"/>
                <a:cs typeface="Roboto"/>
              </a:rPr>
              <a:t>r</a:t>
            </a:r>
            <a:r>
              <a:rPr dirty="0" sz="800">
                <a:solidFill>
                  <a:srgbClr val="2C3E50"/>
                </a:solidFill>
                <a:latin typeface="Roboto"/>
                <a:cs typeface="Roboto"/>
              </a:rPr>
              <a:t>e</a:t>
            </a: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:</a:t>
            </a:r>
            <a:r>
              <a:rPr dirty="0" sz="800" spc="-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Plot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estimated</a:t>
            </a:r>
            <a:r>
              <a:rPr dirty="0" sz="800" spc="-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17361" sz="1200" spc="-277">
                <a:solidFill>
                  <a:srgbClr val="4E5D66"/>
                </a:solidFill>
                <a:latin typeface="Cambria Math"/>
                <a:cs typeface="Cambria Math"/>
              </a:rPr>
              <a:t>ˆ</a:t>
            </a:r>
            <a:r>
              <a:rPr dirty="0" sz="800" spc="60" i="1">
                <a:solidFill>
                  <a:srgbClr val="4E5D66"/>
                </a:solidFill>
                <a:latin typeface="Roboto"/>
                <a:cs typeface="Roboto"/>
              </a:rPr>
              <a:t>f</a:t>
            </a:r>
            <a:r>
              <a:rPr dirty="0" sz="800" spc="-5">
                <a:solidFill>
                  <a:srgbClr val="4E5D66"/>
                </a:solidFill>
                <a:latin typeface="Cambria Math"/>
                <a:cs typeface="Cambria Math"/>
              </a:rPr>
              <a:t>(</a:t>
            </a:r>
            <a:r>
              <a:rPr dirty="0" sz="800" spc="-5" i="1">
                <a:solidFill>
                  <a:srgbClr val="4E5D66"/>
                </a:solidFill>
                <a:latin typeface="Sitka Text"/>
                <a:cs typeface="Sitka Text"/>
              </a:rPr>
              <a:t>.</a:t>
            </a:r>
            <a:r>
              <a:rPr dirty="0" sz="800" spc="-5">
                <a:solidFill>
                  <a:srgbClr val="4E5D66"/>
                </a:solidFill>
                <a:latin typeface="Cambria Math"/>
                <a:cs typeface="Cambria Math"/>
              </a:rPr>
              <a:t>)</a:t>
            </a:r>
            <a:endParaRPr sz="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869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hypothesis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10">
                <a:solidFill>
                  <a:srgbClr val="4E5D66"/>
                </a:solidFill>
                <a:latin typeface="Roboto"/>
                <a:cs typeface="Roboto"/>
              </a:rPr>
              <a:t>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being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increasing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function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validated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here.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Testing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618929"/>
            <a:ext cx="4033520" cy="2286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performance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these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terms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are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compared.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76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No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All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f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ence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b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SML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accepted</a:t>
            </a:r>
            <a:endParaRPr sz="900">
              <a:latin typeface="Roboto"/>
              <a:cs typeface="Roboto"/>
            </a:endParaRPr>
          </a:p>
          <a:p>
            <a:pPr marL="246379" marR="240029" indent="-117475">
              <a:lnSpc>
                <a:spcPct val="101000"/>
              </a:lnSpc>
              <a:spcBef>
                <a:spcPts val="295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All Ofﬂoad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2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All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are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ofﬂoaded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irrespective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SML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conﬁdence.</a:t>
            </a:r>
            <a:endParaRPr sz="900">
              <a:latin typeface="Roboto"/>
              <a:cs typeface="Roboto"/>
            </a:endParaRPr>
          </a:p>
          <a:p>
            <a:pPr marL="246379" marR="5080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Ofﬂine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Optimal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2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Use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ground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truth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only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for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which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 inference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incorrect.</a:t>
            </a:r>
            <a:endParaRPr sz="900">
              <a:latin typeface="Roboto"/>
              <a:cs typeface="Roboto"/>
            </a:endParaRPr>
          </a:p>
          <a:p>
            <a:pPr marL="246379" marR="226060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Hedge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2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(Prediction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experts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problem)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Assign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weights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each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threshold(expert).</a:t>
            </a:r>
            <a:endParaRPr sz="900">
              <a:latin typeface="Roboto"/>
              <a:cs typeface="Roboto"/>
            </a:endParaRPr>
          </a:p>
          <a:p>
            <a:pPr marL="246379" marR="326390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35">
                <a:solidFill>
                  <a:srgbClr val="4E5D66"/>
                </a:solidFill>
                <a:latin typeface="Roboto"/>
                <a:cs typeface="Roboto"/>
              </a:rPr>
              <a:t>LCB-UCB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described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here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called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35">
                <a:solidFill>
                  <a:srgbClr val="4E5D66"/>
                </a:solidFill>
                <a:latin typeface="Roboto"/>
                <a:cs typeface="Roboto"/>
              </a:rPr>
              <a:t>LCB-UCB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algorithm.</a:t>
            </a:r>
            <a:endParaRPr sz="900">
              <a:latin typeface="Roboto"/>
              <a:cs typeface="Roboto"/>
            </a:endParaRPr>
          </a:p>
          <a:p>
            <a:pPr marL="246379" marR="421005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35">
                <a:solidFill>
                  <a:srgbClr val="4E5D66"/>
                </a:solidFill>
                <a:latin typeface="Roboto"/>
                <a:cs typeface="Roboto"/>
              </a:rPr>
              <a:t>LCB-UCB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no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info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3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2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steps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where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structural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information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f(.)</a:t>
            </a:r>
            <a:r>
              <a:rPr dirty="0" sz="900" spc="3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exploited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are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omitted.</a:t>
            </a:r>
            <a:endParaRPr sz="900">
              <a:latin typeface="Roboto"/>
              <a:cs typeface="Roboto"/>
            </a:endParaRPr>
          </a:p>
          <a:p>
            <a:pPr marL="246379" marR="67310" indent="-117475">
              <a:lnSpc>
                <a:spcPct val="101000"/>
              </a:lnSpc>
              <a:spcBef>
                <a:spcPts val="295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Min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Loss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LCB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any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instant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t,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threshold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minimum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loss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until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that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time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chosen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make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decisions.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Comparison</a:t>
            </a:r>
            <a:r>
              <a:rPr dirty="0" spc="-35"/>
              <a:t> </a:t>
            </a:r>
            <a:r>
              <a:rPr dirty="0" spc="-5"/>
              <a:t>(Cost)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397047"/>
            <a:ext cx="26644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following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plot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10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obtained.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7997" y="655324"/>
            <a:ext cx="4032250" cy="1280795"/>
            <a:chOff x="287997" y="655324"/>
            <a:chExt cx="4032250" cy="128079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997" y="655324"/>
              <a:ext cx="2015934" cy="12802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3995" y="694125"/>
              <a:ext cx="2015983" cy="124149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2501" y="1981126"/>
            <a:ext cx="4403090" cy="1341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1705">
              <a:lnSpc>
                <a:spcPct val="100000"/>
              </a:lnSpc>
              <a:spcBef>
                <a:spcPts val="95"/>
              </a:spcBef>
              <a:tabLst>
                <a:tab pos="2713355" algn="l"/>
              </a:tabLst>
            </a:pPr>
            <a:r>
              <a:rPr dirty="0" sz="700">
                <a:solidFill>
                  <a:srgbClr val="2C3E50"/>
                </a:solidFill>
                <a:latin typeface="Roboto"/>
                <a:cs typeface="Roboto"/>
              </a:rPr>
              <a:t>(a)</a:t>
            </a:r>
            <a:r>
              <a:rPr dirty="0" sz="700" spc="-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105" i="1">
                <a:solidFill>
                  <a:srgbClr val="4E5D66"/>
                </a:solidFill>
                <a:latin typeface="Arial"/>
                <a:cs typeface="Arial"/>
              </a:rPr>
              <a:t>τ</a:t>
            </a:r>
            <a:r>
              <a:rPr dirty="0" sz="700" i="1">
                <a:solidFill>
                  <a:srgbClr val="4E5D66"/>
                </a:solidFill>
                <a:latin typeface="Arial"/>
                <a:cs typeface="Arial"/>
              </a:rPr>
              <a:t>	</a:t>
            </a:r>
            <a:r>
              <a:rPr dirty="0" sz="700">
                <a:solidFill>
                  <a:srgbClr val="2C3E50"/>
                </a:solidFill>
                <a:latin typeface="Roboto"/>
                <a:cs typeface="Roboto"/>
              </a:rPr>
              <a:t>(b)</a:t>
            </a:r>
            <a:r>
              <a:rPr dirty="0" sz="700" spc="-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Z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oomed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25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105" i="1">
                <a:solidFill>
                  <a:srgbClr val="4E5D66"/>
                </a:solidFill>
                <a:latin typeface="Arial"/>
                <a:cs typeface="Arial"/>
              </a:rPr>
              <a:t>τ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1018540">
              <a:lnSpc>
                <a:spcPct val="100000"/>
              </a:lnSpc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Figure:</a:t>
            </a:r>
            <a:r>
              <a:rPr dirty="0" sz="80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25" i="1">
                <a:solidFill>
                  <a:srgbClr val="4E5D66"/>
                </a:solidFill>
                <a:latin typeface="Sitka Text"/>
                <a:cs typeface="Sitka Text"/>
              </a:rPr>
              <a:t>τ</a:t>
            </a:r>
            <a:r>
              <a:rPr dirty="0" sz="800" spc="65" i="1">
                <a:solidFill>
                  <a:srgbClr val="4E5D66"/>
                </a:solidFill>
                <a:latin typeface="Sitka Text"/>
                <a:cs typeface="Sitka Text"/>
              </a:rPr>
              <a:t> 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dirty="0" sz="800" spc="-20">
                <a:solidFill>
                  <a:srgbClr val="4E5D66"/>
                </a:solidFill>
                <a:latin typeface="Roboto"/>
                <a:cs typeface="Roboto"/>
              </a:rPr>
              <a:t>ShufﬂeNet-V2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30">
                <a:solidFill>
                  <a:srgbClr val="4E5D66"/>
                </a:solidFill>
                <a:latin typeface="Roboto"/>
                <a:cs typeface="Roboto"/>
              </a:rPr>
              <a:t>ImageNet-1K</a:t>
            </a:r>
            <a:endParaRPr sz="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marL="419100" marR="415290" indent="-117475">
              <a:lnSpc>
                <a:spcPct val="101000"/>
              </a:lnSpc>
              <a:spcBef>
                <a:spcPts val="5"/>
              </a:spcBef>
              <a:buClr>
                <a:srgbClr val="2C3E50"/>
              </a:buClr>
              <a:buFont typeface="Lucida Sans Unicode"/>
              <a:buChar char="•"/>
              <a:tabLst>
                <a:tab pos="419734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no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gives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constant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equal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(number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incorrect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samples)*1</a:t>
            </a:r>
            <a:endParaRPr sz="900">
              <a:latin typeface="Roboto"/>
              <a:cs typeface="Roboto"/>
            </a:endParaRPr>
          </a:p>
          <a:p>
            <a:pPr marL="419100" indent="-117475">
              <a:lnSpc>
                <a:spcPct val="100000"/>
              </a:lnSpc>
              <a:spcBef>
                <a:spcPts val="10"/>
              </a:spcBef>
              <a:buClr>
                <a:srgbClr val="2C3E50"/>
              </a:buClr>
              <a:buFont typeface="Lucida Sans Unicode"/>
              <a:buChar char="•"/>
              <a:tabLst>
                <a:tab pos="419734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gives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linearly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increasing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endParaRPr sz="900">
              <a:latin typeface="Verdana"/>
              <a:cs typeface="Verdana"/>
            </a:endParaRPr>
          </a:p>
          <a:p>
            <a:pPr marL="419100" indent="-117475">
              <a:lnSpc>
                <a:spcPct val="100000"/>
              </a:lnSpc>
              <a:spcBef>
                <a:spcPts val="10"/>
              </a:spcBef>
              <a:buClr>
                <a:srgbClr val="2C3E50"/>
              </a:buClr>
              <a:buFont typeface="Lucida Sans Unicode"/>
              <a:buChar char="•"/>
              <a:tabLst>
                <a:tab pos="419734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ofﬂine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optimal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best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performance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that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be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obtained.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02260" algn="l"/>
                <a:tab pos="4389755" algn="l"/>
              </a:tabLst>
            </a:pPr>
            <a:r>
              <a:rPr dirty="0" u="sng" sz="900" spc="-5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 spc="-5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00" spc="-110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Lucida Sans Unicode"/>
                <a:cs typeface="Lucida Sans Unicode"/>
              </a:rPr>
              <a:t>•</a:t>
            </a:r>
            <a:r>
              <a:rPr dirty="0" u="sng" sz="900" spc="15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The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other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algorithm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perform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approximately</a:t>
            </a:r>
            <a:r>
              <a:rPr dirty="0" u="sng" sz="900" spc="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similar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within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a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margin</a:t>
            </a:r>
            <a:r>
              <a:rPr dirty="0" u="sng" sz="900" spc="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of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5%.	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100" spc="-5" b="1">
                <a:solidFill>
                  <a:srgbClr val="FFFFFF"/>
                </a:solidFill>
                <a:latin typeface="Roboto"/>
                <a:cs typeface="Roboto"/>
              </a:rPr>
              <a:t>Comparison</a:t>
            </a:r>
            <a:r>
              <a:rPr dirty="0" sz="1100" spc="-3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(Regret)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537814"/>
            <a:ext cx="27406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following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regret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plot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10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obtained.</a:t>
            </a:r>
            <a:endParaRPr sz="9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7997" y="834047"/>
            <a:ext cx="4032250" cy="1563370"/>
            <a:chOff x="287997" y="834047"/>
            <a:chExt cx="4032250" cy="15633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997" y="878336"/>
              <a:ext cx="2015980" cy="1518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3995" y="834047"/>
              <a:ext cx="2016043" cy="156303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95"/>
              </a:spcBef>
              <a:tabLst>
                <a:tab pos="2016125" algn="l"/>
              </a:tabLst>
            </a:pPr>
            <a:r>
              <a:rPr dirty="0">
                <a:solidFill>
                  <a:srgbClr val="2C3E50"/>
                </a:solidFill>
              </a:rPr>
              <a:t>(a)</a:t>
            </a:r>
            <a:r>
              <a:rPr dirty="0" spc="-5">
                <a:solidFill>
                  <a:srgbClr val="2C3E50"/>
                </a:solidFill>
              </a:rPr>
              <a:t> </a:t>
            </a:r>
            <a:r>
              <a:rPr dirty="0" spc="-10"/>
              <a:t>Reg</a:t>
            </a:r>
            <a:r>
              <a:rPr dirty="0" spc="-15"/>
              <a:t>r</a:t>
            </a:r>
            <a:r>
              <a:rPr dirty="0" spc="-5"/>
              <a:t>et</a:t>
            </a:r>
            <a:r>
              <a:rPr dirty="0" spc="-5"/>
              <a:t> </a:t>
            </a:r>
            <a:r>
              <a:rPr dirty="0" spc="-15"/>
              <a:t>vs</a:t>
            </a:r>
            <a:r>
              <a:rPr dirty="0" spc="-5"/>
              <a:t> </a:t>
            </a:r>
            <a:r>
              <a:rPr dirty="0" spc="105" i="1">
                <a:latin typeface="Arial"/>
                <a:cs typeface="Arial"/>
              </a:rPr>
              <a:t>τ</a:t>
            </a:r>
            <a:r>
              <a:rPr dirty="0" i="1">
                <a:latin typeface="Arial"/>
                <a:cs typeface="Arial"/>
              </a:rPr>
              <a:t>	</a:t>
            </a:r>
            <a:r>
              <a:rPr dirty="0">
                <a:solidFill>
                  <a:srgbClr val="2C3E50"/>
                </a:solidFill>
              </a:rPr>
              <a:t>(b)</a:t>
            </a:r>
            <a:r>
              <a:rPr dirty="0" spc="-5">
                <a:solidFill>
                  <a:srgbClr val="2C3E50"/>
                </a:solidFill>
              </a:rPr>
              <a:t> </a:t>
            </a:r>
            <a:r>
              <a:rPr dirty="0" spc="-15"/>
              <a:t>Z</a:t>
            </a:r>
            <a:r>
              <a:rPr dirty="0" spc="-5"/>
              <a:t>oomed</a:t>
            </a:r>
            <a:r>
              <a:rPr dirty="0" spc="-5"/>
              <a:t> </a:t>
            </a:r>
            <a:r>
              <a:rPr dirty="0" spc="-15"/>
              <a:t>in</a:t>
            </a:r>
            <a:r>
              <a:rPr dirty="0" spc="-5"/>
              <a:t> </a:t>
            </a:r>
            <a:r>
              <a:rPr dirty="0" spc="-125"/>
              <a:t>-</a:t>
            </a:r>
            <a:r>
              <a:rPr dirty="0" spc="-5"/>
              <a:t> </a:t>
            </a:r>
            <a:r>
              <a:rPr dirty="0" spc="-10"/>
              <a:t>Reg</a:t>
            </a:r>
            <a:r>
              <a:rPr dirty="0" spc="-15"/>
              <a:t>r</a:t>
            </a:r>
            <a:r>
              <a:rPr dirty="0" spc="-5"/>
              <a:t>et</a:t>
            </a:r>
            <a:r>
              <a:rPr dirty="0" spc="-5"/>
              <a:t> </a:t>
            </a:r>
            <a:r>
              <a:rPr dirty="0" spc="-15"/>
              <a:t>vs</a:t>
            </a:r>
            <a:r>
              <a:rPr dirty="0" spc="-5"/>
              <a:t> </a:t>
            </a:r>
            <a:r>
              <a:rPr dirty="0" spc="105" i="1">
                <a:latin typeface="Arial"/>
                <a:cs typeface="Arial"/>
              </a:rPr>
              <a:t>τ</a:t>
            </a:r>
          </a:p>
          <a:p>
            <a:pPr marL="231775"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332105">
              <a:lnSpc>
                <a:spcPct val="100000"/>
              </a:lnSpc>
            </a:pPr>
            <a:r>
              <a:rPr dirty="0" sz="800" spc="-10">
                <a:solidFill>
                  <a:srgbClr val="2C3E50"/>
                </a:solidFill>
              </a:rPr>
              <a:t>Figure:</a:t>
            </a:r>
            <a:r>
              <a:rPr dirty="0" sz="800" spc="-5">
                <a:solidFill>
                  <a:srgbClr val="2C3E50"/>
                </a:solidFill>
              </a:rPr>
              <a:t> </a:t>
            </a:r>
            <a:r>
              <a:rPr dirty="0" sz="800" spc="-10"/>
              <a:t>Regret</a:t>
            </a:r>
            <a:r>
              <a:rPr dirty="0" sz="800"/>
              <a:t> </a:t>
            </a:r>
            <a:r>
              <a:rPr dirty="0" sz="800" spc="-15"/>
              <a:t>vs</a:t>
            </a:r>
            <a:r>
              <a:rPr dirty="0" sz="800"/>
              <a:t> </a:t>
            </a:r>
            <a:r>
              <a:rPr dirty="0" sz="800" spc="25" i="1">
                <a:latin typeface="Sitka Text"/>
                <a:cs typeface="Sitka Text"/>
              </a:rPr>
              <a:t>τ</a:t>
            </a:r>
            <a:r>
              <a:rPr dirty="0" sz="800" spc="65" i="1">
                <a:latin typeface="Sitka Text"/>
                <a:cs typeface="Sitka Text"/>
              </a:rPr>
              <a:t> </a:t>
            </a:r>
            <a:r>
              <a:rPr dirty="0" sz="800"/>
              <a:t>for </a:t>
            </a:r>
            <a:r>
              <a:rPr dirty="0" sz="800" spc="-20"/>
              <a:t>ShufﬂeNe-V2</a:t>
            </a:r>
            <a:r>
              <a:rPr dirty="0" sz="800" spc="-5"/>
              <a:t> </a:t>
            </a:r>
            <a:r>
              <a:rPr dirty="0" sz="800" spc="-15"/>
              <a:t>with</a:t>
            </a:r>
            <a:r>
              <a:rPr dirty="0" sz="800"/>
              <a:t> </a:t>
            </a:r>
            <a:r>
              <a:rPr dirty="0" sz="800" spc="-30"/>
              <a:t>ImageNet-1K</a:t>
            </a:r>
            <a:endParaRPr sz="800">
              <a:latin typeface="Sitka Text"/>
              <a:cs typeface="Sitka Tex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Comparison</a:t>
            </a:r>
            <a:r>
              <a:rPr dirty="0" spc="-35"/>
              <a:t> </a:t>
            </a:r>
            <a:r>
              <a:rPr dirty="0"/>
              <a:t>(Regret)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3764" y="435684"/>
            <a:ext cx="2580448" cy="20579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501" y="2548037"/>
            <a:ext cx="4403090" cy="7829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Figure:</a:t>
            </a:r>
            <a:r>
              <a:rPr dirty="0" sz="80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Cumulative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Average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regret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25" i="1">
                <a:solidFill>
                  <a:srgbClr val="4E5D66"/>
                </a:solidFill>
                <a:latin typeface="Sitka Text"/>
                <a:cs typeface="Sitka Text"/>
              </a:rPr>
              <a:t>τ</a:t>
            </a:r>
            <a:r>
              <a:rPr dirty="0" sz="800" spc="70" i="1">
                <a:solidFill>
                  <a:srgbClr val="4E5D66"/>
                </a:solidFill>
                <a:latin typeface="Sitka Text"/>
                <a:cs typeface="Sitka Text"/>
              </a:rPr>
              <a:t> 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for </a:t>
            </a:r>
            <a:r>
              <a:rPr dirty="0" sz="800" spc="-20">
                <a:solidFill>
                  <a:srgbClr val="4E5D66"/>
                </a:solidFill>
                <a:latin typeface="Roboto"/>
                <a:cs typeface="Roboto"/>
              </a:rPr>
              <a:t>ShufﬂeNet-V2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30">
                <a:solidFill>
                  <a:srgbClr val="4E5D66"/>
                </a:solidFill>
                <a:latin typeface="Roboto"/>
                <a:cs typeface="Roboto"/>
              </a:rPr>
              <a:t>ImageNet-1K</a:t>
            </a:r>
            <a:endParaRPr sz="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Roboto"/>
              <a:cs typeface="Roboto"/>
            </a:endParaRPr>
          </a:p>
          <a:p>
            <a:pPr marL="185420" marR="302260">
              <a:lnSpc>
                <a:spcPct val="101000"/>
              </a:lnSpc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Since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regret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varies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sublinearly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number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image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increases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linearly, </a:t>
            </a:r>
            <a:r>
              <a:rPr dirty="0" sz="900" spc="-204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average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regret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expected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decrease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time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validated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from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the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85420" algn="l"/>
                <a:tab pos="4389755" algn="l"/>
              </a:tabLst>
            </a:pPr>
            <a:r>
              <a:rPr dirty="0" u="sng" sz="900" spc="-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 spc="-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00" spc="-2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graph</a:t>
            </a:r>
            <a:r>
              <a:rPr dirty="0" u="sng" sz="900" spc="-4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above.	</a:t>
            </a:r>
            <a:endParaRPr sz="9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Comparison</a:t>
            </a:r>
            <a:r>
              <a:rPr dirty="0" spc="-35"/>
              <a:t> </a:t>
            </a:r>
            <a:r>
              <a:rPr dirty="0" spc="-5"/>
              <a:t>(Cost)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397047"/>
            <a:ext cx="26644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following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plot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10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obtained.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997" y="655291"/>
            <a:ext cx="4031992" cy="12521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2501" y="1952970"/>
            <a:ext cx="4403090" cy="1341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41705">
              <a:lnSpc>
                <a:spcPct val="100000"/>
              </a:lnSpc>
              <a:spcBef>
                <a:spcPts val="95"/>
              </a:spcBef>
              <a:tabLst>
                <a:tab pos="2713355" algn="l"/>
              </a:tabLst>
            </a:pPr>
            <a:r>
              <a:rPr dirty="0" sz="700">
                <a:solidFill>
                  <a:srgbClr val="2C3E50"/>
                </a:solidFill>
                <a:latin typeface="Roboto"/>
                <a:cs typeface="Roboto"/>
              </a:rPr>
              <a:t>(a)</a:t>
            </a:r>
            <a:r>
              <a:rPr dirty="0" sz="700" spc="-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105" i="1">
                <a:solidFill>
                  <a:srgbClr val="4E5D66"/>
                </a:solidFill>
                <a:latin typeface="Arial"/>
                <a:cs typeface="Arial"/>
              </a:rPr>
              <a:t>τ</a:t>
            </a:r>
            <a:r>
              <a:rPr dirty="0" sz="700" i="1">
                <a:solidFill>
                  <a:srgbClr val="4E5D66"/>
                </a:solidFill>
                <a:latin typeface="Arial"/>
                <a:cs typeface="Arial"/>
              </a:rPr>
              <a:t>	</a:t>
            </a:r>
            <a:r>
              <a:rPr dirty="0" sz="700">
                <a:solidFill>
                  <a:srgbClr val="2C3E50"/>
                </a:solidFill>
                <a:latin typeface="Roboto"/>
                <a:cs typeface="Roboto"/>
              </a:rPr>
              <a:t>(b)</a:t>
            </a:r>
            <a:r>
              <a:rPr dirty="0" sz="700" spc="-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Z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oomed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25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105" i="1">
                <a:solidFill>
                  <a:srgbClr val="4E5D66"/>
                </a:solidFill>
                <a:latin typeface="Arial"/>
                <a:cs typeface="Arial"/>
              </a:rPr>
              <a:t>τ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1182370">
              <a:lnSpc>
                <a:spcPct val="100000"/>
              </a:lnSpc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Figure: 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Cost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25" i="1">
                <a:solidFill>
                  <a:srgbClr val="4E5D66"/>
                </a:solidFill>
                <a:latin typeface="Sitka Text"/>
                <a:cs typeface="Sitka Text"/>
              </a:rPr>
              <a:t>τ</a:t>
            </a:r>
            <a:r>
              <a:rPr dirty="0" sz="800" spc="55" i="1">
                <a:solidFill>
                  <a:srgbClr val="4E5D66"/>
                </a:solidFill>
                <a:latin typeface="Sitka Text"/>
                <a:cs typeface="Sitka Text"/>
              </a:rPr>
              <a:t> 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 ResNet50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20">
                <a:solidFill>
                  <a:srgbClr val="4E5D66"/>
                </a:solidFill>
                <a:latin typeface="Roboto"/>
                <a:cs typeface="Roboto"/>
              </a:rPr>
              <a:t>CIFAR100</a:t>
            </a:r>
            <a:endParaRPr sz="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Roboto"/>
              <a:cs typeface="Roboto"/>
            </a:endParaRPr>
          </a:p>
          <a:p>
            <a:pPr marL="419100" marR="415290" indent="-117475">
              <a:lnSpc>
                <a:spcPct val="101000"/>
              </a:lnSpc>
              <a:spcBef>
                <a:spcPts val="5"/>
              </a:spcBef>
              <a:buClr>
                <a:srgbClr val="2C3E50"/>
              </a:buClr>
              <a:buFont typeface="Lucida Sans Unicode"/>
              <a:buChar char="•"/>
              <a:tabLst>
                <a:tab pos="419734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no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gives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constant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equal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(number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incorrect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samples)*1</a:t>
            </a:r>
            <a:endParaRPr sz="900">
              <a:latin typeface="Roboto"/>
              <a:cs typeface="Roboto"/>
            </a:endParaRPr>
          </a:p>
          <a:p>
            <a:pPr marL="419100" indent="-117475">
              <a:lnSpc>
                <a:spcPct val="100000"/>
              </a:lnSpc>
              <a:spcBef>
                <a:spcPts val="10"/>
              </a:spcBef>
              <a:buClr>
                <a:srgbClr val="2C3E50"/>
              </a:buClr>
              <a:buFont typeface="Lucida Sans Unicode"/>
              <a:buChar char="•"/>
              <a:tabLst>
                <a:tab pos="419734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gives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linearly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increasing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endParaRPr sz="900">
              <a:latin typeface="Verdana"/>
              <a:cs typeface="Verdana"/>
            </a:endParaRPr>
          </a:p>
          <a:p>
            <a:pPr marL="419100" indent="-117475">
              <a:lnSpc>
                <a:spcPct val="100000"/>
              </a:lnSpc>
              <a:spcBef>
                <a:spcPts val="10"/>
              </a:spcBef>
              <a:buClr>
                <a:srgbClr val="2C3E50"/>
              </a:buClr>
              <a:buFont typeface="Lucida Sans Unicode"/>
              <a:buChar char="•"/>
              <a:tabLst>
                <a:tab pos="419734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ofﬂine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optimal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best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performance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that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be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obtained.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02260" algn="l"/>
                <a:tab pos="4389755" algn="l"/>
              </a:tabLst>
            </a:pPr>
            <a:r>
              <a:rPr dirty="0" u="sng" sz="900" spc="-5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900" spc="-5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00" spc="-110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Lucida Sans Unicode"/>
                <a:cs typeface="Lucida Sans Unicode"/>
              </a:rPr>
              <a:t>•</a:t>
            </a:r>
            <a:r>
              <a:rPr dirty="0" u="sng" sz="900" spc="15">
                <a:solidFill>
                  <a:srgbClr val="2C3E50"/>
                </a:solidFill>
                <a:uFill>
                  <a:solidFill>
                    <a:srgbClr val="C2C5C7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The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other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algorithm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perform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approximately</a:t>
            </a:r>
            <a:r>
              <a:rPr dirty="0" u="sng" sz="900" spc="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similar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within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a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1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margin</a:t>
            </a:r>
            <a:r>
              <a:rPr dirty="0" u="sng" sz="900" spc="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of</a:t>
            </a:r>
            <a:r>
              <a:rPr dirty="0" u="sng" sz="900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 </a:t>
            </a:r>
            <a:r>
              <a:rPr dirty="0" u="sng" sz="900" spc="-5">
                <a:solidFill>
                  <a:srgbClr val="4E5D66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5%.	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100" spc="-5" b="1">
                <a:solidFill>
                  <a:srgbClr val="FFFFFF"/>
                </a:solidFill>
                <a:latin typeface="Roboto"/>
                <a:cs typeface="Roboto"/>
              </a:rPr>
              <a:t>Comparison</a:t>
            </a:r>
            <a:r>
              <a:rPr dirty="0" sz="1100" spc="-35" b="1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dirty="0" sz="1100" b="1">
                <a:solidFill>
                  <a:srgbClr val="FFFFFF"/>
                </a:solidFill>
                <a:latin typeface="Roboto"/>
                <a:cs typeface="Roboto"/>
              </a:rPr>
              <a:t>(Regret)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544113"/>
            <a:ext cx="27406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following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regret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plot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10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obtained.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7997" y="840331"/>
            <a:ext cx="4031992" cy="154731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4475">
              <a:lnSpc>
                <a:spcPct val="100000"/>
              </a:lnSpc>
              <a:spcBef>
                <a:spcPts val="95"/>
              </a:spcBef>
              <a:tabLst>
                <a:tab pos="2016125" algn="l"/>
              </a:tabLst>
            </a:pPr>
            <a:r>
              <a:rPr dirty="0">
                <a:solidFill>
                  <a:srgbClr val="2C3E50"/>
                </a:solidFill>
              </a:rPr>
              <a:t>(a)</a:t>
            </a:r>
            <a:r>
              <a:rPr dirty="0" spc="-5">
                <a:solidFill>
                  <a:srgbClr val="2C3E50"/>
                </a:solidFill>
              </a:rPr>
              <a:t> </a:t>
            </a:r>
            <a:r>
              <a:rPr dirty="0" spc="-10"/>
              <a:t>Reg</a:t>
            </a:r>
            <a:r>
              <a:rPr dirty="0" spc="-15"/>
              <a:t>r</a:t>
            </a:r>
            <a:r>
              <a:rPr dirty="0" spc="-5"/>
              <a:t>et</a:t>
            </a:r>
            <a:r>
              <a:rPr dirty="0" spc="-5"/>
              <a:t> </a:t>
            </a:r>
            <a:r>
              <a:rPr dirty="0" spc="-15"/>
              <a:t>vs</a:t>
            </a:r>
            <a:r>
              <a:rPr dirty="0" spc="-5"/>
              <a:t> </a:t>
            </a:r>
            <a:r>
              <a:rPr dirty="0" spc="105" i="1">
                <a:latin typeface="Arial"/>
                <a:cs typeface="Arial"/>
              </a:rPr>
              <a:t>τ</a:t>
            </a:r>
            <a:r>
              <a:rPr dirty="0" i="1">
                <a:latin typeface="Arial"/>
                <a:cs typeface="Arial"/>
              </a:rPr>
              <a:t>	</a:t>
            </a:r>
            <a:r>
              <a:rPr dirty="0">
                <a:solidFill>
                  <a:srgbClr val="2C3E50"/>
                </a:solidFill>
              </a:rPr>
              <a:t>(b)</a:t>
            </a:r>
            <a:r>
              <a:rPr dirty="0" spc="-5">
                <a:solidFill>
                  <a:srgbClr val="2C3E50"/>
                </a:solidFill>
              </a:rPr>
              <a:t> </a:t>
            </a:r>
            <a:r>
              <a:rPr dirty="0" spc="-15"/>
              <a:t>Z</a:t>
            </a:r>
            <a:r>
              <a:rPr dirty="0" spc="-5"/>
              <a:t>oomed</a:t>
            </a:r>
            <a:r>
              <a:rPr dirty="0" spc="-5"/>
              <a:t> </a:t>
            </a:r>
            <a:r>
              <a:rPr dirty="0" spc="-15"/>
              <a:t>in</a:t>
            </a:r>
            <a:r>
              <a:rPr dirty="0" spc="-5"/>
              <a:t> </a:t>
            </a:r>
            <a:r>
              <a:rPr dirty="0" spc="-125"/>
              <a:t>-</a:t>
            </a:r>
            <a:r>
              <a:rPr dirty="0" spc="-5"/>
              <a:t> </a:t>
            </a:r>
            <a:r>
              <a:rPr dirty="0" spc="-10"/>
              <a:t>Reg</a:t>
            </a:r>
            <a:r>
              <a:rPr dirty="0" spc="-15"/>
              <a:t>r</a:t>
            </a:r>
            <a:r>
              <a:rPr dirty="0" spc="-5"/>
              <a:t>et</a:t>
            </a:r>
            <a:r>
              <a:rPr dirty="0" spc="-5"/>
              <a:t> </a:t>
            </a:r>
            <a:r>
              <a:rPr dirty="0" spc="-15"/>
              <a:t>vs</a:t>
            </a:r>
            <a:r>
              <a:rPr dirty="0" spc="-5"/>
              <a:t> </a:t>
            </a:r>
            <a:r>
              <a:rPr dirty="0" spc="105" i="1">
                <a:latin typeface="Arial"/>
                <a:cs typeface="Arial"/>
              </a:rPr>
              <a:t>τ</a:t>
            </a:r>
          </a:p>
          <a:p>
            <a:pPr marL="231775">
              <a:lnSpc>
                <a:spcPct val="100000"/>
              </a:lnSpc>
            </a:pPr>
            <a:endParaRPr sz="1150">
              <a:latin typeface="Arial"/>
              <a:cs typeface="Arial"/>
            </a:endParaRPr>
          </a:p>
          <a:p>
            <a:pPr marL="479425">
              <a:lnSpc>
                <a:spcPct val="100000"/>
              </a:lnSpc>
            </a:pPr>
            <a:r>
              <a:rPr dirty="0" sz="800" spc="-10">
                <a:solidFill>
                  <a:srgbClr val="2C3E50"/>
                </a:solidFill>
              </a:rPr>
              <a:t>Figure: </a:t>
            </a:r>
            <a:r>
              <a:rPr dirty="0" sz="800" spc="-10"/>
              <a:t>Regret </a:t>
            </a:r>
            <a:r>
              <a:rPr dirty="0" sz="800" spc="-15"/>
              <a:t>vs</a:t>
            </a:r>
            <a:r>
              <a:rPr dirty="0" sz="800" spc="-5"/>
              <a:t> </a:t>
            </a:r>
            <a:r>
              <a:rPr dirty="0" sz="800" spc="25" i="1">
                <a:latin typeface="Sitka Text"/>
                <a:cs typeface="Sitka Text"/>
              </a:rPr>
              <a:t>τ</a:t>
            </a:r>
            <a:r>
              <a:rPr dirty="0" sz="800" spc="55" i="1">
                <a:latin typeface="Sitka Text"/>
                <a:cs typeface="Sitka Text"/>
              </a:rPr>
              <a:t> </a:t>
            </a:r>
            <a:r>
              <a:rPr dirty="0" sz="800"/>
              <a:t>for</a:t>
            </a:r>
            <a:r>
              <a:rPr dirty="0" sz="800" spc="-10"/>
              <a:t> </a:t>
            </a:r>
            <a:r>
              <a:rPr dirty="0" sz="800" spc="-5"/>
              <a:t>ResNet50 </a:t>
            </a:r>
            <a:r>
              <a:rPr dirty="0" sz="800" spc="-15"/>
              <a:t>with</a:t>
            </a:r>
            <a:r>
              <a:rPr dirty="0" sz="800" spc="-10"/>
              <a:t> </a:t>
            </a:r>
            <a:r>
              <a:rPr dirty="0" sz="800" spc="-20"/>
              <a:t>CIFAR100</a:t>
            </a:r>
            <a:endParaRPr sz="800">
              <a:latin typeface="Sitka Text"/>
              <a:cs typeface="Sitka Tex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TABLE</a:t>
            </a:r>
            <a:r>
              <a:rPr dirty="0" spc="-25"/>
              <a:t> </a:t>
            </a:r>
            <a:r>
              <a:rPr dirty="0" spc="-10"/>
              <a:t>OF</a:t>
            </a:r>
            <a:r>
              <a:rPr dirty="0" spc="-25"/>
              <a:t> </a:t>
            </a:r>
            <a:r>
              <a:rPr dirty="0"/>
              <a:t>CONTENTS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1990" y="861428"/>
            <a:ext cx="139420" cy="1394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994" y="1267362"/>
            <a:ext cx="145203" cy="1452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999" y="1686962"/>
            <a:ext cx="146210" cy="1462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1994" y="2107556"/>
            <a:ext cx="145203" cy="1452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999" y="2527156"/>
            <a:ext cx="146210" cy="14621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62902" y="846551"/>
            <a:ext cx="3009900" cy="18249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6695">
              <a:lnSpc>
                <a:spcPct val="100000"/>
              </a:lnSpc>
              <a:spcBef>
                <a:spcPts val="95"/>
              </a:spcBef>
              <a:buClr>
                <a:srgbClr val="FAEDE6"/>
              </a:buClr>
              <a:buSzPct val="88888"/>
              <a:buAutoNum type="arabicPlain"/>
              <a:tabLst>
                <a:tab pos="240029" algn="l"/>
                <a:tab pos="241300" algn="l"/>
                <a:tab pos="2996565" algn="l"/>
              </a:tabLst>
            </a:pPr>
            <a:r>
              <a:rPr dirty="0" u="sng" sz="900" spc="-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7" action="ppaction://hlinksldjump"/>
              </a:rPr>
              <a:t>Problem</a:t>
            </a:r>
            <a:r>
              <a:rPr dirty="0" u="sng" sz="900" spc="20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7" action="ppaction://hlinksldjump"/>
              </a:rPr>
              <a:t> </a:t>
            </a:r>
            <a:r>
              <a:rPr dirty="0" u="sng" sz="900" spc="-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7" action="ppaction://hlinksldjump"/>
              </a:rPr>
              <a:t>Statemen</a:t>
            </a:r>
            <a:r>
              <a:rPr dirty="0" u="sng" sz="900" spc="-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t	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AEDE6"/>
              </a:buClr>
              <a:buFont typeface="Roboto"/>
              <a:buAutoNum type="arabicPlain"/>
            </a:pPr>
            <a:endParaRPr sz="1750">
              <a:latin typeface="Roboto"/>
              <a:cs typeface="Roboto"/>
            </a:endParaRPr>
          </a:p>
          <a:p>
            <a:pPr marL="231775" indent="-219710">
              <a:lnSpc>
                <a:spcPct val="100000"/>
              </a:lnSpc>
              <a:buClr>
                <a:srgbClr val="FAEDE6"/>
              </a:buClr>
              <a:buSzPct val="88888"/>
              <a:buFont typeface="Roboto"/>
              <a:buAutoNum type="arabicPlain"/>
              <a:tabLst>
                <a:tab pos="231775" algn="l"/>
                <a:tab pos="232410" algn="l"/>
                <a:tab pos="2996565" algn="l"/>
              </a:tabLst>
            </a:pPr>
            <a:r>
              <a:rPr dirty="0" u="sng" sz="900" spc="-114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  <a:hlinkClick r:id="rId8" action="ppaction://hlinksldjump"/>
              </a:rPr>
              <a:t> </a:t>
            </a:r>
            <a:r>
              <a:rPr dirty="0" u="sng" sz="900" spc="-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8" action="ppaction://hlinksldjump"/>
              </a:rPr>
              <a:t>Datasets</a:t>
            </a:r>
            <a:r>
              <a:rPr dirty="0" u="sng" sz="900" spc="2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8" action="ppaction://hlinksldjump"/>
              </a:rPr>
              <a:t> </a:t>
            </a:r>
            <a:r>
              <a:rPr dirty="0" u="sng" sz="900" spc="-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8" action="ppaction://hlinksldjump"/>
              </a:rPr>
              <a:t>and</a:t>
            </a:r>
            <a:r>
              <a:rPr dirty="0" u="sng" sz="900" spc="30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8" action="ppaction://hlinksldjump"/>
              </a:rPr>
              <a:t> </a:t>
            </a:r>
            <a:r>
              <a:rPr dirty="0" u="sng" sz="900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8" action="ppaction://hlinksldjump"/>
              </a:rPr>
              <a:t>Model</a:t>
            </a:r>
            <a:r>
              <a:rPr dirty="0" u="sng" sz="900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s	</a:t>
            </a:r>
            <a:endParaRPr sz="90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AEDE6"/>
              </a:buClr>
              <a:buFont typeface="Roboto"/>
              <a:buAutoNum type="arabicPlain"/>
            </a:pPr>
            <a:endParaRPr sz="1200">
              <a:latin typeface="Roboto"/>
              <a:cs typeface="Roboto"/>
            </a:endParaRPr>
          </a:p>
          <a:p>
            <a:pPr marL="231775" indent="-219710">
              <a:lnSpc>
                <a:spcPct val="100000"/>
              </a:lnSpc>
              <a:spcBef>
                <a:spcPts val="735"/>
              </a:spcBef>
              <a:buClr>
                <a:srgbClr val="FAEDE6"/>
              </a:buClr>
              <a:buSzPct val="88888"/>
              <a:buFont typeface="Roboto"/>
              <a:buAutoNum type="arabicPlain"/>
              <a:tabLst>
                <a:tab pos="231775" algn="l"/>
                <a:tab pos="232410" algn="l"/>
                <a:tab pos="2996565" algn="l"/>
              </a:tabLst>
            </a:pPr>
            <a:r>
              <a:rPr dirty="0" u="sng" baseline="3086" sz="1350" spc="-165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  <a:hlinkClick r:id="rId9" action="ppaction://hlinksldjump"/>
              </a:rPr>
              <a:t> </a:t>
            </a:r>
            <a:r>
              <a:rPr dirty="0" u="sng" baseline="3086" sz="1350" spc="-7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9" action="ppaction://hlinksldjump"/>
              </a:rPr>
              <a:t>Initial</a:t>
            </a:r>
            <a:r>
              <a:rPr dirty="0" u="sng" baseline="3086" sz="1350" spc="-1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9" action="ppaction://hlinksldjump"/>
              </a:rPr>
              <a:t> </a:t>
            </a:r>
            <a:r>
              <a:rPr dirty="0" u="sng" baseline="3086" sz="1350" spc="-7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9" action="ppaction://hlinksldjump"/>
              </a:rPr>
              <a:t>Approac</a:t>
            </a:r>
            <a:r>
              <a:rPr dirty="0" u="sng" baseline="3086" sz="1350" spc="-7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h	</a:t>
            </a:r>
            <a:endParaRPr baseline="3086"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AEDE6"/>
              </a:buClr>
              <a:buFont typeface="Roboto"/>
              <a:buAutoNum type="arabicPlain"/>
            </a:pPr>
            <a:endParaRPr sz="1200">
              <a:latin typeface="Roboto"/>
              <a:cs typeface="Roboto"/>
            </a:endParaRPr>
          </a:p>
          <a:p>
            <a:pPr marL="231775" indent="-219710">
              <a:lnSpc>
                <a:spcPct val="100000"/>
              </a:lnSpc>
              <a:spcBef>
                <a:spcPts val="790"/>
              </a:spcBef>
              <a:buClr>
                <a:srgbClr val="FAEDE6"/>
              </a:buClr>
              <a:buSzPct val="88888"/>
              <a:buFont typeface="Roboto"/>
              <a:buAutoNum type="arabicPlain"/>
              <a:tabLst>
                <a:tab pos="231775" algn="l"/>
                <a:tab pos="232410" algn="l"/>
                <a:tab pos="2996565" algn="l"/>
              </a:tabLst>
            </a:pPr>
            <a:r>
              <a:rPr dirty="0" u="sng" baseline="3086" sz="1350" spc="-172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  <a:hlinkClick r:id="rId10" action="ppaction://hlinksldjump"/>
              </a:rPr>
              <a:t> </a:t>
            </a:r>
            <a:r>
              <a:rPr dirty="0" u="sng" baseline="3086" sz="1350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10" action="ppaction://hlinksldjump"/>
              </a:rPr>
              <a:t>Algorith</a:t>
            </a:r>
            <a:r>
              <a:rPr dirty="0" u="sng" baseline="3086" sz="1350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m	</a:t>
            </a:r>
            <a:endParaRPr baseline="3086"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buClr>
                <a:srgbClr val="FAEDE6"/>
              </a:buClr>
              <a:buFont typeface="Roboto"/>
              <a:buAutoNum type="arabicPlain"/>
            </a:pPr>
            <a:endParaRPr sz="1200">
              <a:latin typeface="Roboto"/>
              <a:cs typeface="Roboto"/>
            </a:endParaRPr>
          </a:p>
          <a:p>
            <a:pPr marL="231775" indent="-219710">
              <a:lnSpc>
                <a:spcPct val="100000"/>
              </a:lnSpc>
              <a:spcBef>
                <a:spcPts val="785"/>
              </a:spcBef>
              <a:buClr>
                <a:srgbClr val="FAEDE6"/>
              </a:buClr>
              <a:buSzPct val="88888"/>
              <a:buFont typeface="Roboto"/>
              <a:buAutoNum type="arabicPlain"/>
              <a:tabLst>
                <a:tab pos="231775" algn="l"/>
                <a:tab pos="232410" algn="l"/>
                <a:tab pos="2996565" algn="l"/>
              </a:tabLst>
            </a:pPr>
            <a:r>
              <a:rPr dirty="0" u="sng" baseline="3086" sz="1350" spc="-165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Times New Roman"/>
                <a:cs typeface="Times New Roman"/>
                <a:hlinkClick r:id="rId11" action="ppaction://hlinksldjump"/>
              </a:rPr>
              <a:t> </a:t>
            </a:r>
            <a:r>
              <a:rPr dirty="0" u="sng" baseline="3086" sz="1350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11" action="ppaction://hlinksldjump"/>
              </a:rPr>
              <a:t>Experimental</a:t>
            </a:r>
            <a:r>
              <a:rPr dirty="0" u="sng" baseline="3086" sz="1350" spc="-15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11" action="ppaction://hlinksldjump"/>
              </a:rPr>
              <a:t> </a:t>
            </a:r>
            <a:r>
              <a:rPr dirty="0" u="sng" baseline="3086" sz="1350" spc="-7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  <a:hlinkClick r:id="rId11" action="ppaction://hlinksldjump"/>
              </a:rPr>
              <a:t>Result</a:t>
            </a:r>
            <a:r>
              <a:rPr dirty="0" u="sng" baseline="3086" sz="1350" spc="-7" b="1">
                <a:solidFill>
                  <a:srgbClr val="33485E"/>
                </a:solidFill>
                <a:uFill>
                  <a:solidFill>
                    <a:srgbClr val="C2C5C7"/>
                  </a:solidFill>
                </a:uFill>
                <a:latin typeface="Roboto"/>
                <a:cs typeface="Roboto"/>
              </a:rPr>
              <a:t>s	</a:t>
            </a:r>
            <a:endParaRPr baseline="3086" sz="1350">
              <a:latin typeface="Roboto"/>
              <a:cs typeface="Robo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10"/>
              <a:t>Future</a:t>
            </a:r>
            <a:r>
              <a:rPr dirty="0" spc="-45"/>
              <a:t> </a:t>
            </a:r>
            <a:r>
              <a:rPr dirty="0" spc="-10"/>
              <a:t>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244475" indent="-117475">
              <a:lnSpc>
                <a:spcPct val="100000"/>
              </a:lnSpc>
              <a:spcBef>
                <a:spcPts val="409"/>
              </a:spcBef>
              <a:buClr>
                <a:srgbClr val="2C3E50"/>
              </a:buClr>
              <a:buFont typeface="Lucida Sans Unicode"/>
              <a:buChar char="•"/>
              <a:tabLst>
                <a:tab pos="245745" algn="l"/>
              </a:tabLst>
            </a:pPr>
            <a:r>
              <a:rPr dirty="0" spc="-5"/>
              <a:t>Work</a:t>
            </a:r>
            <a:r>
              <a:rPr dirty="0" spc="-10"/>
              <a:t> out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 spc="-5"/>
              <a:t> </a:t>
            </a:r>
            <a:r>
              <a:rPr dirty="0" spc="-10"/>
              <a:t>regret </a:t>
            </a:r>
            <a:r>
              <a:rPr dirty="0" spc="-15"/>
              <a:t>analysis</a:t>
            </a:r>
            <a:r>
              <a:rPr dirty="0" spc="-5"/>
              <a:t> </a:t>
            </a:r>
            <a:r>
              <a:rPr dirty="0" spc="-10"/>
              <a:t>bounds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10"/>
              <a:t> the</a:t>
            </a:r>
            <a:r>
              <a:rPr dirty="0" spc="-5"/>
              <a:t> </a:t>
            </a:r>
            <a:r>
              <a:rPr dirty="0" spc="-10"/>
              <a:t>proposed</a:t>
            </a:r>
            <a:r>
              <a:rPr dirty="0" spc="-5"/>
              <a:t> </a:t>
            </a:r>
            <a:r>
              <a:rPr dirty="0" spc="-10"/>
              <a:t>algorithm.</a:t>
            </a:r>
          </a:p>
          <a:p>
            <a:pPr marL="244475" indent="-117475">
              <a:lnSpc>
                <a:spcPct val="100000"/>
              </a:lnSpc>
              <a:spcBef>
                <a:spcPts val="310"/>
              </a:spcBef>
              <a:buClr>
                <a:srgbClr val="2C3E50"/>
              </a:buClr>
              <a:buFont typeface="Lucida Sans Unicode"/>
              <a:buChar char="•"/>
              <a:tabLst>
                <a:tab pos="245745" algn="l"/>
              </a:tabLst>
            </a:pPr>
            <a:r>
              <a:rPr dirty="0" spc="-20"/>
              <a:t>Test</a:t>
            </a:r>
            <a:r>
              <a:rPr dirty="0" spc="-15"/>
              <a:t> </a:t>
            </a:r>
            <a:r>
              <a:rPr dirty="0" spc="-10"/>
              <a:t>the consistency </a:t>
            </a:r>
            <a:r>
              <a:rPr dirty="0" spc="5"/>
              <a:t>of</a:t>
            </a:r>
            <a:r>
              <a:rPr dirty="0" spc="-10"/>
              <a:t> the</a:t>
            </a:r>
            <a:r>
              <a:rPr dirty="0" spc="-15"/>
              <a:t> </a:t>
            </a:r>
            <a:r>
              <a:rPr dirty="0" spc="-10"/>
              <a:t>algorithm</a:t>
            </a:r>
            <a:r>
              <a:rPr dirty="0" spc="-5"/>
              <a:t> </a:t>
            </a:r>
            <a:r>
              <a:rPr dirty="0" spc="-15"/>
              <a:t>over </a:t>
            </a:r>
            <a:r>
              <a:rPr dirty="0" spc="-10"/>
              <a:t>multiple</a:t>
            </a:r>
            <a:r>
              <a:rPr dirty="0" spc="-15"/>
              <a:t> </a:t>
            </a:r>
            <a:r>
              <a:rPr dirty="0" spc="-10"/>
              <a:t>datasets</a:t>
            </a:r>
            <a:r>
              <a:rPr dirty="0" spc="-5"/>
              <a:t> </a:t>
            </a:r>
            <a:r>
              <a:rPr dirty="0" spc="-15"/>
              <a:t>and </a:t>
            </a:r>
            <a:r>
              <a:rPr dirty="0" spc="-10"/>
              <a:t>algorithms</a:t>
            </a:r>
          </a:p>
          <a:p>
            <a:pPr marL="244475" indent="-117475">
              <a:lnSpc>
                <a:spcPct val="100000"/>
              </a:lnSpc>
              <a:spcBef>
                <a:spcPts val="310"/>
              </a:spcBef>
              <a:buClr>
                <a:srgbClr val="2C3E50"/>
              </a:buClr>
              <a:buFont typeface="Lucida Sans Unicode"/>
              <a:buChar char="•"/>
              <a:tabLst>
                <a:tab pos="245745" algn="l"/>
              </a:tabLst>
            </a:pPr>
            <a:r>
              <a:rPr dirty="0" spc="-15"/>
              <a:t>Dynamically</a:t>
            </a:r>
            <a:r>
              <a:rPr dirty="0" spc="-10"/>
              <a:t> update the</a:t>
            </a:r>
            <a:r>
              <a:rPr dirty="0" spc="-5"/>
              <a:t> </a:t>
            </a:r>
            <a:r>
              <a:rPr dirty="0" spc="-15"/>
              <a:t>hyper</a:t>
            </a:r>
            <a:r>
              <a:rPr dirty="0" spc="-10"/>
              <a:t> parameters while</a:t>
            </a:r>
            <a:r>
              <a:rPr dirty="0" spc="-5"/>
              <a:t> </a:t>
            </a:r>
            <a:r>
              <a:rPr dirty="0" spc="-15"/>
              <a:t>training</a:t>
            </a:r>
          </a:p>
          <a:p>
            <a:pPr marL="244475" marR="71120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45745" algn="l"/>
              </a:tabLst>
            </a:pPr>
            <a:r>
              <a:rPr dirty="0" spc="-15"/>
              <a:t>Use</a:t>
            </a:r>
            <a:r>
              <a:rPr dirty="0" spc="-5"/>
              <a:t> </a:t>
            </a:r>
            <a:r>
              <a:rPr dirty="0" spc="-10"/>
              <a:t>multiple</a:t>
            </a:r>
            <a:r>
              <a:rPr dirty="0"/>
              <a:t> </a:t>
            </a:r>
            <a:r>
              <a:rPr dirty="0" spc="-15"/>
              <a:t>layer</a:t>
            </a:r>
            <a:r>
              <a:rPr dirty="0"/>
              <a:t> </a:t>
            </a:r>
            <a:r>
              <a:rPr dirty="0" spc="-10"/>
              <a:t>Hierarchical</a:t>
            </a:r>
            <a:r>
              <a:rPr dirty="0"/>
              <a:t> </a:t>
            </a:r>
            <a:r>
              <a:rPr dirty="0" spc="-10"/>
              <a:t>Inference</a:t>
            </a:r>
            <a:r>
              <a:rPr dirty="0"/>
              <a:t> </a:t>
            </a:r>
            <a:r>
              <a:rPr dirty="0" spc="-10"/>
              <a:t>like</a:t>
            </a:r>
            <a:r>
              <a:rPr dirty="0"/>
              <a:t> </a:t>
            </a:r>
            <a:r>
              <a:rPr dirty="0" spc="-10"/>
              <a:t>device</a:t>
            </a:r>
            <a:r>
              <a:rPr dirty="0" spc="-5"/>
              <a:t> </a:t>
            </a:r>
            <a:r>
              <a:rPr dirty="0" spc="-15"/>
              <a:t>to</a:t>
            </a:r>
            <a:r>
              <a:rPr dirty="0"/>
              <a:t> </a:t>
            </a:r>
            <a:r>
              <a:rPr dirty="0" spc="-5"/>
              <a:t>edge</a:t>
            </a:r>
            <a:r>
              <a:rPr dirty="0"/>
              <a:t> </a:t>
            </a:r>
            <a:r>
              <a:rPr dirty="0" spc="-15"/>
              <a:t>and</a:t>
            </a:r>
            <a:r>
              <a:rPr dirty="0"/>
              <a:t> </a:t>
            </a:r>
            <a:r>
              <a:rPr dirty="0" spc="-15"/>
              <a:t>then</a:t>
            </a:r>
            <a:r>
              <a:rPr dirty="0"/>
              <a:t> </a:t>
            </a:r>
            <a:r>
              <a:rPr dirty="0" spc="-5"/>
              <a:t>edge </a:t>
            </a:r>
            <a:r>
              <a:rPr dirty="0" spc="-210"/>
              <a:t> </a:t>
            </a:r>
            <a:r>
              <a:rPr dirty="0" spc="-15"/>
              <a:t>to</a:t>
            </a:r>
            <a:r>
              <a:rPr dirty="0" spc="-10"/>
              <a:t> cloud</a:t>
            </a:r>
          </a:p>
          <a:p>
            <a:pPr marL="244475" marR="5080" indent="-117475">
              <a:lnSpc>
                <a:spcPct val="101000"/>
              </a:lnSpc>
              <a:spcBef>
                <a:spcPts val="295"/>
              </a:spcBef>
              <a:buClr>
                <a:srgbClr val="2C3E50"/>
              </a:buClr>
              <a:buFont typeface="Lucida Sans Unicode"/>
              <a:buChar char="•"/>
              <a:tabLst>
                <a:tab pos="245745" algn="l"/>
              </a:tabLst>
            </a:pPr>
            <a:r>
              <a:rPr dirty="0" spc="-10"/>
              <a:t>Instead</a:t>
            </a:r>
            <a:r>
              <a:rPr dirty="0" spc="-5"/>
              <a:t> </a:t>
            </a:r>
            <a:r>
              <a:rPr dirty="0" spc="5"/>
              <a:t>of</a:t>
            </a:r>
            <a:r>
              <a:rPr dirty="0" spc="-10"/>
              <a:t> ofﬂoading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 spc="-5"/>
              <a:t> </a:t>
            </a:r>
            <a:r>
              <a:rPr dirty="0" spc="-10"/>
              <a:t>entire data</a:t>
            </a:r>
            <a:r>
              <a:rPr dirty="0" spc="-5"/>
              <a:t> </a:t>
            </a:r>
            <a:r>
              <a:rPr dirty="0" spc="-10"/>
              <a:t>samples,</a:t>
            </a:r>
            <a:r>
              <a:rPr dirty="0" spc="-5"/>
              <a:t> </a:t>
            </a:r>
            <a:r>
              <a:rPr dirty="0" spc="-15"/>
              <a:t>just</a:t>
            </a:r>
            <a:r>
              <a:rPr dirty="0" spc="-5"/>
              <a:t> ofﬂoad </a:t>
            </a:r>
            <a:r>
              <a:rPr dirty="0" spc="-10"/>
              <a:t>features captured </a:t>
            </a:r>
            <a:r>
              <a:rPr dirty="0" spc="-210"/>
              <a:t> </a:t>
            </a:r>
            <a:r>
              <a:rPr dirty="0" spc="-5"/>
              <a:t>from </a:t>
            </a:r>
            <a:r>
              <a:rPr dirty="0" spc="-15"/>
              <a:t>initial</a:t>
            </a:r>
            <a:r>
              <a:rPr dirty="0" spc="-5"/>
              <a:t> </a:t>
            </a:r>
            <a:r>
              <a:rPr dirty="0" spc="-15"/>
              <a:t>layers</a:t>
            </a:r>
            <a:r>
              <a:rPr dirty="0"/>
              <a:t> </a:t>
            </a:r>
            <a:r>
              <a:rPr dirty="0" spc="5"/>
              <a:t>of</a:t>
            </a:r>
            <a:r>
              <a:rPr dirty="0" spc="-5"/>
              <a:t> </a:t>
            </a:r>
            <a:r>
              <a:rPr dirty="0" spc="-10"/>
              <a:t>the</a:t>
            </a:r>
            <a:r>
              <a:rPr dirty="0"/>
              <a:t> </a:t>
            </a:r>
            <a:r>
              <a:rPr dirty="0" spc="-10"/>
              <a:t>SML</a:t>
            </a:r>
            <a:r>
              <a:rPr dirty="0" spc="-5"/>
              <a:t> </a:t>
            </a:r>
            <a:r>
              <a:rPr dirty="0" spc="-15"/>
              <a:t>and</a:t>
            </a:r>
            <a:r>
              <a:rPr dirty="0"/>
              <a:t> </a:t>
            </a:r>
            <a:r>
              <a:rPr dirty="0" spc="-10"/>
              <a:t>used</a:t>
            </a:r>
            <a:r>
              <a:rPr dirty="0" spc="-5"/>
              <a:t> </a:t>
            </a:r>
            <a:r>
              <a:rPr dirty="0" spc="-10"/>
              <a:t>these</a:t>
            </a:r>
            <a:r>
              <a:rPr dirty="0" spc="-5"/>
              <a:t> </a:t>
            </a:r>
            <a:r>
              <a:rPr dirty="0" spc="-10"/>
              <a:t>features</a:t>
            </a:r>
            <a:r>
              <a:rPr dirty="0"/>
              <a:t> </a:t>
            </a:r>
            <a:r>
              <a:rPr dirty="0" spc="-15"/>
              <a:t>to</a:t>
            </a:r>
            <a:r>
              <a:rPr dirty="0" spc="-5"/>
              <a:t> </a:t>
            </a:r>
            <a:r>
              <a:rPr dirty="0" spc="-10"/>
              <a:t>capture</a:t>
            </a:r>
            <a:r>
              <a:rPr dirty="0"/>
              <a:t> </a:t>
            </a:r>
            <a:r>
              <a:rPr dirty="0" spc="-10"/>
              <a:t>more </a:t>
            </a:r>
            <a:r>
              <a:rPr dirty="0" spc="-5"/>
              <a:t> </a:t>
            </a:r>
            <a:r>
              <a:rPr dirty="0" spc="-15"/>
              <a:t>intrinsic</a:t>
            </a:r>
            <a:r>
              <a:rPr dirty="0" spc="-10"/>
              <a:t> details.</a:t>
            </a: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Pr</a:t>
            </a:r>
            <a:r>
              <a:rPr dirty="0" spc="-5"/>
              <a:t>oblem</a:t>
            </a:r>
            <a:r>
              <a:rPr dirty="0" spc="-25"/>
              <a:t> </a:t>
            </a:r>
            <a:r>
              <a:rPr dirty="0" spc="-10"/>
              <a:t>Statement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859873"/>
            <a:ext cx="4050665" cy="17564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246379" marR="66040" indent="-117475">
              <a:lnSpc>
                <a:spcPct val="101000"/>
              </a:lnSpc>
              <a:spcBef>
                <a:spcPts val="85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15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Edge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Device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(ED)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small-size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ML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model 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(S-ML)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 an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Edge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Server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(ES)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large-size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model 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(L-ML)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are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used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classiﬁcation.</a:t>
            </a:r>
            <a:endParaRPr sz="900">
              <a:latin typeface="Roboto"/>
              <a:cs typeface="Roboto"/>
            </a:endParaRPr>
          </a:p>
          <a:p>
            <a:pPr algn="just" marL="246379" marR="17145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0">
                <a:solidFill>
                  <a:srgbClr val="4E5D66"/>
                </a:solidFill>
                <a:latin typeface="Roboto"/>
                <a:cs typeface="Roboto"/>
              </a:rPr>
              <a:t>S-ML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offers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lower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accuracy but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reduces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latency,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bandwidth,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 energy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consumption,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while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0">
                <a:solidFill>
                  <a:srgbClr val="4E5D66"/>
                </a:solidFill>
                <a:latin typeface="Roboto"/>
                <a:cs typeface="Roboto"/>
              </a:rPr>
              <a:t>L-ML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improves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accuracy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but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increases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resource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usage.</a:t>
            </a:r>
            <a:endParaRPr sz="900">
              <a:latin typeface="Roboto"/>
              <a:cs typeface="Roboto"/>
            </a:endParaRPr>
          </a:p>
          <a:p>
            <a:pPr algn="just" marL="246379" marR="10160" indent="-117475">
              <a:lnSpc>
                <a:spcPct val="101000"/>
              </a:lnSpc>
              <a:spcBef>
                <a:spcPts val="295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Hierarchical Inference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(HI)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aims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balance the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tradeoff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by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accepting </a:t>
            </a:r>
            <a:r>
              <a:rPr dirty="0" sz="900" spc="-75">
                <a:solidFill>
                  <a:srgbClr val="4E5D66"/>
                </a:solidFill>
                <a:latin typeface="Roboto"/>
                <a:cs typeface="Roboto"/>
              </a:rPr>
              <a:t>S-ML’s </a:t>
            </a:r>
            <a:r>
              <a:rPr dirty="0" sz="900" spc="-7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inference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when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correct,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ofﬂoading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incorrect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ES.</a:t>
            </a:r>
            <a:endParaRPr sz="900">
              <a:latin typeface="Roboto"/>
              <a:cs typeface="Roboto"/>
            </a:endParaRPr>
          </a:p>
          <a:p>
            <a:pPr algn="just" marL="246379" marR="5080" indent="-117475">
              <a:lnSpc>
                <a:spcPct val="101000"/>
              </a:lnSpc>
              <a:spcBef>
                <a:spcPts val="30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Since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ED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cannot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directly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know </a:t>
            </a:r>
            <a:r>
              <a:rPr dirty="0" sz="900" spc="-75">
                <a:solidFill>
                  <a:srgbClr val="4E5D66"/>
                </a:solidFill>
                <a:latin typeface="Roboto"/>
                <a:cs typeface="Roboto"/>
              </a:rPr>
              <a:t>S-ML’s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correctness, a framework is proposed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predict the correctness based on the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output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by </a:t>
            </a:r>
            <a:r>
              <a:rPr dirty="0" sz="900" spc="-50">
                <a:solidFill>
                  <a:srgbClr val="4E5D66"/>
                </a:solidFill>
                <a:latin typeface="Roboto"/>
                <a:cs typeface="Roboto"/>
              </a:rPr>
              <a:t>S-ML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decide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whether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data.</a:t>
            </a:r>
            <a:endParaRPr sz="900">
              <a:latin typeface="Roboto"/>
              <a:cs typeface="Roboto"/>
            </a:endParaRPr>
          </a:p>
          <a:p>
            <a:pPr marL="12700" marR="52705">
              <a:lnSpc>
                <a:spcPct val="101000"/>
              </a:lnSpc>
              <a:spcBef>
                <a:spcPts val="750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primary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task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implement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decision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module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accepting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or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ofﬂoading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 SML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outputs.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10"/>
              <a:t>Datasets</a:t>
            </a:r>
            <a:r>
              <a:rPr dirty="0" spc="-35"/>
              <a:t> </a:t>
            </a:r>
            <a:r>
              <a:rPr dirty="0" spc="-10"/>
              <a:t>and</a:t>
            </a:r>
            <a:r>
              <a:rPr dirty="0" spc="-35"/>
              <a:t> </a:t>
            </a:r>
            <a:r>
              <a:rPr dirty="0" spc="-5"/>
              <a:t>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516211"/>
            <a:ext cx="3827779" cy="2527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Edge</a:t>
            </a:r>
            <a:r>
              <a:rPr dirty="0" sz="900" spc="-4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Device: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76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Resource</a:t>
            </a:r>
            <a:r>
              <a:rPr dirty="0" sz="900" spc="-4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Constrained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309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Limited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computational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Power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309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Limited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Storage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309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Lower inference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accuracy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ML/DL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models</a:t>
            </a:r>
            <a:endParaRPr sz="9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Edge</a:t>
            </a:r>
            <a:r>
              <a:rPr dirty="0" sz="900" spc="-4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Server: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76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Higher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storage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capacity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31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Higher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computational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power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309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Hosts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model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with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higher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inference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accuracy</a:t>
            </a:r>
            <a:endParaRPr sz="900">
              <a:latin typeface="Roboto"/>
              <a:cs typeface="Roboto"/>
            </a:endParaRPr>
          </a:p>
          <a:p>
            <a:pPr marL="12700" marR="5080">
              <a:lnSpc>
                <a:spcPct val="101000"/>
              </a:lnSpc>
              <a:spcBef>
                <a:spcPts val="745"/>
              </a:spcBef>
            </a:pP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Using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Hierarchical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Inference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one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can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achieve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accuracy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LM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small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device.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76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" b="1">
                <a:solidFill>
                  <a:srgbClr val="4E5D66"/>
                </a:solidFill>
                <a:latin typeface="Roboto"/>
                <a:cs typeface="Roboto"/>
              </a:rPr>
              <a:t>Datasets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:</a:t>
            </a:r>
            <a:r>
              <a:rPr dirty="0" sz="900" spc="2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35">
                <a:solidFill>
                  <a:srgbClr val="4E5D66"/>
                </a:solidFill>
                <a:latin typeface="Roboto"/>
                <a:cs typeface="Roboto"/>
              </a:rPr>
              <a:t>Imagenet-1K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CIFAR100</a:t>
            </a:r>
            <a:endParaRPr sz="900">
              <a:latin typeface="Roboto"/>
              <a:cs typeface="Roboto"/>
            </a:endParaRPr>
          </a:p>
          <a:p>
            <a:pPr marL="246379" indent="-117475">
              <a:lnSpc>
                <a:spcPct val="100000"/>
              </a:lnSpc>
              <a:spcBef>
                <a:spcPts val="310"/>
              </a:spcBef>
              <a:buClr>
                <a:srgbClr val="2C3E50"/>
              </a:buClr>
              <a:buFont typeface="Lucida Sans Unicode"/>
              <a:buChar char="•"/>
              <a:tabLst>
                <a:tab pos="247015" algn="l"/>
              </a:tabLst>
            </a:pPr>
            <a:r>
              <a:rPr dirty="0" sz="900" spc="-5" b="1">
                <a:solidFill>
                  <a:srgbClr val="4E5D66"/>
                </a:solidFill>
                <a:latin typeface="Roboto"/>
                <a:cs typeface="Roboto"/>
              </a:rPr>
              <a:t>Models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:</a:t>
            </a:r>
            <a:r>
              <a:rPr dirty="0" sz="900" spc="4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ResNet50,</a:t>
            </a:r>
            <a:r>
              <a:rPr dirty="0" sz="900" spc="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ResNet18,</a:t>
            </a:r>
            <a:r>
              <a:rPr dirty="0" sz="900" spc="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ShufﬂeNet-V2,</a:t>
            </a:r>
            <a:r>
              <a:rPr dirty="0" sz="900" spc="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ResNet101,</a:t>
            </a:r>
            <a:r>
              <a:rPr dirty="0" sz="900" spc="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ResNet152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10"/>
              <a:t>Initial</a:t>
            </a:r>
            <a:r>
              <a:rPr dirty="0" spc="-50"/>
              <a:t> </a:t>
            </a:r>
            <a:r>
              <a:rPr dirty="0" spc="-1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540976"/>
            <a:ext cx="3892550" cy="5778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chosen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datasets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models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above,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lets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look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plot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fraction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correct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for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given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output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softmax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probability.</a:t>
            </a:r>
            <a:endParaRPr sz="900">
              <a:latin typeface="Roboto"/>
              <a:cs typeface="Roboto"/>
            </a:endParaRPr>
          </a:p>
          <a:p>
            <a:pPr marL="12700" marR="99695">
              <a:lnSpc>
                <a:spcPct val="101000"/>
              </a:lnSpc>
            </a:pP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output</a:t>
            </a:r>
            <a:r>
              <a:rPr dirty="0" sz="90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 i="1">
                <a:solidFill>
                  <a:srgbClr val="4E5D66"/>
                </a:solidFill>
                <a:latin typeface="Roboto"/>
                <a:cs typeface="Roboto"/>
              </a:rPr>
              <a:t>softmax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probability</a:t>
            </a:r>
            <a:r>
              <a:rPr dirty="0" sz="90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 i="1">
                <a:solidFill>
                  <a:srgbClr val="4E5D66"/>
                </a:solidFill>
                <a:latin typeface="Roboto"/>
                <a:cs typeface="Roboto"/>
              </a:rPr>
              <a:t>refers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maximum</a:t>
            </a:r>
            <a:r>
              <a:rPr dirty="0" sz="90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of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 i="1">
                <a:solidFill>
                  <a:srgbClr val="4E5D66"/>
                </a:solidFill>
                <a:latin typeface="Roboto"/>
                <a:cs typeface="Roboto"/>
              </a:rPr>
              <a:t>softmax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5" i="1">
                <a:solidFill>
                  <a:srgbClr val="4E5D66"/>
                </a:solidFill>
                <a:latin typeface="Roboto"/>
                <a:cs typeface="Roboto"/>
              </a:rPr>
              <a:t>values </a:t>
            </a:r>
            <a:r>
              <a:rPr dirty="0" sz="900" spc="-21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corresponding</a:t>
            </a:r>
            <a:r>
              <a:rPr dirty="0" sz="900" spc="-10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 i="1">
                <a:solidFill>
                  <a:srgbClr val="4E5D66"/>
                </a:solidFill>
                <a:latin typeface="Roboto"/>
                <a:cs typeface="Roboto"/>
              </a:rPr>
              <a:t>classes.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597" y="1195601"/>
            <a:ext cx="1612785" cy="11967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5595" y="1194901"/>
            <a:ext cx="1612837" cy="119744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40029" y="2437856"/>
            <a:ext cx="3168015" cy="421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8820" algn="l"/>
              </a:tabLst>
            </a:pPr>
            <a:r>
              <a:rPr dirty="0" sz="700">
                <a:solidFill>
                  <a:srgbClr val="2C3E50"/>
                </a:solidFill>
                <a:latin typeface="Roboto"/>
                <a:cs typeface="Roboto"/>
              </a:rPr>
              <a:t>(a) 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ResNet</a:t>
            </a:r>
            <a:r>
              <a:rPr dirty="0" sz="7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60">
                <a:solidFill>
                  <a:srgbClr val="4E5D66"/>
                </a:solidFill>
                <a:latin typeface="Roboto"/>
                <a:cs typeface="Roboto"/>
              </a:rPr>
              <a:t>101</a:t>
            </a:r>
            <a:r>
              <a:rPr dirty="0" sz="7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10">
                <a:solidFill>
                  <a:srgbClr val="4E5D66"/>
                </a:solidFill>
                <a:latin typeface="Roboto"/>
                <a:cs typeface="Roboto"/>
              </a:rPr>
              <a:t>on</a:t>
            </a:r>
            <a:r>
              <a:rPr dirty="0" sz="7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20">
                <a:solidFill>
                  <a:srgbClr val="4E5D66"/>
                </a:solidFill>
                <a:latin typeface="Roboto"/>
                <a:cs typeface="Roboto"/>
              </a:rPr>
              <a:t>CIFAR100	</a:t>
            </a:r>
            <a:r>
              <a:rPr dirty="0" sz="700">
                <a:solidFill>
                  <a:srgbClr val="2C3E50"/>
                </a:solidFill>
                <a:latin typeface="Roboto"/>
                <a:cs typeface="Roboto"/>
              </a:rPr>
              <a:t>(b)</a:t>
            </a:r>
            <a:r>
              <a:rPr dirty="0" sz="700" spc="-15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700" spc="-5">
                <a:solidFill>
                  <a:srgbClr val="4E5D66"/>
                </a:solidFill>
                <a:latin typeface="Roboto"/>
                <a:cs typeface="Roboto"/>
              </a:rPr>
              <a:t>ResNet50</a:t>
            </a:r>
            <a:r>
              <a:rPr dirty="0" sz="700" spc="-10">
                <a:solidFill>
                  <a:srgbClr val="4E5D66"/>
                </a:solidFill>
                <a:latin typeface="Roboto"/>
                <a:cs typeface="Roboto"/>
              </a:rPr>
              <a:t> on</a:t>
            </a:r>
            <a:r>
              <a:rPr dirty="0" sz="7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700" spc="-25">
                <a:solidFill>
                  <a:srgbClr val="4E5D66"/>
                </a:solidFill>
                <a:latin typeface="Roboto"/>
                <a:cs typeface="Roboto"/>
              </a:rPr>
              <a:t>ImageNet-1K</a:t>
            </a:r>
            <a:endParaRPr sz="7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100">
              <a:latin typeface="Roboto"/>
              <a:cs typeface="Roboto"/>
            </a:endParaRPr>
          </a:p>
          <a:p>
            <a:pPr marL="32384">
              <a:lnSpc>
                <a:spcPct val="100000"/>
              </a:lnSpc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Figure:</a:t>
            </a:r>
            <a:r>
              <a:rPr dirty="0" sz="80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Fraction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correctly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classiﬁed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images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vs</a:t>
            </a:r>
            <a:r>
              <a:rPr dirty="0" sz="8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5">
                <a:solidFill>
                  <a:srgbClr val="4E5D66"/>
                </a:solidFill>
                <a:latin typeface="Roboto"/>
                <a:cs typeface="Roboto"/>
              </a:rPr>
              <a:t>Softmax</a:t>
            </a:r>
            <a:r>
              <a:rPr dirty="0" sz="8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800" spc="-15">
                <a:solidFill>
                  <a:srgbClr val="4E5D66"/>
                </a:solidFill>
                <a:latin typeface="Roboto"/>
                <a:cs typeface="Roboto"/>
              </a:rPr>
              <a:t>probability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1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5297" y="552089"/>
            <a:ext cx="3890010" cy="4394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With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appropriate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bin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size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x-axis,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clear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fraction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correctly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classiﬁed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images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non-decreasing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function.</a:t>
            </a:r>
            <a:r>
              <a:rPr dirty="0" sz="900" spc="3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(Tested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over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multiple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models </a:t>
            </a:r>
            <a:r>
              <a:rPr dirty="0" sz="900" spc="-204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datasets).</a:t>
            </a:r>
            <a:endParaRPr sz="9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1938" y="1069916"/>
            <a:ext cx="2015975" cy="13657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7197" y="2593144"/>
            <a:ext cx="3780154" cy="4267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50800" marR="27940">
              <a:lnSpc>
                <a:spcPct val="96400"/>
              </a:lnSpc>
              <a:spcBef>
                <a:spcPts val="135"/>
              </a:spcBef>
            </a:pPr>
            <a:r>
              <a:rPr dirty="0" baseline="6172" sz="1350" spc="-22">
                <a:solidFill>
                  <a:srgbClr val="4E5D66"/>
                </a:solidFill>
                <a:latin typeface="Roboto"/>
                <a:cs typeface="Roboto"/>
              </a:rPr>
              <a:t>This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can 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be modeled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as: </a:t>
            </a:r>
            <a:r>
              <a:rPr dirty="0" baseline="6172" sz="1350" spc="30">
                <a:solidFill>
                  <a:srgbClr val="4E5D66"/>
                </a:solidFill>
                <a:latin typeface="Roboto"/>
                <a:cs typeface="Roboto"/>
              </a:rPr>
              <a:t>f(x</a:t>
            </a:r>
            <a:r>
              <a:rPr dirty="0" sz="600" spc="20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30">
                <a:solidFill>
                  <a:srgbClr val="4E5D66"/>
                </a:solidFill>
                <a:latin typeface="Lucida Sans Unicode"/>
                <a:cs typeface="Lucida Sans Unicode"/>
              </a:rPr>
              <a:t>) </a:t>
            </a:r>
            <a:r>
              <a:rPr dirty="0" baseline="6172" sz="1350">
                <a:solidFill>
                  <a:srgbClr val="4E5D66"/>
                </a:solidFill>
                <a:latin typeface="Lucida Sans Unicode"/>
                <a:cs typeface="Lucida Sans Unicode"/>
              </a:rPr>
              <a:t>= </a:t>
            </a:r>
            <a:r>
              <a:rPr dirty="0" baseline="6172" sz="1350" spc="22">
                <a:solidFill>
                  <a:srgbClr val="4E5D66"/>
                </a:solidFill>
                <a:latin typeface="Segoe UI Symbol"/>
                <a:cs typeface="Segoe UI Symbol"/>
              </a:rPr>
              <a:t>P</a:t>
            </a:r>
            <a:r>
              <a:rPr dirty="0" baseline="6172" sz="1350" spc="22">
                <a:solidFill>
                  <a:srgbClr val="4E5D66"/>
                </a:solidFill>
                <a:latin typeface="Lucida Sans Unicode"/>
                <a:cs typeface="Lucida Sans Unicode"/>
              </a:rPr>
              <a:t>(</a:t>
            </a:r>
            <a:r>
              <a:rPr dirty="0" baseline="6172" sz="1350" spc="22">
                <a:solidFill>
                  <a:srgbClr val="4E5D66"/>
                </a:solidFill>
                <a:latin typeface="Roboto"/>
                <a:cs typeface="Roboto"/>
              </a:rPr>
              <a:t>inference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is correct </a:t>
            </a:r>
            <a:r>
              <a:rPr dirty="0" baseline="6172" sz="1350" spc="-127">
                <a:solidFill>
                  <a:srgbClr val="4E5D66"/>
                </a:solidFill>
                <a:latin typeface="Lucida Sans Unicode"/>
                <a:cs typeface="Lucida Sans Unicode"/>
              </a:rPr>
              <a:t>| 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conﬁdence </a:t>
            </a:r>
            <a:r>
              <a:rPr dirty="0" baseline="6172" sz="1350">
                <a:solidFill>
                  <a:srgbClr val="4E5D66"/>
                </a:solidFill>
                <a:latin typeface="Lucida Sans Unicode"/>
                <a:cs typeface="Lucida Sans Unicode"/>
              </a:rPr>
              <a:t>= </a:t>
            </a:r>
            <a:r>
              <a:rPr dirty="0" baseline="6172" sz="135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>
                <a:solidFill>
                  <a:srgbClr val="4E5D66"/>
                </a:solidFill>
                <a:latin typeface="Lucida Sans Unicode"/>
                <a:cs typeface="Lucida Sans Unicode"/>
              </a:rPr>
              <a:t>)</a:t>
            </a:r>
            <a:r>
              <a:rPr dirty="0" baseline="6172" sz="1350" i="1">
                <a:solidFill>
                  <a:srgbClr val="4E5D66"/>
                </a:solidFill>
                <a:latin typeface="Verdana"/>
                <a:cs typeface="Verdana"/>
              </a:rPr>
              <a:t>, </a:t>
            </a:r>
            <a:r>
              <a:rPr dirty="0" baseline="6172" sz="1350" spc="-457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where the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probability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shown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on the 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y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axis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f(.)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 the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non-decreasing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function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that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used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models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non-decreasing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structure.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10"/>
              <a:t>Approach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9897" y="653816"/>
            <a:ext cx="4058285" cy="2186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structure:</a:t>
            </a:r>
            <a:endParaRPr sz="900">
              <a:latin typeface="Roboto"/>
              <a:cs typeface="Roboto"/>
            </a:endParaRPr>
          </a:p>
          <a:p>
            <a:pPr marL="271780" indent="-117475">
              <a:lnSpc>
                <a:spcPct val="100000"/>
              </a:lnSpc>
              <a:spcBef>
                <a:spcPts val="760"/>
              </a:spcBef>
              <a:buClr>
                <a:srgbClr val="2C3E5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 =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endParaRPr sz="900">
              <a:latin typeface="Verdana"/>
              <a:cs typeface="Verdana"/>
            </a:endParaRPr>
          </a:p>
          <a:p>
            <a:pPr marL="271780" indent="-117475">
              <a:lnSpc>
                <a:spcPct val="100000"/>
              </a:lnSpc>
              <a:spcBef>
                <a:spcPts val="309"/>
              </a:spcBef>
              <a:buClr>
                <a:srgbClr val="2C3E5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Accept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but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incorrect inference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=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endParaRPr sz="900">
              <a:latin typeface="Roboto"/>
              <a:cs typeface="Roboto"/>
            </a:endParaRPr>
          </a:p>
          <a:p>
            <a:pPr marL="271780" indent="-117475">
              <a:lnSpc>
                <a:spcPct val="100000"/>
              </a:lnSpc>
              <a:spcBef>
                <a:spcPts val="309"/>
              </a:spcBef>
              <a:buClr>
                <a:srgbClr val="2C3E5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Accept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correct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inference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=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10">
                <a:solidFill>
                  <a:srgbClr val="4E5D66"/>
                </a:solidFill>
                <a:latin typeface="Roboto"/>
                <a:cs typeface="Roboto"/>
              </a:rPr>
              <a:t>0</a:t>
            </a:r>
            <a:endParaRPr sz="900">
              <a:latin typeface="Roboto"/>
              <a:cs typeface="Roboto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From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deﬁnition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f(.),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we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note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following:</a:t>
            </a:r>
            <a:endParaRPr sz="900">
              <a:latin typeface="Roboto"/>
              <a:cs typeface="Roboto"/>
            </a:endParaRPr>
          </a:p>
          <a:p>
            <a:pPr marL="271780" indent="-117475">
              <a:lnSpc>
                <a:spcPct val="100000"/>
              </a:lnSpc>
              <a:spcBef>
                <a:spcPts val="860"/>
              </a:spcBef>
              <a:buClr>
                <a:srgbClr val="2C3E5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dirty="0" baseline="6172" sz="1350" spc="15">
                <a:solidFill>
                  <a:srgbClr val="4E5D66"/>
                </a:solidFill>
                <a:latin typeface="Roboto"/>
                <a:cs typeface="Roboto"/>
              </a:rPr>
              <a:t>f(</a:t>
            </a:r>
            <a:r>
              <a:rPr dirty="0" baseline="6172" sz="1350" spc="15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10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15">
                <a:solidFill>
                  <a:srgbClr val="4E5D66"/>
                </a:solidFill>
                <a:latin typeface="Roboto"/>
                <a:cs typeface="Roboto"/>
              </a:rPr>
              <a:t>)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 spc="-18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2">
                <a:solidFill>
                  <a:srgbClr val="4E5D66"/>
                </a:solidFill>
                <a:latin typeface="Roboto"/>
                <a:cs typeface="Roboto"/>
              </a:rPr>
              <a:t>Probability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correct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inference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2">
                <a:solidFill>
                  <a:srgbClr val="4E5D66"/>
                </a:solidFill>
                <a:latin typeface="Roboto"/>
                <a:cs typeface="Roboto"/>
              </a:rPr>
              <a:t>given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conﬁdence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3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-20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endParaRPr sz="600">
              <a:latin typeface="Roboto"/>
              <a:cs typeface="Roboto"/>
            </a:endParaRPr>
          </a:p>
          <a:p>
            <a:pPr marL="271780" indent="-117475">
              <a:lnSpc>
                <a:spcPct val="100000"/>
              </a:lnSpc>
              <a:spcBef>
                <a:spcPts val="309"/>
              </a:spcBef>
              <a:buClr>
                <a:srgbClr val="2C3E5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dirty="0" baseline="6172" sz="1350" spc="-52">
                <a:solidFill>
                  <a:srgbClr val="4E5D66"/>
                </a:solidFill>
                <a:latin typeface="Roboto"/>
                <a:cs typeface="Roboto"/>
              </a:rPr>
              <a:t>1-f(</a:t>
            </a:r>
            <a:r>
              <a:rPr dirty="0" baseline="6172" sz="1350" spc="-52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-35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-52">
                <a:solidFill>
                  <a:srgbClr val="4E5D66"/>
                </a:solidFill>
                <a:latin typeface="Roboto"/>
                <a:cs typeface="Roboto"/>
              </a:rPr>
              <a:t>)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 spc="-18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2">
                <a:solidFill>
                  <a:srgbClr val="4E5D66"/>
                </a:solidFill>
                <a:latin typeface="Roboto"/>
                <a:cs typeface="Roboto"/>
              </a:rPr>
              <a:t>Probability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incorrect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inference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2">
                <a:solidFill>
                  <a:srgbClr val="4E5D66"/>
                </a:solidFill>
                <a:latin typeface="Roboto"/>
                <a:cs typeface="Roboto"/>
              </a:rPr>
              <a:t>given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conﬁdence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2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-15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endParaRPr sz="600">
              <a:latin typeface="Roboto"/>
              <a:cs typeface="Roboto"/>
            </a:endParaRPr>
          </a:p>
          <a:p>
            <a:pPr marL="38100" marR="188595">
              <a:lnSpc>
                <a:spcPct val="101000"/>
              </a:lnSpc>
              <a:spcBef>
                <a:spcPts val="645"/>
              </a:spcBef>
            </a:pP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Thus,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decision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rule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we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adopt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is,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when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expected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less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than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expected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incorrect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ofﬂoad.</a:t>
            </a:r>
            <a:endParaRPr sz="900">
              <a:latin typeface="Roboto"/>
              <a:cs typeface="Roboto"/>
            </a:endParaRPr>
          </a:p>
          <a:p>
            <a:pPr marL="271780" indent="-117475">
              <a:lnSpc>
                <a:spcPct val="100000"/>
              </a:lnSpc>
              <a:spcBef>
                <a:spcPts val="760"/>
              </a:spcBef>
              <a:buClr>
                <a:srgbClr val="2C3E5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Expected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cost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=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endParaRPr sz="900">
              <a:latin typeface="Verdana"/>
              <a:cs typeface="Verdana"/>
            </a:endParaRPr>
          </a:p>
          <a:p>
            <a:pPr marL="271780" indent="-117475">
              <a:lnSpc>
                <a:spcPct val="100000"/>
              </a:lnSpc>
              <a:spcBef>
                <a:spcPts val="409"/>
              </a:spcBef>
              <a:buClr>
                <a:srgbClr val="2C3E50"/>
              </a:buClr>
              <a:buFont typeface="Lucida Sans Unicode"/>
              <a:buChar char="•"/>
              <a:tabLst>
                <a:tab pos="272415" algn="l"/>
              </a:tabLst>
            </a:pP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Expected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cost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incorrect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5">
                <a:solidFill>
                  <a:srgbClr val="4E5D66"/>
                </a:solidFill>
                <a:latin typeface="Roboto"/>
                <a:cs typeface="Roboto"/>
              </a:rPr>
              <a:t>inference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30">
                <a:solidFill>
                  <a:srgbClr val="4E5D66"/>
                </a:solidFill>
                <a:latin typeface="Roboto"/>
                <a:cs typeface="Roboto"/>
              </a:rPr>
              <a:t>=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89">
                <a:solidFill>
                  <a:srgbClr val="4E5D66"/>
                </a:solidFill>
                <a:latin typeface="Roboto"/>
                <a:cs typeface="Roboto"/>
              </a:rPr>
              <a:t>1.(1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 spc="-89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f(</a:t>
            </a:r>
            <a:r>
              <a:rPr dirty="0" baseline="6172" sz="1350" spc="7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5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))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+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44">
                <a:solidFill>
                  <a:srgbClr val="4E5D66"/>
                </a:solidFill>
                <a:latin typeface="Roboto"/>
                <a:cs typeface="Roboto"/>
              </a:rPr>
              <a:t>0.(1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 spc="-89">
                <a:solidFill>
                  <a:srgbClr val="4E5D66"/>
                </a:solidFill>
                <a:latin typeface="Roboto"/>
                <a:cs typeface="Roboto"/>
              </a:rPr>
              <a:t> (1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 spc="-89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15">
                <a:solidFill>
                  <a:srgbClr val="4E5D66"/>
                </a:solidFill>
                <a:latin typeface="Roboto"/>
                <a:cs typeface="Roboto"/>
              </a:rPr>
              <a:t>f(</a:t>
            </a:r>
            <a:r>
              <a:rPr dirty="0" baseline="6172" sz="1350" spc="15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10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15">
                <a:solidFill>
                  <a:srgbClr val="4E5D66"/>
                </a:solidFill>
                <a:latin typeface="Roboto"/>
                <a:cs typeface="Roboto"/>
              </a:rPr>
              <a:t>)))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30">
                <a:solidFill>
                  <a:srgbClr val="4E5D66"/>
                </a:solidFill>
                <a:latin typeface="Roboto"/>
                <a:cs typeface="Roboto"/>
              </a:rPr>
              <a:t>=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79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f(</a:t>
            </a:r>
            <a:r>
              <a:rPr dirty="0" baseline="6172" sz="1350" spc="7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5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)</a:t>
            </a:r>
            <a:endParaRPr baseline="6172" sz="135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844925" cy="306070"/>
          </a:xfrm>
          <a:prstGeom prst="rect"/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pc="-5"/>
              <a:t>Decision</a:t>
            </a:r>
            <a:r>
              <a:rPr dirty="0" spc="-40"/>
              <a:t> </a:t>
            </a:r>
            <a:r>
              <a:rPr dirty="0" spc="-5"/>
              <a:t>Module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4" name="object 4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1797" y="935578"/>
            <a:ext cx="4069715" cy="1485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ts val="1035"/>
              </a:lnSpc>
              <a:spcBef>
                <a:spcPts val="95"/>
              </a:spcBef>
            </a:pPr>
            <a:r>
              <a:rPr dirty="0" baseline="6172" sz="1350" spc="-7" b="1">
                <a:solidFill>
                  <a:srgbClr val="4E5D66"/>
                </a:solidFill>
                <a:latin typeface="Roboto"/>
                <a:cs typeface="Roboto"/>
              </a:rPr>
              <a:t>Ofﬂoad</a:t>
            </a:r>
            <a:r>
              <a:rPr dirty="0" baseline="6172" sz="1350" spc="-7" b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7" b="1">
                <a:solidFill>
                  <a:srgbClr val="4E5D66"/>
                </a:solidFill>
                <a:latin typeface="Roboto"/>
                <a:cs typeface="Roboto"/>
              </a:rPr>
              <a:t>Decisio</a:t>
            </a:r>
            <a:r>
              <a:rPr dirty="0" baseline="6172" sz="1350" spc="-15" b="1">
                <a:solidFill>
                  <a:srgbClr val="4E5D66"/>
                </a:solidFill>
                <a:latin typeface="Roboto"/>
                <a:cs typeface="Roboto"/>
              </a:rPr>
              <a:t>n</a:t>
            </a:r>
            <a:r>
              <a:rPr dirty="0" baseline="6172" sz="1350" spc="-22">
                <a:solidFill>
                  <a:srgbClr val="4E5D66"/>
                </a:solidFill>
                <a:latin typeface="Roboto"/>
                <a:cs typeface="Roboto"/>
              </a:rPr>
              <a:t>:</a:t>
            </a:r>
            <a:r>
              <a:rPr dirty="0" baseline="6172" sz="1350" spc="44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67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baseline="6172" sz="1350" spc="7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&lt;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79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15">
                <a:solidFill>
                  <a:srgbClr val="4E5D66"/>
                </a:solidFill>
                <a:latin typeface="Roboto"/>
                <a:cs typeface="Roboto"/>
              </a:rPr>
              <a:t>f(</a:t>
            </a:r>
            <a:r>
              <a:rPr dirty="0" baseline="6172" sz="1350" spc="-3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35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)</a:t>
            </a:r>
            <a:r>
              <a:rPr dirty="0" baseline="6172" sz="135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44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32">
                <a:solidFill>
                  <a:srgbClr val="4E5D66"/>
                </a:solidFill>
                <a:latin typeface="Lucida Sans Unicode"/>
                <a:cs typeface="Lucida Sans Unicode"/>
              </a:rPr>
              <a:t>=</a:t>
            </a:r>
            <a:r>
              <a:rPr dirty="0" baseline="6172" sz="1350" spc="112">
                <a:solidFill>
                  <a:srgbClr val="4E5D66"/>
                </a:solidFill>
                <a:latin typeface="Lucida Sans Unicode"/>
                <a:cs typeface="Lucida Sans Unicode"/>
              </a:rPr>
              <a:t>⇒</a:t>
            </a:r>
            <a:r>
              <a:rPr dirty="0" baseline="6172" sz="1350">
                <a:solidFill>
                  <a:srgbClr val="4E5D66"/>
                </a:solidFill>
                <a:latin typeface="Lucida Sans Unicode"/>
                <a:cs typeface="Lucida Sans Unicode"/>
              </a:rPr>
              <a:t> </a:t>
            </a:r>
            <a:r>
              <a:rPr dirty="0" baseline="6172" sz="1350" spc="-142">
                <a:solidFill>
                  <a:srgbClr val="4E5D66"/>
                </a:solidFill>
                <a:latin typeface="Lucida Sans Unicode"/>
                <a:cs typeface="Lucida Sans Unicode"/>
              </a:rPr>
              <a:t> </a:t>
            </a:r>
            <a:r>
              <a:rPr dirty="0" baseline="6172" sz="1350" spc="15">
                <a:solidFill>
                  <a:srgbClr val="4E5D66"/>
                </a:solidFill>
                <a:latin typeface="Roboto"/>
                <a:cs typeface="Roboto"/>
              </a:rPr>
              <a:t>f(</a:t>
            </a:r>
            <a:r>
              <a:rPr dirty="0" baseline="6172" sz="1350" spc="-3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600" spc="35" i="1">
                <a:solidFill>
                  <a:srgbClr val="4E5D66"/>
                </a:solidFill>
                <a:latin typeface="Roboto"/>
                <a:cs typeface="Roboto"/>
              </a:rPr>
              <a:t>t</a:t>
            </a:r>
            <a:r>
              <a:rPr dirty="0" baseline="6172" sz="1350" spc="7">
                <a:solidFill>
                  <a:srgbClr val="4E5D66"/>
                </a:solidFill>
                <a:latin typeface="Roboto"/>
                <a:cs typeface="Roboto"/>
              </a:rPr>
              <a:t>)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&lt;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179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24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baseline="6172" sz="1350" spc="-7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6172" sz="1350" spc="-67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endParaRPr baseline="6172" sz="1350">
              <a:latin typeface="Verdana"/>
              <a:cs typeface="Verdana"/>
            </a:endParaRPr>
          </a:p>
          <a:p>
            <a:pPr marL="76200">
              <a:lnSpc>
                <a:spcPts val="1035"/>
              </a:lnSpc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decision,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end,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reduces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ﬁnding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 i="1">
                <a:solidFill>
                  <a:srgbClr val="4E5D66"/>
                </a:solidFill>
                <a:latin typeface="Roboto"/>
                <a:cs typeface="Roboto"/>
              </a:rPr>
              <a:t>x</a:t>
            </a:r>
            <a:r>
              <a:rPr dirty="0" sz="900" spc="5" i="1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where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f(.)</a:t>
            </a:r>
            <a:r>
              <a:rPr dirty="0" sz="900" spc="3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intersects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30">
                <a:solidFill>
                  <a:srgbClr val="4E5D66"/>
                </a:solidFill>
                <a:latin typeface="Roboto"/>
                <a:cs typeface="Roboto"/>
              </a:rPr>
              <a:t>y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=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9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6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-215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.</a:t>
            </a:r>
            <a:endParaRPr sz="900">
              <a:latin typeface="Roboto"/>
              <a:cs typeface="Roboto"/>
            </a:endParaRPr>
          </a:p>
          <a:p>
            <a:pPr marL="76200" marR="43180">
              <a:lnSpc>
                <a:spcPct val="101000"/>
              </a:lnSpc>
            </a:pP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right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this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intersection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point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(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f(x)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&gt;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1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3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-215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)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accept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and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ofﬂoad </a:t>
            </a:r>
            <a:r>
              <a:rPr dirty="0" sz="900" spc="-20">
                <a:solidFill>
                  <a:srgbClr val="4E5D66"/>
                </a:solidFill>
                <a:latin typeface="Roboto"/>
                <a:cs typeface="Roboto"/>
              </a:rPr>
              <a:t>any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data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samples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left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(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f(x)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&lt; </a:t>
            </a:r>
            <a:r>
              <a:rPr dirty="0" sz="900" spc="-120">
                <a:solidFill>
                  <a:srgbClr val="4E5D66"/>
                </a:solidFill>
                <a:latin typeface="Roboto"/>
                <a:cs typeface="Roboto"/>
              </a:rPr>
              <a:t>1</a:t>
            </a:r>
            <a:r>
              <a:rPr dirty="0" sz="900" spc="-10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60">
                <a:solidFill>
                  <a:srgbClr val="4E5D66"/>
                </a:solidFill>
                <a:latin typeface="Roboto"/>
                <a:cs typeface="Roboto"/>
              </a:rPr>
              <a:t>-</a:t>
            </a:r>
            <a:r>
              <a:rPr dirty="0" sz="900" spc="-13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45" i="1">
                <a:solidFill>
                  <a:srgbClr val="4E5D66"/>
                </a:solidFill>
                <a:latin typeface="Verdana"/>
                <a:cs typeface="Verdana"/>
              </a:rPr>
              <a:t>τ</a:t>
            </a:r>
            <a:r>
              <a:rPr dirty="0" sz="900" spc="-215" i="1">
                <a:solidFill>
                  <a:srgbClr val="4E5D66"/>
                </a:solidFill>
                <a:latin typeface="Verdana"/>
                <a:cs typeface="Verdana"/>
              </a:rPr>
              <a:t>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).</a:t>
            </a:r>
            <a:endParaRPr sz="900">
              <a:latin typeface="Roboto"/>
              <a:cs typeface="Roboto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Preliminaries:</a:t>
            </a:r>
            <a:endParaRPr sz="900">
              <a:latin typeface="Roboto"/>
              <a:cs typeface="Roboto"/>
            </a:endParaRPr>
          </a:p>
          <a:p>
            <a:pPr marL="309880" indent="-117475">
              <a:lnSpc>
                <a:spcPct val="100000"/>
              </a:lnSpc>
              <a:spcBef>
                <a:spcPts val="760"/>
              </a:spcBef>
              <a:buClr>
                <a:srgbClr val="2C3E50"/>
              </a:buClr>
              <a:buFont typeface="Lucida Sans Unicode"/>
              <a:buChar char="•"/>
              <a:tabLst>
                <a:tab pos="3105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SML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output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converted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a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4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bit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value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(convenient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to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keep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track).</a:t>
            </a:r>
            <a:endParaRPr sz="900">
              <a:latin typeface="Roboto"/>
              <a:cs typeface="Roboto"/>
            </a:endParaRPr>
          </a:p>
          <a:p>
            <a:pPr marL="309880" marR="68580" indent="-117475">
              <a:lnSpc>
                <a:spcPct val="101000"/>
              </a:lnSpc>
              <a:spcBef>
                <a:spcPts val="295"/>
              </a:spcBef>
              <a:buClr>
                <a:srgbClr val="2C3E50"/>
              </a:buClr>
              <a:buFont typeface="Lucida Sans Unicode"/>
              <a:buChar char="•"/>
              <a:tabLst>
                <a:tab pos="3105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interval 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[0, </a:t>
            </a:r>
            <a:r>
              <a:rPr dirty="0" sz="900" spc="-65">
                <a:solidFill>
                  <a:srgbClr val="4E5D66"/>
                </a:solidFill>
                <a:latin typeface="Roboto"/>
                <a:cs typeface="Roboto"/>
              </a:rPr>
              <a:t>1]</a:t>
            </a:r>
            <a:r>
              <a:rPr dirty="0" sz="900" spc="-6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 divided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into </a:t>
            </a:r>
            <a:r>
              <a:rPr dirty="0" sz="900" spc="-65">
                <a:solidFill>
                  <a:srgbClr val="4E5D66"/>
                </a:solidFill>
                <a:latin typeface="Roboto"/>
                <a:cs typeface="Roboto"/>
              </a:rPr>
              <a:t>15</a:t>
            </a:r>
            <a:r>
              <a:rPr dirty="0" sz="900" spc="-6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intervals with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boundaries generated </a:t>
            </a:r>
            <a:r>
              <a:rPr dirty="0" sz="900" spc="-25">
                <a:solidFill>
                  <a:srgbClr val="4E5D66"/>
                </a:solidFill>
                <a:latin typeface="Roboto"/>
                <a:cs typeface="Roboto"/>
              </a:rPr>
              <a:t>by </a:t>
            </a:r>
            <a:r>
              <a:rPr dirty="0" sz="900" spc="-21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these 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4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bit</a:t>
            </a:r>
            <a:r>
              <a:rPr dirty="0" sz="900" spc="-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values.</a:t>
            </a:r>
            <a:endParaRPr sz="900">
              <a:latin typeface="Roboto"/>
              <a:cs typeface="Roboto"/>
            </a:endParaRPr>
          </a:p>
          <a:p>
            <a:pPr marL="309880" indent="-117475">
              <a:lnSpc>
                <a:spcPct val="100000"/>
              </a:lnSpc>
              <a:spcBef>
                <a:spcPts val="310"/>
              </a:spcBef>
              <a:buClr>
                <a:srgbClr val="2C3E50"/>
              </a:buClr>
              <a:buFont typeface="Lucida Sans Unicode"/>
              <a:buChar char="•"/>
              <a:tabLst>
                <a:tab pos="310515" algn="l"/>
              </a:tabLst>
            </a:pP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estimate</a:t>
            </a:r>
            <a:r>
              <a:rPr dirty="0" sz="900" spc="-45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baseline="15432" sz="1350" spc="-120">
                <a:solidFill>
                  <a:srgbClr val="4E5D66"/>
                </a:solidFill>
                <a:latin typeface="Lucida Sans Unicode"/>
                <a:cs typeface="Lucida Sans Unicode"/>
              </a:rPr>
              <a:t>ˆ</a:t>
            </a:r>
            <a:r>
              <a:rPr dirty="0" sz="900" spc="-80" i="1">
                <a:solidFill>
                  <a:srgbClr val="4E5D66"/>
                </a:solidFill>
                <a:latin typeface="Roboto"/>
                <a:cs typeface="Roboto"/>
              </a:rPr>
              <a:t>f</a:t>
            </a:r>
            <a:r>
              <a:rPr dirty="0" sz="900" spc="-80">
                <a:solidFill>
                  <a:srgbClr val="4E5D66"/>
                </a:solidFill>
                <a:latin typeface="Lucida Sans Unicode"/>
                <a:cs typeface="Lucida Sans Unicode"/>
              </a:rPr>
              <a:t>(</a:t>
            </a:r>
            <a:r>
              <a:rPr dirty="0" sz="900" spc="-80" i="1">
                <a:solidFill>
                  <a:srgbClr val="4E5D66"/>
                </a:solidFill>
                <a:latin typeface="Verdana"/>
                <a:cs typeface="Verdana"/>
              </a:rPr>
              <a:t>.</a:t>
            </a:r>
            <a:r>
              <a:rPr dirty="0" sz="900" spc="-80">
                <a:solidFill>
                  <a:srgbClr val="4E5D66"/>
                </a:solidFill>
                <a:latin typeface="Lucida Sans Unicode"/>
                <a:cs typeface="Lucida Sans Unicode"/>
              </a:rPr>
              <a:t>)</a:t>
            </a:r>
            <a:r>
              <a:rPr dirty="0" sz="900" spc="-60">
                <a:solidFill>
                  <a:srgbClr val="4E5D66"/>
                </a:solidFill>
                <a:latin typeface="Lucida Sans Unicode"/>
                <a:cs typeface="Lucida Sans Unicode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is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maintained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for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each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5">
                <a:solidFill>
                  <a:srgbClr val="4E5D66"/>
                </a:solidFill>
                <a:latin typeface="Roboto"/>
                <a:cs typeface="Roboto"/>
              </a:rPr>
              <a:t>of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0">
                <a:solidFill>
                  <a:srgbClr val="4E5D66"/>
                </a:solidFill>
                <a:latin typeface="Roboto"/>
                <a:cs typeface="Roboto"/>
              </a:rPr>
              <a:t>these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65">
                <a:solidFill>
                  <a:srgbClr val="4E5D66"/>
                </a:solidFill>
                <a:latin typeface="Roboto"/>
                <a:cs typeface="Roboto"/>
              </a:rPr>
              <a:t>16</a:t>
            </a:r>
            <a:r>
              <a:rPr dirty="0" sz="900">
                <a:solidFill>
                  <a:srgbClr val="4E5D66"/>
                </a:solidFill>
                <a:latin typeface="Roboto"/>
                <a:cs typeface="Roboto"/>
              </a:rPr>
              <a:t> </a:t>
            </a:r>
            <a:r>
              <a:rPr dirty="0" sz="900" spc="-15">
                <a:solidFill>
                  <a:srgbClr val="4E5D66"/>
                </a:solidFill>
                <a:latin typeface="Roboto"/>
                <a:cs typeface="Roboto"/>
              </a:rPr>
              <a:t>values.</a:t>
            </a:r>
            <a:endParaRPr sz="9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36008" y="0"/>
            <a:ext cx="72390" cy="306070"/>
          </a:xfrm>
          <a:custGeom>
            <a:avLst/>
            <a:gdLst/>
            <a:ahLst/>
            <a:cxnLst/>
            <a:rect l="l" t="t" r="r" b="b"/>
            <a:pathLst>
              <a:path w="72389" h="306070">
                <a:moveTo>
                  <a:pt x="0" y="306006"/>
                </a:moveTo>
                <a:lnTo>
                  <a:pt x="71996" y="306006"/>
                </a:lnTo>
                <a:lnTo>
                  <a:pt x="71996" y="0"/>
                </a:lnTo>
                <a:lnTo>
                  <a:pt x="0" y="0"/>
                </a:lnTo>
                <a:lnTo>
                  <a:pt x="0" y="306006"/>
                </a:lnTo>
                <a:close/>
              </a:path>
            </a:pathLst>
          </a:custGeom>
          <a:solidFill>
            <a:srgbClr val="33485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0" y="0"/>
            <a:ext cx="3844925" cy="306070"/>
          </a:xfrm>
          <a:prstGeom prst="rect">
            <a:avLst/>
          </a:prstGeom>
          <a:solidFill>
            <a:srgbClr val="33485E"/>
          </a:solidFill>
        </p:spPr>
        <p:txBody>
          <a:bodyPr wrap="square" lIns="0" tIns="76200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600"/>
              </a:spcBef>
            </a:pPr>
            <a:r>
              <a:rPr dirty="0" sz="1100" spc="-5" b="1">
                <a:solidFill>
                  <a:srgbClr val="FFFFFF"/>
                </a:solidFill>
                <a:latin typeface="Roboto"/>
                <a:cs typeface="Roboto"/>
              </a:rPr>
              <a:t>Algorithm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56870"/>
            <a:chOff x="0" y="0"/>
            <a:chExt cx="4608195" cy="356870"/>
          </a:xfrm>
        </p:grpSpPr>
        <p:sp>
          <p:nvSpPr>
            <p:cNvPr id="5" name="object 5"/>
            <p:cNvSpPr/>
            <p:nvPr/>
          </p:nvSpPr>
          <p:spPr>
            <a:xfrm>
              <a:off x="3844836" y="0"/>
              <a:ext cx="691515" cy="306070"/>
            </a:xfrm>
            <a:custGeom>
              <a:avLst/>
              <a:gdLst/>
              <a:ahLst/>
              <a:cxnLst/>
              <a:rect l="l" t="t" r="r" b="b"/>
              <a:pathLst>
                <a:path w="691514" h="306070">
                  <a:moveTo>
                    <a:pt x="691172" y="0"/>
                  </a:moveTo>
                  <a:lnTo>
                    <a:pt x="0" y="0"/>
                  </a:lnTo>
                  <a:lnTo>
                    <a:pt x="0" y="306006"/>
                  </a:lnTo>
                  <a:lnTo>
                    <a:pt x="691172" y="306006"/>
                  </a:lnTo>
                  <a:lnTo>
                    <a:pt x="691172" y="0"/>
                  </a:lnTo>
                  <a:close/>
                </a:path>
              </a:pathLst>
            </a:custGeom>
            <a:solidFill>
              <a:srgbClr val="2C3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196" y="82599"/>
              <a:ext cx="552925" cy="1694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06006"/>
              <a:ext cx="4608004" cy="5060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855" y="435679"/>
            <a:ext cx="3064379" cy="25892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06155" y="3079240"/>
            <a:ext cx="7962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2C3E50"/>
                </a:solidFill>
                <a:latin typeface="Roboto"/>
                <a:cs typeface="Roboto"/>
              </a:rPr>
              <a:t>Figure:</a:t>
            </a:r>
            <a:r>
              <a:rPr dirty="0" sz="800" spc="-40">
                <a:solidFill>
                  <a:srgbClr val="2C3E50"/>
                </a:solidFill>
                <a:latin typeface="Roboto"/>
                <a:cs typeface="Roboto"/>
              </a:rPr>
              <a:t> </a:t>
            </a:r>
            <a:r>
              <a:rPr dirty="0" sz="800" spc="-10">
                <a:solidFill>
                  <a:srgbClr val="4E5D66"/>
                </a:solidFill>
                <a:latin typeface="Roboto"/>
                <a:cs typeface="Roboto"/>
              </a:rPr>
              <a:t>Algorithm</a:t>
            </a:r>
            <a:endParaRPr sz="8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201" y="3292741"/>
            <a:ext cx="4377690" cy="0"/>
          </a:xfrm>
          <a:custGeom>
            <a:avLst/>
            <a:gdLst/>
            <a:ahLst/>
            <a:cxnLst/>
            <a:rect l="l" t="t" r="r" b="b"/>
            <a:pathLst>
              <a:path w="4377690" h="0">
                <a:moveTo>
                  <a:pt x="0" y="0"/>
                </a:moveTo>
                <a:lnTo>
                  <a:pt x="4377588" y="0"/>
                </a:lnTo>
              </a:path>
            </a:pathLst>
          </a:custGeom>
          <a:ln w="3175">
            <a:solidFill>
              <a:srgbClr val="C2C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"/>
              <a:t>©</a:t>
            </a:r>
            <a:r>
              <a:rPr dirty="0" spc="-5"/>
              <a:t> </a:t>
            </a:r>
            <a:r>
              <a:rPr dirty="0" spc="-10"/>
              <a:t>Vin</a:t>
            </a:r>
            <a:r>
              <a:rPr dirty="0" spc="-15"/>
              <a:t>a</a:t>
            </a:r>
            <a:r>
              <a:rPr dirty="0" spc="-20"/>
              <a:t>y</a:t>
            </a:r>
            <a:r>
              <a:rPr dirty="0" spc="-5"/>
              <a:t> </a:t>
            </a:r>
            <a:r>
              <a:rPr dirty="0" spc="-10"/>
              <a:t>Suta</a:t>
            </a:r>
            <a:r>
              <a:rPr dirty="0" spc="-50"/>
              <a:t>r</a:t>
            </a:r>
            <a:r>
              <a:rPr dirty="0" spc="-5"/>
              <a:t>,</a:t>
            </a:r>
            <a:r>
              <a:rPr dirty="0" spc="-5"/>
              <a:t> </a:t>
            </a:r>
            <a:r>
              <a:rPr dirty="0" spc="-15"/>
              <a:t>21d070078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30"/>
              </a:spcBef>
            </a:pPr>
            <a:fld id="{81D60167-4931-47E6-BA6A-407CBD079E47}" type="slidenum">
              <a:rPr dirty="0" spc="-45"/>
              <a:t>15</a:t>
            </a:fld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485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 Sutar, 21d070078</dc:creator>
  <dc:title>Hierarchical Inference</dc:title>
  <dcterms:created xsi:type="dcterms:W3CDTF">2024-11-27T08:36:28Z</dcterms:created>
  <dcterms:modified xsi:type="dcterms:W3CDTF">2024-11-27T08:36:28Z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2024-11-27T00:00:00Z</vt:filetime>
  </property>
</Properties>
</file>