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899d3abee_2_38: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90" name="Google Shape;90;g31899d3abee_2_38: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31899d3abee_2_38: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899d3abee_2_79: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46" name="Google Shape;146;g31899d3abee_2_79: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899d3abee_2_84: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52" name="Google Shape;152;g31899d3abee_2_84: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899d3abee_2_88: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58" name="Google Shape;158;g31899d3abee_2_88: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899d3abee_2_93: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64" name="Google Shape;164;g31899d3abee_2_93: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a194751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a194751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a1947511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a194751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899d3abee_2_50: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02" name="Google Shape;102;g31899d3abee_2_50: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89c908d72_2_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09" name="Google Shape;109;g3189c908d72_2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899d3abee_2_55: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15" name="Google Shape;115;g31899d3abee_2_55: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899d3abee_2_60: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21" name="Google Shape;121;g31899d3abee_2_60: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899d3abee_2_65: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27" name="Google Shape;127;g31899d3abee_2_65: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899d3abee_2_70: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33" name="Google Shape;133;g31899d3abee_2_70: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899d3abee_2_75: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40" name="Google Shape;140;g31899d3abee_2_75: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59" name="Shape 59"/>
        <p:cNvGrpSpPr/>
        <p:nvPr/>
      </p:nvGrpSpPr>
      <p:grpSpPr>
        <a:xfrm>
          <a:off x="0" y="0"/>
          <a:ext cx="0" cy="0"/>
          <a:chOff x="0" y="0"/>
          <a:chExt cx="0" cy="0"/>
        </a:xfrm>
      </p:grpSpPr>
      <p:sp>
        <p:nvSpPr>
          <p:cNvPr id="60" name="Google Shape;60;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1" name="Shape 61"/>
        <p:cNvGrpSpPr/>
        <p:nvPr/>
      </p:nvGrpSpPr>
      <p:grpSpPr>
        <a:xfrm>
          <a:off x="0" y="0"/>
          <a:ext cx="0" cy="0"/>
          <a:chOff x="0" y="0"/>
          <a:chExt cx="0" cy="0"/>
        </a:xfrm>
      </p:grpSpPr>
      <p:sp>
        <p:nvSpPr>
          <p:cNvPr id="62" name="Google Shape;62;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4" name="Shape 64"/>
        <p:cNvGrpSpPr/>
        <p:nvPr/>
      </p:nvGrpSpPr>
      <p:grpSpPr>
        <a:xfrm>
          <a:off x="0" y="0"/>
          <a:ext cx="0" cy="0"/>
          <a:chOff x="0" y="0"/>
          <a:chExt cx="0" cy="0"/>
        </a:xfrm>
      </p:grpSpPr>
      <p:sp>
        <p:nvSpPr>
          <p:cNvPr id="65" name="Google Shape;65;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67" name="Google Shape;67;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68" name="Google Shape;68;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69" name="Google Shape;69;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19"/>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73" name="Google Shape;73;p19"/>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0"/>
          <p:cNvSpPr/>
          <p:nvPr>
            <p:ph idx="2" type="pic"/>
          </p:nvPr>
        </p:nvSpPr>
        <p:spPr>
          <a:xfrm>
            <a:off x="1792288" y="459581"/>
            <a:ext cx="5486400" cy="3086100"/>
          </a:xfrm>
          <a:prstGeom prst="rect">
            <a:avLst/>
          </a:prstGeom>
          <a:noFill/>
          <a:ln>
            <a:noFill/>
          </a:ln>
        </p:spPr>
      </p:sp>
      <p:sp>
        <p:nvSpPr>
          <p:cNvPr id="77" name="Google Shape;77;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21"/>
          <p:cNvSpPr txBox="1"/>
          <p:nvPr>
            <p:ph idx="1" type="body"/>
          </p:nvPr>
        </p:nvSpPr>
        <p:spPr>
          <a:xfrm rot="5400000">
            <a:off x="2874763"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22"/>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22"/>
          <p:cNvSpPr txBox="1"/>
          <p:nvPr>
            <p:ph idx="1" type="body"/>
          </p:nvPr>
        </p:nvSpPr>
        <p:spPr>
          <a:xfrm rot="5400000">
            <a:off x="1272779"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84" name="Shape 84"/>
        <p:cNvGrpSpPr/>
        <p:nvPr/>
      </p:nvGrpSpPr>
      <p:grpSpPr>
        <a:xfrm>
          <a:off x="0" y="0"/>
          <a:ext cx="0" cy="0"/>
          <a:chOff x="0" y="0"/>
          <a:chExt cx="0" cy="0"/>
        </a:xfrm>
      </p:grpSpPr>
      <p:sp>
        <p:nvSpPr>
          <p:cNvPr id="85" name="Google Shape;85;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23"/>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87" name="Google Shape;87;p23"/>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en.wikipedia.org/wiki/Gibbs_sampling" TargetMode="External"/><Relationship Id="rId4" Type="http://schemas.openxmlformats.org/officeDocument/2006/relationships/hyperlink" Target="https://nanonets.com/blog/topic-modeling-with-lsa-plsa-lda-lda2ve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24"/>
          <p:cNvSpPr txBox="1"/>
          <p:nvPr>
            <p:ph type="ctrTitle"/>
          </p:nvPr>
        </p:nvSpPr>
        <p:spPr>
          <a:xfrm>
            <a:off x="304800" y="571500"/>
            <a:ext cx="8686800" cy="1657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 </a:t>
            </a:r>
            <a:r>
              <a:rPr b="1" lang="en" sz="4400"/>
              <a:t>Final Project Evaluation</a:t>
            </a:r>
            <a:endParaRPr sz="4400"/>
          </a:p>
        </p:txBody>
      </p:sp>
      <p:sp>
        <p:nvSpPr>
          <p:cNvPr id="94" name="Google Shape;94;p24"/>
          <p:cNvSpPr txBox="1"/>
          <p:nvPr>
            <p:ph idx="1" type="subTitle"/>
          </p:nvPr>
        </p:nvSpPr>
        <p:spPr>
          <a:xfrm>
            <a:off x="163962" y="1808500"/>
            <a:ext cx="8610600" cy="1200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E8637"/>
              </a:buClr>
              <a:buSzPts val="2240"/>
              <a:buFont typeface="Arial"/>
              <a:buNone/>
            </a:pPr>
            <a:r>
              <a:rPr lang="en" sz="3200"/>
              <a:t>Team ID - 23</a:t>
            </a:r>
            <a:endParaRPr sz="3200"/>
          </a:p>
          <a:p>
            <a:pPr indent="0" lvl="0" marL="0" rtl="0" algn="ctr">
              <a:lnSpc>
                <a:spcPct val="90000"/>
              </a:lnSpc>
              <a:spcBef>
                <a:spcPts val="0"/>
              </a:spcBef>
              <a:spcAft>
                <a:spcPts val="0"/>
              </a:spcAft>
              <a:buClr>
                <a:srgbClr val="FE8637"/>
              </a:buClr>
              <a:buSzPts val="2240"/>
              <a:buFont typeface="Arial"/>
              <a:buNone/>
            </a:pPr>
            <a:r>
              <a:rPr lang="en" sz="3200"/>
              <a:t>Varunav Singh</a:t>
            </a:r>
            <a:r>
              <a:rPr lang="en" sz="3200"/>
              <a:t>, 21D070086</a:t>
            </a:r>
            <a:endParaRPr/>
          </a:p>
          <a:p>
            <a:pPr indent="0" lvl="0" marL="0" rtl="0" algn="l">
              <a:lnSpc>
                <a:spcPct val="90000"/>
              </a:lnSpc>
              <a:spcBef>
                <a:spcPts val="0"/>
              </a:spcBef>
              <a:spcAft>
                <a:spcPts val="0"/>
              </a:spcAft>
              <a:buClr>
                <a:srgbClr val="FE8637"/>
              </a:buClr>
              <a:buSzPts val="2240"/>
              <a:buNone/>
            </a:pPr>
            <a:r>
              <a:rPr lang="en" sz="3200"/>
              <a:t>                Vinay Sutar</a:t>
            </a:r>
            <a:r>
              <a:rPr lang="en" sz="3200"/>
              <a:t>, 21D070078</a:t>
            </a:r>
            <a:endParaRPr sz="3200"/>
          </a:p>
          <a:p>
            <a:pPr indent="0" lvl="0" marL="0" rtl="0" algn="l">
              <a:lnSpc>
                <a:spcPct val="90000"/>
              </a:lnSpc>
              <a:spcBef>
                <a:spcPts val="0"/>
              </a:spcBef>
              <a:spcAft>
                <a:spcPts val="0"/>
              </a:spcAft>
              <a:buClr>
                <a:srgbClr val="FE8637"/>
              </a:buClr>
              <a:buSzPts val="2240"/>
              <a:buNone/>
            </a:pPr>
            <a:r>
              <a:rPr lang="en" sz="3200"/>
              <a:t>				Ananya Chinmaya, 210070008</a:t>
            </a:r>
            <a:endParaRPr sz="3200"/>
          </a:p>
          <a:p>
            <a:pPr indent="0" lvl="0" marL="0" rtl="0" algn="l">
              <a:lnSpc>
                <a:spcPct val="90000"/>
              </a:lnSpc>
              <a:spcBef>
                <a:spcPts val="0"/>
              </a:spcBef>
              <a:spcAft>
                <a:spcPts val="0"/>
              </a:spcAft>
              <a:buClr>
                <a:srgbClr val="FE8637"/>
              </a:buClr>
              <a:buSzPts val="2240"/>
              <a:buNone/>
            </a:pPr>
            <a:r>
              <a:rPr lang="en" sz="3200"/>
              <a:t>				Chinmay Jadhav, 210020057</a:t>
            </a:r>
            <a:endParaRPr/>
          </a:p>
          <a:p>
            <a:pPr indent="0" lvl="0" marL="0" rtl="0" algn="ctr">
              <a:lnSpc>
                <a:spcPct val="90000"/>
              </a:lnSpc>
              <a:spcBef>
                <a:spcPts val="600"/>
              </a:spcBef>
              <a:spcAft>
                <a:spcPts val="0"/>
              </a:spcAft>
              <a:buClr>
                <a:srgbClr val="FE8637"/>
              </a:buClr>
              <a:buSzPts val="2240"/>
              <a:buFont typeface="Arial"/>
              <a:buNone/>
            </a:pPr>
            <a:r>
              <a:rPr lang="en" sz="3200"/>
              <a:t>28/11/2024</a:t>
            </a:r>
            <a:endParaRPr/>
          </a:p>
          <a:p>
            <a:pPr indent="0" lvl="0" marL="0" rtl="0" algn="ctr">
              <a:lnSpc>
                <a:spcPct val="90000"/>
              </a:lnSpc>
              <a:spcBef>
                <a:spcPts val="600"/>
              </a:spcBef>
              <a:spcAft>
                <a:spcPts val="0"/>
              </a:spcAft>
              <a:buClr>
                <a:srgbClr val="FE8637"/>
              </a:buClr>
              <a:buSzPts val="2240"/>
              <a:buFont typeface="Arial"/>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Error analysis</a:t>
            </a:r>
            <a:endParaRPr b="1"/>
          </a:p>
        </p:txBody>
      </p:sp>
      <p:sp>
        <p:nvSpPr>
          <p:cNvPr id="149" name="Google Shape;149;p3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Few outputs contain words that are not related with the other words in the same row (when they should be), for example - </a:t>
            </a:r>
            <a:endParaRPr/>
          </a:p>
          <a:p>
            <a:pPr indent="-228600" lvl="0" marL="457200" rtl="0" algn="l">
              <a:lnSpc>
                <a:spcPct val="100000"/>
              </a:lnSpc>
              <a:spcBef>
                <a:spcPts val="480"/>
              </a:spcBef>
              <a:spcAft>
                <a:spcPts val="0"/>
              </a:spcAft>
              <a:buSzPts val="2400"/>
              <a:buNone/>
            </a:pPr>
            <a:r>
              <a:rPr lang="en"/>
              <a:t>	“</a:t>
            </a:r>
            <a:r>
              <a:rPr lang="en"/>
              <a:t>reptiles shrew underwent increase solely expansion rise true adaptations pigs</a:t>
            </a:r>
            <a:r>
              <a:rPr lang="en"/>
              <a:t>”</a:t>
            </a:r>
            <a:endParaRPr/>
          </a:p>
          <a:p>
            <a:pPr indent="-381000" lvl="0" marL="457200" rtl="0" algn="l">
              <a:lnSpc>
                <a:spcPct val="100000"/>
              </a:lnSpc>
              <a:spcBef>
                <a:spcPts val="480"/>
              </a:spcBef>
              <a:spcAft>
                <a:spcPts val="0"/>
              </a:spcAft>
              <a:buSzPts val="2400"/>
              <a:buChar char="•"/>
            </a:pPr>
            <a:r>
              <a:rPr lang="en"/>
              <a:t>This occurs due to proximity of their </a:t>
            </a:r>
            <a:r>
              <a:rPr lang="en"/>
              <a:t>occurrence</a:t>
            </a:r>
            <a:r>
              <a:rPr lang="en"/>
              <a:t> in text. All of these words exist in the same paragraph, but pig was only given as an example in a different context to the rest of the words, hence it has no relation.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457200" lvl="0" marL="0" rtl="0" algn="l">
              <a:lnSpc>
                <a:spcPct val="100000"/>
              </a:lnSpc>
              <a:spcBef>
                <a:spcPts val="0"/>
              </a:spcBef>
              <a:spcAft>
                <a:spcPts val="0"/>
              </a:spcAft>
              <a:buSzPts val="1400"/>
              <a:buNone/>
            </a:pPr>
            <a:r>
              <a:rPr b="1" lang="en"/>
              <a:t>Improvements over the paper</a:t>
            </a:r>
            <a:endParaRPr b="1"/>
          </a:p>
        </p:txBody>
      </p:sp>
      <p:sp>
        <p:nvSpPr>
          <p:cNvPr id="155" name="Google Shape;155;p34"/>
          <p:cNvSpPr txBox="1"/>
          <p:nvPr>
            <p:ph idx="4294967295"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We implemented Gibb’s Sampling, which showed better results in both coherence scores and understability of relations (manually tested). It also performed as such without using Tempered Expectation Maximization, showing better results using less complex training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Learnings</a:t>
            </a:r>
            <a:endParaRPr b="1"/>
          </a:p>
        </p:txBody>
      </p:sp>
      <p:sp>
        <p:nvSpPr>
          <p:cNvPr id="161" name="Google Shape;161;p3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480"/>
              </a:spcBef>
              <a:spcAft>
                <a:spcPts val="0"/>
              </a:spcAft>
              <a:buSzPts val="1800"/>
              <a:buChar char="•"/>
            </a:pPr>
            <a:r>
              <a:rPr lang="en" sz="1800"/>
              <a:t>We learnt about aspect models, specifically compared with cluster models to understand the different aspects of topic modeling with respects to metrics like coherence and diversity, as well as document topic modeling.</a:t>
            </a:r>
            <a:endParaRPr sz="1800"/>
          </a:p>
          <a:p>
            <a:pPr indent="-342900" lvl="0" marL="457200" rtl="0" algn="l">
              <a:lnSpc>
                <a:spcPct val="100000"/>
              </a:lnSpc>
              <a:spcBef>
                <a:spcPts val="480"/>
              </a:spcBef>
              <a:spcAft>
                <a:spcPts val="0"/>
              </a:spcAft>
              <a:buSzPts val="1800"/>
              <a:buChar char="•"/>
            </a:pPr>
            <a:r>
              <a:rPr lang="en" sz="1800"/>
              <a:t>We also learnt about multinomial probability distribution relations with dirichlet distributions, however we did not use it in our final model as we did not fully understand it’s exact theory.</a:t>
            </a:r>
            <a:endParaRPr sz="1800"/>
          </a:p>
          <a:p>
            <a:pPr indent="-342900" lvl="0" marL="457200" rtl="0" algn="l">
              <a:lnSpc>
                <a:spcPct val="100000"/>
              </a:lnSpc>
              <a:spcBef>
                <a:spcPts val="480"/>
              </a:spcBef>
              <a:spcAft>
                <a:spcPts val="0"/>
              </a:spcAft>
              <a:buSzPts val="1800"/>
              <a:buChar char="•"/>
            </a:pPr>
            <a:r>
              <a:rPr lang="en" sz="1800"/>
              <a:t>We also learned about semantic analysis in the context of information extraction.</a:t>
            </a:r>
            <a:endParaRPr sz="1800"/>
          </a:p>
          <a:p>
            <a:pPr indent="-342900" lvl="0" marL="457200" rtl="0" algn="l">
              <a:lnSpc>
                <a:spcPct val="100000"/>
              </a:lnSpc>
              <a:spcBef>
                <a:spcPts val="480"/>
              </a:spcBef>
              <a:spcAft>
                <a:spcPts val="0"/>
              </a:spcAft>
              <a:buSzPts val="1800"/>
              <a:buChar char="•"/>
            </a:pPr>
            <a:r>
              <a:rPr lang="en" sz="1800"/>
              <a:t>We also learnt that English Semantic Analysis doesn’t work reasonably with Hindi text, probably due to the difference in how semantic relations between the words work.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Evaluation Scheme</a:t>
            </a:r>
            <a:endParaRPr b="1"/>
          </a:p>
        </p:txBody>
      </p:sp>
      <p:sp>
        <p:nvSpPr>
          <p:cNvPr id="167" name="Google Shape;167;p36"/>
          <p:cNvSpPr txBox="1"/>
          <p:nvPr>
            <p:ph idx="1" type="body"/>
          </p:nvPr>
        </p:nvSpPr>
        <p:spPr>
          <a:xfrm>
            <a:off x="457200" y="1200150"/>
            <a:ext cx="8229600" cy="3394575"/>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
              <a:t>Demo working- ((10) if not working or no GUI - (0))​</a:t>
            </a:r>
            <a:endParaRPr/>
          </a:p>
          <a:p>
            <a:pPr indent="-381000" lvl="0" marL="457200" rtl="0" algn="l">
              <a:lnSpc>
                <a:spcPct val="100000"/>
              </a:lnSpc>
              <a:spcBef>
                <a:spcPts val="0"/>
              </a:spcBef>
              <a:spcAft>
                <a:spcPts val="0"/>
              </a:spcAft>
              <a:buSzPts val="2400"/>
              <a:buChar char="•"/>
            </a:pPr>
            <a:r>
              <a:rPr lang="en"/>
              <a:t>Literature understanding- (10)</a:t>
            </a:r>
            <a:endParaRPr/>
          </a:p>
          <a:p>
            <a:pPr indent="-381000" lvl="0" marL="457200" rtl="0" algn="l">
              <a:lnSpc>
                <a:spcPct val="100000"/>
              </a:lnSpc>
              <a:spcBef>
                <a:spcPts val="0"/>
              </a:spcBef>
              <a:spcAft>
                <a:spcPts val="0"/>
              </a:spcAft>
              <a:buSzPts val="2400"/>
              <a:buChar char="•"/>
            </a:pPr>
            <a:r>
              <a:rPr lang="en"/>
              <a:t>Analysis- (10)</a:t>
            </a:r>
            <a:endParaRPr/>
          </a:p>
          <a:p>
            <a:pPr indent="-381000" lvl="0" marL="457200" rtl="0" algn="l">
              <a:lnSpc>
                <a:spcPct val="100000"/>
              </a:lnSpc>
              <a:spcBef>
                <a:spcPts val="0"/>
              </a:spcBef>
              <a:spcAft>
                <a:spcPts val="0"/>
              </a:spcAft>
              <a:buSzPts val="2400"/>
              <a:buChar char="•"/>
            </a:pPr>
            <a:r>
              <a:rPr lang="en"/>
              <a:t>Improvement over paper- (10)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br>
              <a:rPr lang="en"/>
            </a:br>
            <a:endParaRPr/>
          </a:p>
          <a:p>
            <a:pPr indent="-381000" lvl="0" marL="457200" rtl="0" algn="l">
              <a:lnSpc>
                <a:spcPct val="100000"/>
              </a:lnSpc>
              <a:spcBef>
                <a:spcPts val="0"/>
              </a:spcBef>
              <a:spcAft>
                <a:spcPts val="0"/>
              </a:spcAft>
              <a:buSzPts val="2400"/>
              <a:buChar char="•"/>
            </a:pPr>
            <a:r>
              <a:rPr b="1" lang="en"/>
              <a:t>Note: Must have GUI, otherwise no mark will be given for demo.</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References</a:t>
            </a:r>
            <a:endParaRPr/>
          </a:p>
        </p:txBody>
      </p:sp>
      <p:sp>
        <p:nvSpPr>
          <p:cNvPr id="173" name="Google Shape;173;p3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
              <a:t>Hofmann, T., 1999, July. Probabilistic latent semantic analysis. In UAI (Vol. 99, pp. 289-296).</a:t>
            </a:r>
            <a:endParaRPr/>
          </a:p>
          <a:p>
            <a:pPr indent="-381000" lvl="0" marL="457200" rtl="0" algn="l">
              <a:spcBef>
                <a:spcPts val="0"/>
              </a:spcBef>
              <a:spcAft>
                <a:spcPts val="0"/>
              </a:spcAft>
              <a:buSzPts val="2400"/>
              <a:buChar char="•"/>
            </a:pPr>
            <a:r>
              <a:rPr lang="en"/>
              <a:t>Geiger, B. and Park, P.J., 2024. On the Connection Between Non-negative Matrix Factorization and Latent Dirichlet Allocation. arXiv preprint arXiv:2405.20542.</a:t>
            </a:r>
            <a:endParaRPr/>
          </a:p>
          <a:p>
            <a:pPr indent="-381000" lvl="0" marL="457200" rtl="0" algn="l">
              <a:spcBef>
                <a:spcPts val="0"/>
              </a:spcBef>
              <a:spcAft>
                <a:spcPts val="0"/>
              </a:spcAft>
              <a:buSzPts val="2400"/>
              <a:buChar char="•"/>
            </a:pPr>
            <a:r>
              <a:rPr lang="en" u="sng">
                <a:solidFill>
                  <a:schemeClr val="hlink"/>
                </a:solidFill>
                <a:hlinkClick r:id="rId3"/>
              </a:rPr>
              <a:t>https://en.wikipedia.org/wiki/Gibbs_sampling</a:t>
            </a:r>
            <a:endParaRPr/>
          </a:p>
          <a:p>
            <a:pPr indent="-381000" lvl="0" marL="457200" rtl="0" algn="l">
              <a:spcBef>
                <a:spcPts val="0"/>
              </a:spcBef>
              <a:spcAft>
                <a:spcPts val="0"/>
              </a:spcAft>
              <a:buSzPts val="2400"/>
              <a:buChar char="•"/>
            </a:pPr>
            <a:r>
              <a:rPr lang="en" u="sng">
                <a:solidFill>
                  <a:schemeClr val="hlink"/>
                </a:solidFill>
                <a:hlinkClick r:id="rId4"/>
              </a:rPr>
              <a:t>https://nanonets.com/blog/topic-modeling-with-lsa-plsa-lda-lda2vec/</a:t>
            </a:r>
            <a:endParaRPr/>
          </a:p>
          <a:p>
            <a:pPr indent="-381000" lvl="0" marL="457200" rtl="0" algn="l">
              <a:spcBef>
                <a:spcPts val="0"/>
              </a:spcBef>
              <a:spcAft>
                <a:spcPts val="0"/>
              </a:spcAft>
              <a:buSzPts val="2400"/>
              <a:buChar char="•"/>
            </a:pPr>
            <a:r>
              <a:rPr lang="en"/>
              <a:t>https://medium.com/analytics-vidhya/topic-modeling-using-lda-and-gibbs-sampling-explained-49d49b3d1045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685800" y="2318869"/>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b="1" lang="en"/>
              <a:t>Semantic Analysis for Topic Modeling</a:t>
            </a:r>
            <a:endParaRPr sz="44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Problem Statement</a:t>
            </a:r>
            <a:endParaRPr b="1"/>
          </a:p>
        </p:txBody>
      </p:sp>
      <p:sp>
        <p:nvSpPr>
          <p:cNvPr id="105" name="Google Shape;105;p26"/>
          <p:cNvSpPr txBox="1"/>
          <p:nvPr>
            <p:ph idx="1" type="body"/>
          </p:nvPr>
        </p:nvSpPr>
        <p:spPr>
          <a:xfrm>
            <a:off x="457200" y="1200150"/>
            <a:ext cx="8229600" cy="3394575"/>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b="1" lang="en">
                <a:solidFill>
                  <a:srgbClr val="009900"/>
                </a:solidFill>
              </a:rPr>
              <a:t>Input</a:t>
            </a:r>
            <a:r>
              <a:rPr lang="en"/>
              <a:t>: Document related to certain topic in .txt</a:t>
            </a:r>
            <a:endParaRPr/>
          </a:p>
          <a:p>
            <a:pPr indent="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b="1" lang="en">
                <a:solidFill>
                  <a:srgbClr val="009900"/>
                </a:solidFill>
              </a:rPr>
              <a:t>Output</a:t>
            </a:r>
            <a:r>
              <a:rPr lang="en"/>
              <a:t>: 10x10 matrix with each row independent in terms of relations</a:t>
            </a:r>
            <a:endParaRPr/>
          </a:p>
          <a:p>
            <a:pPr indent="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b="1" lang="en">
                <a:solidFill>
                  <a:srgbClr val="009900"/>
                </a:solidFill>
              </a:rPr>
              <a:t>Example</a:t>
            </a:r>
            <a:r>
              <a:rPr lang="en"/>
              <a:t>:</a:t>
            </a:r>
            <a:endParaRPr/>
          </a:p>
          <a:p>
            <a:pPr indent="-374650" lvl="1" marL="914400" rtl="0" algn="l">
              <a:lnSpc>
                <a:spcPct val="100000"/>
              </a:lnSpc>
              <a:spcBef>
                <a:spcPts val="480"/>
              </a:spcBef>
              <a:spcAft>
                <a:spcPts val="0"/>
              </a:spcAft>
              <a:buSzPts val="2300"/>
              <a:buChar char="–"/>
            </a:pPr>
            <a:r>
              <a:rPr b="1" lang="en" sz="2300">
                <a:solidFill>
                  <a:srgbClr val="009900"/>
                </a:solidFill>
              </a:rPr>
              <a:t>Input</a:t>
            </a:r>
            <a:r>
              <a:rPr lang="en" sz="2300"/>
              <a:t>: Document related to monkeys and their relatives</a:t>
            </a:r>
            <a:endParaRPr sz="2300"/>
          </a:p>
          <a:p>
            <a:pPr indent="-374650" lvl="1" marL="914400" rtl="0" algn="l">
              <a:lnSpc>
                <a:spcPct val="100000"/>
              </a:lnSpc>
              <a:spcBef>
                <a:spcPts val="480"/>
              </a:spcBef>
              <a:spcAft>
                <a:spcPts val="0"/>
              </a:spcAft>
              <a:buSzPts val="2300"/>
              <a:buChar char="–"/>
            </a:pPr>
            <a:r>
              <a:rPr b="1" lang="en" sz="2300">
                <a:solidFill>
                  <a:srgbClr val="009900"/>
                </a:solidFill>
              </a:rPr>
              <a:t>Output</a:t>
            </a:r>
            <a:r>
              <a:rPr lang="en" sz="2300"/>
              <a:t>: </a:t>
            </a:r>
            <a:endParaRPr sz="2300"/>
          </a:p>
          <a:p>
            <a:pPr indent="0" lvl="0" marL="0" rtl="0" algn="l">
              <a:lnSpc>
                <a:spcPct val="100000"/>
              </a:lnSpc>
              <a:spcBef>
                <a:spcPts val="480"/>
              </a:spcBef>
              <a:spcAft>
                <a:spcPts val="0"/>
              </a:spcAft>
              <a:buSzPts val="2400"/>
              <a:buNone/>
            </a:pPr>
            <a:r>
              <a:t/>
            </a:r>
            <a:endParaRPr sz="1600"/>
          </a:p>
        </p:txBody>
      </p:sp>
      <p:pic>
        <p:nvPicPr>
          <p:cNvPr id="106" name="Google Shape;106;p26"/>
          <p:cNvPicPr preferRelativeResize="0"/>
          <p:nvPr/>
        </p:nvPicPr>
        <p:blipFill>
          <a:blip r:embed="rId3">
            <a:alphaModFix/>
          </a:blip>
          <a:stretch>
            <a:fillRect/>
          </a:stretch>
        </p:blipFill>
        <p:spPr>
          <a:xfrm>
            <a:off x="2750675" y="4115000"/>
            <a:ext cx="4807424" cy="117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Motivation</a:t>
            </a:r>
            <a:endParaRPr b="1"/>
          </a:p>
        </p:txBody>
      </p:sp>
      <p:sp>
        <p:nvSpPr>
          <p:cNvPr id="112" name="Google Shape;112;p2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None/>
            </a:pPr>
            <a:r>
              <a:rPr lang="en"/>
              <a:t>Information retrieval is a very relevant topic nowadays with the usage of RAG, hence we were interested in using NLP to engage in some sort of Data Retrieval/Science task using rule-based methods.</a:t>
            </a:r>
            <a:endParaRPr/>
          </a:p>
          <a:p>
            <a:pPr indent="0" lvl="0" marL="0" rtl="0" algn="l">
              <a:lnSpc>
                <a:spcPct val="100000"/>
              </a:lnSpc>
              <a:spcBef>
                <a:spcPts val="48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Literature Review</a:t>
            </a:r>
            <a:endParaRPr b="1"/>
          </a:p>
        </p:txBody>
      </p:sp>
      <p:sp>
        <p:nvSpPr>
          <p:cNvPr id="118" name="Google Shape;118;p2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None/>
            </a:pPr>
            <a:r>
              <a:rPr lang="en"/>
              <a:t>We started with our base paper Probabilistic Latent Semantic Analysis (Hoffmann, 1999), while we also used few articles for understanding the theory better (mentioned in the references section). In addition, we used another paper (Geiger and Park, 2024) for ideas for improvements on multinomial probability modeling, however our understanding was limited and hence we discarded our implementation related to it. Our final model used Gibb’s Sampling, which was understood via the Wikipedia page of the same.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Dataset</a:t>
            </a:r>
            <a:endParaRPr b="1"/>
          </a:p>
        </p:txBody>
      </p:sp>
      <p:sp>
        <p:nvSpPr>
          <p:cNvPr id="124" name="Google Shape;124;p29"/>
          <p:cNvSpPr txBox="1"/>
          <p:nvPr>
            <p:ph idx="1" type="body"/>
          </p:nvPr>
        </p:nvSpPr>
        <p:spPr>
          <a:xfrm>
            <a:off x="457200" y="1200150"/>
            <a:ext cx="8229600" cy="3394575"/>
          </a:xfrm>
          <a:prstGeom prst="rect">
            <a:avLst/>
          </a:prstGeom>
          <a:noFill/>
          <a:ln>
            <a:noFill/>
          </a:ln>
        </p:spPr>
        <p:txBody>
          <a:bodyPr anchorCtr="0" anchor="t" bIns="45700" lIns="91425" spcFirstLastPara="1" rIns="91425" wrap="square" tIns="45700">
            <a:noAutofit/>
          </a:bodyPr>
          <a:lstStyle/>
          <a:p>
            <a:pPr indent="-361950" lvl="0" marL="457200" rtl="0" algn="l">
              <a:spcBef>
                <a:spcPts val="480"/>
              </a:spcBef>
              <a:spcAft>
                <a:spcPts val="0"/>
              </a:spcAft>
              <a:buClr>
                <a:srgbClr val="0000FF"/>
              </a:buClr>
              <a:buSzPts val="2100"/>
              <a:buChar char="•"/>
            </a:pPr>
            <a:r>
              <a:rPr lang="en" sz="2100"/>
              <a:t>Datasets used were compilations of wikipedia pages, structured so as to avoid easy topic extraction by the model by using non sequential sections, parts of texts from different sections.</a:t>
            </a:r>
            <a:endParaRPr sz="2100"/>
          </a:p>
          <a:p>
            <a:pPr indent="-361950" lvl="0" marL="457200" rtl="0" algn="l">
              <a:spcBef>
                <a:spcPts val="480"/>
              </a:spcBef>
              <a:spcAft>
                <a:spcPts val="0"/>
              </a:spcAft>
              <a:buSzPts val="2100"/>
              <a:buChar char="•"/>
            </a:pPr>
            <a:r>
              <a:rPr lang="en" sz="2100"/>
              <a:t>Training and testing datasets were also chosen such that there were common </a:t>
            </a:r>
            <a:r>
              <a:rPr lang="en" sz="2100"/>
              <a:t>topics</a:t>
            </a:r>
            <a:r>
              <a:rPr lang="en" sz="2100"/>
              <a:t> but not extremely related, such as mammals and primates, or primates and monkeys, where we tested on the latter so that the earlier will have more diverse relations which won’t be directly learned by the training dataset.</a:t>
            </a:r>
            <a:endParaRPr sz="2100"/>
          </a:p>
          <a:p>
            <a:pPr indent="-361950" lvl="0" marL="457200" rtl="0" algn="l">
              <a:spcBef>
                <a:spcPts val="480"/>
              </a:spcBef>
              <a:spcAft>
                <a:spcPts val="0"/>
              </a:spcAft>
              <a:buSzPts val="2100"/>
              <a:buChar char="•"/>
            </a:pPr>
            <a:r>
              <a:rPr lang="en" sz="2100"/>
              <a:t>Our datasets were all 9000+ characters long. We didn’t use extremely large datasets as such datasets were not easily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Method/Technique</a:t>
            </a:r>
            <a:endParaRPr b="1"/>
          </a:p>
        </p:txBody>
      </p:sp>
      <p:sp>
        <p:nvSpPr>
          <p:cNvPr id="130" name="Google Shape;130;p30"/>
          <p:cNvSpPr txBox="1"/>
          <p:nvPr>
            <p:ph idx="1" type="body"/>
          </p:nvPr>
        </p:nvSpPr>
        <p:spPr>
          <a:xfrm>
            <a:off x="457200" y="1200150"/>
            <a:ext cx="8229600" cy="3394575"/>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480"/>
              </a:spcBef>
              <a:spcAft>
                <a:spcPts val="0"/>
              </a:spcAft>
              <a:buSzPts val="2100"/>
              <a:buChar char="•"/>
            </a:pPr>
            <a:r>
              <a:rPr lang="en" sz="2100"/>
              <a:t>Preprocessing steps include tokenizing the input document, removing numerics and stopwords from the document and then using the rest of the words to make 2 dictionaries, word2id and id2word which are used to make document-text matrix which is the actual input to our model. Following this EM step occurs (training), we can set threshold for training step stopping condition and alpha for Gibb’s sampling and beta for priors.</a:t>
            </a:r>
            <a:endParaRPr sz="2100"/>
          </a:p>
          <a:p>
            <a:pPr indent="-361950" lvl="0" marL="457200" rtl="0" algn="l">
              <a:lnSpc>
                <a:spcPct val="100000"/>
              </a:lnSpc>
              <a:spcBef>
                <a:spcPts val="480"/>
              </a:spcBef>
              <a:spcAft>
                <a:spcPts val="0"/>
              </a:spcAft>
              <a:buSzPts val="2100"/>
              <a:buChar char="•"/>
            </a:pPr>
            <a:r>
              <a:rPr lang="en" sz="2100"/>
              <a:t>We checked coherence scores and topic diversity as </a:t>
            </a:r>
            <a:r>
              <a:rPr lang="en" sz="2100"/>
              <a:t>measurable scores for model selection, and experimented with using cosine similarity as a metric, and checked intra-row relations for all rows in the output bag of words manually.</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b="1"/>
          </a:p>
        </p:txBody>
      </p:sp>
      <p:sp>
        <p:nvSpPr>
          <p:cNvPr id="136" name="Google Shape;136;p31"/>
          <p:cNvSpPr txBox="1"/>
          <p:nvPr>
            <p:ph idx="1" type="body"/>
          </p:nvPr>
        </p:nvSpPr>
        <p:spPr>
          <a:xfrm>
            <a:off x="457200" y="1200150"/>
            <a:ext cx="4073400" cy="3394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Our final model’s results are the 2nd best in coherence score (Less in magnitude is better) and 2nd best in Topic Diversity</a:t>
            </a:r>
            <a:endParaRPr/>
          </a:p>
          <a:p>
            <a:pPr indent="-381000" lvl="0" marL="457200" rtl="0" algn="l">
              <a:lnSpc>
                <a:spcPct val="100000"/>
              </a:lnSpc>
              <a:spcBef>
                <a:spcPts val="480"/>
              </a:spcBef>
              <a:spcAft>
                <a:spcPts val="0"/>
              </a:spcAft>
              <a:buSzPts val="2400"/>
              <a:buChar char="•"/>
            </a:pPr>
            <a:r>
              <a:rPr lang="en"/>
              <a:t>Chosen due to both scores being nearly </a:t>
            </a:r>
            <a:r>
              <a:rPr lang="en"/>
              <a:t>the</a:t>
            </a:r>
            <a:r>
              <a:rPr lang="en"/>
              <a:t> best and output relations clearly understandable</a:t>
            </a:r>
            <a:endParaRPr/>
          </a:p>
        </p:txBody>
      </p:sp>
      <p:pic>
        <p:nvPicPr>
          <p:cNvPr id="137" name="Google Shape;137;p31"/>
          <p:cNvPicPr preferRelativeResize="0"/>
          <p:nvPr/>
        </p:nvPicPr>
        <p:blipFill>
          <a:blip r:embed="rId3">
            <a:alphaModFix/>
          </a:blip>
          <a:stretch>
            <a:fillRect/>
          </a:stretch>
        </p:blipFill>
        <p:spPr>
          <a:xfrm>
            <a:off x="4530525" y="1200138"/>
            <a:ext cx="4505325" cy="180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Analysis</a:t>
            </a:r>
            <a:endParaRPr b="1"/>
          </a:p>
        </p:txBody>
      </p:sp>
      <p:sp>
        <p:nvSpPr>
          <p:cNvPr id="143" name="Google Shape;143;p32"/>
          <p:cNvSpPr txBox="1"/>
          <p:nvPr>
            <p:ph idx="4294967295"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
              <a:t>We observed a trend of at most 1 or 2 words of the row being unrelated to the rest of the words, while the semantic relations of the words were usually the paragraph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