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70" r:id="rId6"/>
  </p:sldIdLst>
  <p:sldSz cx="18288000" cy="10287000"/>
  <p:notesSz cx="6858000" cy="9144000"/>
  <p:embeddedFontLst>
    <p:embeddedFont>
      <p:font typeface="Cormorant Garamond Bold Italics" panose="020B0604020202020204" charset="0"/>
      <p:regular r:id="rId7"/>
    </p:embeddedFont>
    <p:embeddedFont>
      <p:font typeface="Cormorant Garamond Italics" panose="020B0604020202020204" charset="0"/>
      <p:regular r:id="rId8"/>
    </p:embeddedFont>
    <p:embeddedFont>
      <p:font typeface="Glacial Indifference" panose="020B0604020202020204" charset="0"/>
      <p:regular r:id="rId9"/>
    </p:embeddedFont>
    <p:embeddedFont>
      <p:font typeface="Glacial Indifference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EDB"/>
    <a:srgbClr val="9D9DE4"/>
    <a:srgbClr val="B0C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5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 flipH="1">
            <a:off x="13809790" y="0"/>
            <a:ext cx="4478210" cy="3525572"/>
          </a:xfrm>
          <a:custGeom>
            <a:avLst/>
            <a:gdLst/>
            <a:ahLst/>
            <a:cxnLst/>
            <a:rect l="l" t="t" r="r" b="b"/>
            <a:pathLst>
              <a:path w="4478210" h="3525572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3809790" y="5826116"/>
            <a:ext cx="4478210" cy="4478210"/>
          </a:xfrm>
          <a:custGeom>
            <a:avLst/>
            <a:gdLst/>
            <a:ahLst/>
            <a:cxnLst/>
            <a:rect l="l" t="t" r="r" b="b"/>
            <a:pathLst>
              <a:path w="4478210" h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08092" y="3649157"/>
            <a:ext cx="14155907" cy="3000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1507"/>
              </a:lnSpc>
            </a:pPr>
            <a:r>
              <a:rPr lang="en-US" sz="11507" dirty="0">
                <a:solidFill>
                  <a:srgbClr val="2D3880"/>
                </a:solidFill>
                <a:latin typeface="Cormorant Garamond Italics"/>
              </a:rPr>
              <a:t>Object Oriented </a:t>
            </a:r>
            <a:br>
              <a:rPr lang="en-US" sz="11507" dirty="0">
                <a:solidFill>
                  <a:srgbClr val="2D3880"/>
                </a:solidFill>
                <a:latin typeface="Cormorant Garamond Italics"/>
              </a:rPr>
            </a:br>
            <a:r>
              <a:rPr lang="en-US" sz="11507" b="1" dirty="0">
                <a:solidFill>
                  <a:srgbClr val="2D3880"/>
                </a:solidFill>
                <a:latin typeface="Cormorant Garamond Italics"/>
              </a:rPr>
              <a:t>DESIGN PATTERNS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08093" y="6813281"/>
            <a:ext cx="1036809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</a:pPr>
            <a:r>
              <a:rPr lang="en-US" sz="3200" dirty="0" err="1">
                <a:solidFill>
                  <a:srgbClr val="2D3880"/>
                </a:solidFill>
                <a:latin typeface="Glacial Indifference"/>
              </a:rPr>
              <a:t>V.Supun</a:t>
            </a:r>
            <a:r>
              <a:rPr lang="en-US" sz="3200" dirty="0">
                <a:solidFill>
                  <a:srgbClr val="2D3880"/>
                </a:solidFill>
                <a:latin typeface="Glacial Indifference"/>
              </a:rPr>
              <a:t> Kalhara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19400" y="2164629"/>
            <a:ext cx="4203975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2D3880"/>
                </a:solidFill>
                <a:latin typeface="Glacial Indifference"/>
              </a:rPr>
              <a:t>Software Architecture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08093" y="7527376"/>
            <a:ext cx="1036809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2D3880"/>
                </a:solidFill>
                <a:latin typeface="Glacial Indifference"/>
              </a:rPr>
              <a:t>20APC4642</a:t>
            </a:r>
          </a:p>
        </p:txBody>
      </p:sp>
      <p:sp>
        <p:nvSpPr>
          <p:cNvPr id="10" name="AutoShape 10"/>
          <p:cNvSpPr/>
          <p:nvPr/>
        </p:nvSpPr>
        <p:spPr>
          <a:xfrm flipH="1">
            <a:off x="1925123" y="2221779"/>
            <a:ext cx="0" cy="5843443"/>
          </a:xfrm>
          <a:prstGeom prst="line">
            <a:avLst/>
          </a:prstGeom>
          <a:ln w="57150" cap="flat">
            <a:solidFill>
              <a:srgbClr val="2D388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25420" y="0"/>
            <a:ext cx="9962580" cy="10287000"/>
            <a:chOff x="0" y="0"/>
            <a:chExt cx="1328344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7798" r="17798"/>
            <a:stretch>
              <a:fillRect/>
            </a:stretch>
          </p:blipFill>
          <p:spPr>
            <a:xfrm>
              <a:off x="0" y="0"/>
              <a:ext cx="13283440" cy="13716000"/>
            </a:xfrm>
            <a:prstGeom prst="rect">
              <a:avLst/>
            </a:prstGeom>
          </p:spPr>
        </p:pic>
      </p:grpSp>
      <p:sp>
        <p:nvSpPr>
          <p:cNvPr id="4" name="Freeform 4"/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90600"/>
            <a:ext cx="5520700" cy="2278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</a:pPr>
            <a:r>
              <a:rPr lang="en-US" sz="7200" dirty="0">
                <a:solidFill>
                  <a:srgbClr val="2D3880"/>
                </a:solidFill>
                <a:latin typeface="Cormorant Garamond Bold Italics"/>
              </a:rPr>
              <a:t>What are the </a:t>
            </a:r>
            <a:r>
              <a:rPr lang="en-US" sz="7200" b="1" dirty="0">
                <a:solidFill>
                  <a:srgbClr val="2D3880"/>
                </a:solidFill>
                <a:latin typeface="Cormorant Garamond Bold Italics"/>
              </a:rPr>
              <a:t>Design Patterns</a:t>
            </a:r>
            <a:r>
              <a:rPr lang="en-US" sz="7200" dirty="0">
                <a:solidFill>
                  <a:srgbClr val="2D3880"/>
                </a:solidFill>
                <a:latin typeface="Cormorant Garamond Bold Italics"/>
              </a:rPr>
              <a:t>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635200"/>
            <a:ext cx="7114797" cy="260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3200" dirty="0">
                <a:solidFill>
                  <a:srgbClr val="2D3880"/>
                </a:solidFill>
                <a:latin typeface="Glacial Indifference"/>
              </a:rPr>
              <a:t>Design patterns are typical solutions to common problems in software design. They are like blueprints that can be customized to solve a particular design problem in code.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042032"/>
            <a:ext cx="7114797" cy="1022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3200" b="1" dirty="0">
                <a:solidFill>
                  <a:srgbClr val="2D3880"/>
                </a:solidFill>
                <a:latin typeface="Glacial Indifference"/>
              </a:rPr>
              <a:t>Purpose</a:t>
            </a:r>
            <a:r>
              <a:rPr lang="en-US" sz="3200" dirty="0">
                <a:solidFill>
                  <a:srgbClr val="2D3880"/>
                </a:solidFill>
                <a:latin typeface="Glacial Indifference"/>
              </a:rPr>
              <a:t>: They help make code more flexible, reusable, and maintainable.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930073"/>
            <a:ext cx="7139100" cy="4328227"/>
            <a:chOff x="0" y="0"/>
            <a:chExt cx="9518800" cy="577096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4501" b="4501"/>
            <a:stretch>
              <a:fillRect/>
            </a:stretch>
          </p:blipFill>
          <p:spPr>
            <a:xfrm>
              <a:off x="0" y="0"/>
              <a:ext cx="9518800" cy="577096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8686800" y="1055071"/>
            <a:ext cx="8572500" cy="8203229"/>
            <a:chOff x="0" y="0"/>
            <a:chExt cx="1941115" cy="21605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41115" cy="2160521"/>
            </a:xfrm>
            <a:custGeom>
              <a:avLst/>
              <a:gdLst/>
              <a:ahLst/>
              <a:cxnLst/>
              <a:rect l="l" t="t" r="r" b="b"/>
              <a:pathLst>
                <a:path w="1941115" h="2160521">
                  <a:moveTo>
                    <a:pt x="0" y="0"/>
                  </a:moveTo>
                  <a:lnTo>
                    <a:pt x="1941115" y="0"/>
                  </a:lnTo>
                  <a:lnTo>
                    <a:pt x="1941115" y="2160521"/>
                  </a:lnTo>
                  <a:lnTo>
                    <a:pt x="0" y="2160521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941115" cy="2208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291008" y="0"/>
            <a:ext cx="2598121" cy="2598121"/>
          </a:xfrm>
          <a:custGeom>
            <a:avLst/>
            <a:gdLst/>
            <a:ahLst/>
            <a:cxnLst/>
            <a:rect l="l" t="t" r="r" b="b"/>
            <a:pathLst>
              <a:path w="2598121" h="2598121">
                <a:moveTo>
                  <a:pt x="0" y="0"/>
                </a:moveTo>
                <a:lnTo>
                  <a:pt x="2598122" y="0"/>
                </a:lnTo>
                <a:lnTo>
                  <a:pt x="2598122" y="2598121"/>
                </a:lnTo>
                <a:lnTo>
                  <a:pt x="0" y="25981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7291008" y="7688879"/>
            <a:ext cx="2598121" cy="2598121"/>
          </a:xfrm>
          <a:custGeom>
            <a:avLst/>
            <a:gdLst/>
            <a:ahLst/>
            <a:cxnLst/>
            <a:rect l="l" t="t" r="r" b="b"/>
            <a:pathLst>
              <a:path w="2598121" h="2598121">
                <a:moveTo>
                  <a:pt x="2598122" y="2598121"/>
                </a:moveTo>
                <a:lnTo>
                  <a:pt x="0" y="2598121"/>
                </a:lnTo>
                <a:lnTo>
                  <a:pt x="0" y="0"/>
                </a:lnTo>
                <a:lnTo>
                  <a:pt x="2598122" y="0"/>
                </a:lnTo>
                <a:lnTo>
                  <a:pt x="2598122" y="259812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895350"/>
            <a:ext cx="9091502" cy="2529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2D3880"/>
                </a:solidFill>
                <a:latin typeface="Cormorant Garamond Bold Italics"/>
              </a:rPr>
              <a:t>Types of </a:t>
            </a:r>
          </a:p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2D3880"/>
                </a:solidFill>
                <a:latin typeface="Cormorant Garamond Bold Italics"/>
              </a:rPr>
              <a:t>Design Patterns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385628" y="1638300"/>
            <a:ext cx="6302171" cy="2259201"/>
            <a:chOff x="0" y="-57149"/>
            <a:chExt cx="4596190" cy="3012268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57149"/>
              <a:ext cx="4596190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2D3880"/>
                  </a:solidFill>
                  <a:latin typeface="Glacial Indifference Bold"/>
                </a:rPr>
                <a:t>Creational Patterns: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29696"/>
              <a:ext cx="4596190" cy="2325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2D3880"/>
                  </a:solidFill>
                  <a:latin typeface="Glacial Indifference"/>
                </a:rPr>
                <a:t>Deal with object creation mechanisms, trying to create objects in a manner suitable to the situation.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385629" y="4305300"/>
            <a:ext cx="6302171" cy="1821379"/>
            <a:chOff x="0" y="-57150"/>
            <a:chExt cx="4683582" cy="2428507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57150"/>
              <a:ext cx="4683582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2D3880"/>
                  </a:solidFill>
                  <a:latin typeface="Glacial Indifference Bold"/>
                </a:rPr>
                <a:t>Structural Patterns: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627289"/>
              <a:ext cx="4683582" cy="1744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2D3880"/>
                  </a:solidFill>
                  <a:latin typeface="Glacial Indifference"/>
                </a:rPr>
                <a:t>Concerned with how classes and objects are composed to form larger structures.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385629" y="6619904"/>
            <a:ext cx="6198523" cy="2257396"/>
            <a:chOff x="0" y="-57150"/>
            <a:chExt cx="4545387" cy="3009862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57150"/>
              <a:ext cx="4545387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2D3880"/>
                  </a:solidFill>
                  <a:latin typeface="Glacial Indifference Bold"/>
                </a:rPr>
                <a:t>Behavioral Patterns: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627289"/>
              <a:ext cx="4545387" cy="2325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2D3880"/>
                  </a:solidFill>
                  <a:latin typeface="Glacial Indifference"/>
                </a:rPr>
                <a:t>Focus on communication between objects, what goes on between objects and how they operate together.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20218" y="2400301"/>
            <a:ext cx="5122930" cy="7162798"/>
          </a:xfrm>
          <a:custGeom>
            <a:avLst/>
            <a:gdLst/>
            <a:ahLst/>
            <a:cxnLst/>
            <a:rect l="l" t="t" r="r" b="b"/>
            <a:pathLst>
              <a:path w="2132412" h="490259">
                <a:moveTo>
                  <a:pt x="0" y="0"/>
                </a:moveTo>
                <a:lnTo>
                  <a:pt x="2132412" y="0"/>
                </a:lnTo>
                <a:lnTo>
                  <a:pt x="2132412" y="490259"/>
                </a:lnTo>
                <a:lnTo>
                  <a:pt x="0" y="49025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9D9DE4"/>
              </a:gs>
            </a:gsLst>
            <a:lin ang="8100000" scaled="1"/>
            <a:tileRect/>
          </a:gradFill>
        </p:spPr>
      </p:sp>
      <p:sp>
        <p:nvSpPr>
          <p:cNvPr id="7" name="TextBox 7"/>
          <p:cNvSpPr txBox="1"/>
          <p:nvPr/>
        </p:nvSpPr>
        <p:spPr>
          <a:xfrm>
            <a:off x="11962107" y="2476500"/>
            <a:ext cx="5103067" cy="70865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9D9DE4"/>
              </a:gs>
            </a:gsLst>
            <a:lin ang="8100000" scaled="1"/>
          </a:gra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endParaRPr/>
          </a:p>
        </p:txBody>
      </p:sp>
      <p:sp>
        <p:nvSpPr>
          <p:cNvPr id="32" name="Freeform 32"/>
          <p:cNvSpPr/>
          <p:nvPr/>
        </p:nvSpPr>
        <p:spPr>
          <a:xfrm flipV="1">
            <a:off x="0" y="23130"/>
            <a:ext cx="5372897" cy="2276154"/>
          </a:xfrm>
          <a:custGeom>
            <a:avLst/>
            <a:gdLst/>
            <a:ahLst/>
            <a:cxnLst/>
            <a:rect l="l" t="t" r="r" b="b"/>
            <a:pathLst>
              <a:path w="5372897" h="2276154">
                <a:moveTo>
                  <a:pt x="0" y="2276155"/>
                </a:moveTo>
                <a:lnTo>
                  <a:pt x="5372897" y="2276155"/>
                </a:lnTo>
                <a:lnTo>
                  <a:pt x="5372897" y="0"/>
                </a:lnTo>
                <a:lnTo>
                  <a:pt x="0" y="0"/>
                </a:lnTo>
                <a:lnTo>
                  <a:pt x="0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 flipH="1" flipV="1">
            <a:off x="12915103" y="23731"/>
            <a:ext cx="5372897" cy="2276154"/>
          </a:xfrm>
          <a:custGeom>
            <a:avLst/>
            <a:gdLst/>
            <a:ahLst/>
            <a:cxnLst/>
            <a:rect l="l" t="t" r="r" b="b"/>
            <a:pathLst>
              <a:path w="5372897" h="2276154">
                <a:moveTo>
                  <a:pt x="5372897" y="2276155"/>
                </a:moveTo>
                <a:lnTo>
                  <a:pt x="0" y="2276155"/>
                </a:lnTo>
                <a:lnTo>
                  <a:pt x="0" y="0"/>
                </a:lnTo>
                <a:lnTo>
                  <a:pt x="5372897" y="0"/>
                </a:lnTo>
                <a:lnTo>
                  <a:pt x="5372897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4064725" y="895350"/>
            <a:ext cx="1019615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2D3880"/>
                </a:solidFill>
                <a:latin typeface="Cormorant Garamond Bold Italics"/>
              </a:rPr>
              <a:t>Design Patterns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816971" y="4158497"/>
            <a:ext cx="3993317" cy="326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Singleton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Factory 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Method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Abstract Factory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Builder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Prototype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9628166" y="7768322"/>
            <a:ext cx="3993317" cy="871469"/>
            <a:chOff x="0" y="0"/>
            <a:chExt cx="5324423" cy="1161959"/>
          </a:xfrm>
        </p:grpSpPr>
        <p:sp>
          <p:nvSpPr>
            <p:cNvPr id="40" name="TextBox 40"/>
            <p:cNvSpPr txBox="1"/>
            <p:nvPr/>
          </p:nvSpPr>
          <p:spPr>
            <a:xfrm>
              <a:off x="0" y="-57150"/>
              <a:ext cx="5324423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D3880"/>
                  </a:solidFill>
                  <a:latin typeface="Glacial Indifference Bold"/>
                </a:rPr>
                <a:t>Lars Peeters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627289"/>
              <a:ext cx="5324423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D3880"/>
                  </a:solidFill>
                  <a:latin typeface="Glacial Indifference"/>
                </a:rPr>
                <a:t>Accountant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9628166" y="5906869"/>
            <a:ext cx="4069246" cy="871469"/>
            <a:chOff x="0" y="0"/>
            <a:chExt cx="5425662" cy="1161959"/>
          </a:xfrm>
        </p:grpSpPr>
        <p:sp>
          <p:nvSpPr>
            <p:cNvPr id="46" name="TextBox 46"/>
            <p:cNvSpPr txBox="1"/>
            <p:nvPr/>
          </p:nvSpPr>
          <p:spPr>
            <a:xfrm>
              <a:off x="0" y="-57150"/>
              <a:ext cx="5425662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D3880"/>
                  </a:solidFill>
                  <a:latin typeface="Glacial Indifference Bold"/>
                </a:rPr>
                <a:t>Murad Naser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627289"/>
              <a:ext cx="5425662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D3880"/>
                  </a:solidFill>
                  <a:latin typeface="Glacial Indifference"/>
                </a:rPr>
                <a:t>Scientist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9628166" y="4168625"/>
            <a:ext cx="3949178" cy="871469"/>
            <a:chOff x="0" y="0"/>
            <a:chExt cx="5265571" cy="1161959"/>
          </a:xfrm>
        </p:grpSpPr>
        <p:sp>
          <p:nvSpPr>
            <p:cNvPr id="52" name="TextBox 52"/>
            <p:cNvSpPr txBox="1"/>
            <p:nvPr/>
          </p:nvSpPr>
          <p:spPr>
            <a:xfrm>
              <a:off x="0" y="-57150"/>
              <a:ext cx="5265571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D3880"/>
                  </a:solidFill>
                  <a:latin typeface="Glacial Indifference Bold"/>
                </a:rPr>
                <a:t>Matt Zhang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627289"/>
              <a:ext cx="5265571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D3880"/>
                  </a:solidFill>
                  <a:latin typeface="Glacial Indifference"/>
                </a:rPr>
                <a:t>Journalist</a:t>
              </a:r>
            </a:p>
          </p:txBody>
        </p:sp>
      </p:grpSp>
      <p:grpSp>
        <p:nvGrpSpPr>
          <p:cNvPr id="55" name="Group 2">
            <a:extLst>
              <a:ext uri="{FF2B5EF4-FFF2-40B4-BE49-F238E27FC236}">
                <a16:creationId xmlns:a16="http://schemas.microsoft.com/office/drawing/2014/main" id="{091B3BCF-4A18-06B7-B70B-01CE3299FAD8}"/>
              </a:ext>
            </a:extLst>
          </p:cNvPr>
          <p:cNvGrpSpPr/>
          <p:nvPr/>
        </p:nvGrpSpPr>
        <p:grpSpPr>
          <a:xfrm>
            <a:off x="6612563" y="2447609"/>
            <a:ext cx="5101771" cy="7115490"/>
            <a:chOff x="0" y="-45873"/>
            <a:chExt cx="2132412" cy="536132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9D9DE4"/>
              </a:gs>
            </a:gsLst>
            <a:lin ang="8100000" scaled="1"/>
            <a:tileRect/>
          </a:gradFill>
        </p:grpSpPr>
        <p:sp>
          <p:nvSpPr>
            <p:cNvPr id="56" name="Freeform 3">
              <a:extLst>
                <a:ext uri="{FF2B5EF4-FFF2-40B4-BE49-F238E27FC236}">
                  <a16:creationId xmlns:a16="http://schemas.microsoft.com/office/drawing/2014/main" id="{7F85F25A-9180-B9AC-33C0-A0289D3D89C7}"/>
                </a:ext>
              </a:extLst>
            </p:cNvPr>
            <p:cNvSpPr/>
            <p:nvPr/>
          </p:nvSpPr>
          <p:spPr>
            <a:xfrm>
              <a:off x="0" y="0"/>
              <a:ext cx="2132412" cy="490259"/>
            </a:xfrm>
            <a:custGeom>
              <a:avLst/>
              <a:gdLst/>
              <a:ahLst/>
              <a:cxnLst/>
              <a:rect l="l" t="t" r="r" b="b"/>
              <a:pathLst>
                <a:path w="2132412" h="490259">
                  <a:moveTo>
                    <a:pt x="0" y="0"/>
                  </a:moveTo>
                  <a:lnTo>
                    <a:pt x="2132412" y="0"/>
                  </a:lnTo>
                  <a:lnTo>
                    <a:pt x="2132412" y="490259"/>
                  </a:lnTo>
                  <a:lnTo>
                    <a:pt x="0" y="490259"/>
                  </a:lnTo>
                  <a:close/>
                </a:path>
              </a:pathLst>
            </a:custGeom>
            <a:grpFill/>
          </p:spPr>
        </p:sp>
        <p:sp>
          <p:nvSpPr>
            <p:cNvPr id="57" name="TextBox 4">
              <a:extLst>
                <a:ext uri="{FF2B5EF4-FFF2-40B4-BE49-F238E27FC236}">
                  <a16:creationId xmlns:a16="http://schemas.microsoft.com/office/drawing/2014/main" id="{2FBF6841-9950-6901-0A82-F4F689D0BEA8}"/>
                </a:ext>
              </a:extLst>
            </p:cNvPr>
            <p:cNvSpPr txBox="1"/>
            <p:nvPr/>
          </p:nvSpPr>
          <p:spPr>
            <a:xfrm>
              <a:off x="0" y="-45873"/>
              <a:ext cx="2132412" cy="53613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9" name="TextBox 37">
            <a:extLst>
              <a:ext uri="{FF2B5EF4-FFF2-40B4-BE49-F238E27FC236}">
                <a16:creationId xmlns:a16="http://schemas.microsoft.com/office/drawing/2014/main" id="{12953274-DE1D-65BA-0F14-8F515357FE18}"/>
              </a:ext>
            </a:extLst>
          </p:cNvPr>
          <p:cNvSpPr txBox="1"/>
          <p:nvPr/>
        </p:nvSpPr>
        <p:spPr>
          <a:xfrm>
            <a:off x="7189868" y="4125762"/>
            <a:ext cx="3993317" cy="381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Adapter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Decorator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Composite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Proxy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Flyweight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Bridge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Facade</a:t>
            </a:r>
          </a:p>
        </p:txBody>
      </p:sp>
      <p:sp>
        <p:nvSpPr>
          <p:cNvPr id="60" name="TextBox 37">
            <a:extLst>
              <a:ext uri="{FF2B5EF4-FFF2-40B4-BE49-F238E27FC236}">
                <a16:creationId xmlns:a16="http://schemas.microsoft.com/office/drawing/2014/main" id="{780965C2-8374-D39F-A55C-B4AD73300864}"/>
              </a:ext>
            </a:extLst>
          </p:cNvPr>
          <p:cNvSpPr txBox="1"/>
          <p:nvPr/>
        </p:nvSpPr>
        <p:spPr>
          <a:xfrm>
            <a:off x="12591633" y="3314700"/>
            <a:ext cx="3993317" cy="603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Observer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Strategy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Command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Chain of Responsibility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Mediator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Memento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Visitor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Interpreter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Iterator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Template Method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2D3880"/>
                </a:solidFill>
                <a:latin typeface="Glacial Indifference Bold"/>
              </a:rPr>
              <a:t>State</a:t>
            </a:r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E801A8A6-08AA-5FE9-5A85-4E11880DBC06}"/>
              </a:ext>
            </a:extLst>
          </p:cNvPr>
          <p:cNvSpPr/>
          <p:nvPr/>
        </p:nvSpPr>
        <p:spPr>
          <a:xfrm rot="10800000">
            <a:off x="1222827" y="2400300"/>
            <a:ext cx="5101771" cy="83820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9D9DE4"/>
              </a:gs>
            </a:gsLst>
            <a:lin ang="8100000" scaled="1"/>
          </a:gradFill>
          <a:ln>
            <a:solidFill>
              <a:srgbClr val="615E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707BAD35-706F-78B0-2580-4AA10C840354}"/>
              </a:ext>
            </a:extLst>
          </p:cNvPr>
          <p:cNvSpPr/>
          <p:nvPr/>
        </p:nvSpPr>
        <p:spPr>
          <a:xfrm rot="10800000">
            <a:off x="6612563" y="2400300"/>
            <a:ext cx="5101771" cy="83820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9D9DE4"/>
              </a:gs>
            </a:gsLst>
            <a:lin ang="8100000" scaled="1"/>
          </a:gradFill>
          <a:ln>
            <a:solidFill>
              <a:srgbClr val="615E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34">
            <a:extLst>
              <a:ext uri="{FF2B5EF4-FFF2-40B4-BE49-F238E27FC236}">
                <a16:creationId xmlns:a16="http://schemas.microsoft.com/office/drawing/2014/main" id="{549579E3-2276-E734-1984-E82DA23E04A7}"/>
              </a:ext>
            </a:extLst>
          </p:cNvPr>
          <p:cNvSpPr txBox="1"/>
          <p:nvPr/>
        </p:nvSpPr>
        <p:spPr>
          <a:xfrm>
            <a:off x="1552357" y="2015832"/>
            <a:ext cx="4442709" cy="11464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4000" dirty="0">
                <a:solidFill>
                  <a:srgbClr val="2D3880"/>
                </a:solidFill>
                <a:latin typeface="Cormorant Garamond Bold Italics"/>
              </a:rPr>
              <a:t>Creational Patterns</a:t>
            </a:r>
          </a:p>
        </p:txBody>
      </p:sp>
      <p:sp>
        <p:nvSpPr>
          <p:cNvPr id="66" name="TextBox 34">
            <a:extLst>
              <a:ext uri="{FF2B5EF4-FFF2-40B4-BE49-F238E27FC236}">
                <a16:creationId xmlns:a16="http://schemas.microsoft.com/office/drawing/2014/main" id="{26F03176-A0A6-90DE-693B-457618C76D08}"/>
              </a:ext>
            </a:extLst>
          </p:cNvPr>
          <p:cNvSpPr txBox="1"/>
          <p:nvPr/>
        </p:nvSpPr>
        <p:spPr>
          <a:xfrm>
            <a:off x="6942094" y="2019300"/>
            <a:ext cx="4442709" cy="11464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4000" dirty="0">
                <a:solidFill>
                  <a:srgbClr val="2D3880"/>
                </a:solidFill>
                <a:latin typeface="Cormorant Garamond Bold Italics"/>
              </a:rPr>
              <a:t>Structural Patterns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5482375-B93E-C9CA-9D9E-3DF6AB553075}"/>
              </a:ext>
            </a:extLst>
          </p:cNvPr>
          <p:cNvGrpSpPr/>
          <p:nvPr/>
        </p:nvGrpSpPr>
        <p:grpSpPr>
          <a:xfrm>
            <a:off x="11966011" y="2001017"/>
            <a:ext cx="5101771" cy="1237483"/>
            <a:chOff x="11966011" y="2763017"/>
            <a:chExt cx="5101771" cy="1237483"/>
          </a:xfrm>
        </p:grpSpPr>
        <p:sp>
          <p:nvSpPr>
            <p:cNvPr id="64" name="Rectangle: Top Corners Rounded 63">
              <a:extLst>
                <a:ext uri="{FF2B5EF4-FFF2-40B4-BE49-F238E27FC236}">
                  <a16:creationId xmlns:a16="http://schemas.microsoft.com/office/drawing/2014/main" id="{C8E70067-141B-51F9-DCAA-EBD19EA443FC}"/>
                </a:ext>
              </a:extLst>
            </p:cNvPr>
            <p:cNvSpPr/>
            <p:nvPr/>
          </p:nvSpPr>
          <p:spPr>
            <a:xfrm rot="10800000">
              <a:off x="11966011" y="3162299"/>
              <a:ext cx="5101771" cy="838201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D9DE4"/>
                </a:gs>
              </a:gsLst>
              <a:lin ang="8100000" scaled="1"/>
            </a:gradFill>
            <a:ln>
              <a:solidFill>
                <a:srgbClr val="615E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34">
              <a:extLst>
                <a:ext uri="{FF2B5EF4-FFF2-40B4-BE49-F238E27FC236}">
                  <a16:creationId xmlns:a16="http://schemas.microsoft.com/office/drawing/2014/main" id="{B0C776E2-7473-CF50-ABB0-B3B48936FA97}"/>
                </a:ext>
              </a:extLst>
            </p:cNvPr>
            <p:cNvSpPr txBox="1"/>
            <p:nvPr/>
          </p:nvSpPr>
          <p:spPr>
            <a:xfrm>
              <a:off x="12292934" y="2763017"/>
              <a:ext cx="4442709" cy="1146468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2D3880"/>
                  </a:solidFill>
                  <a:latin typeface="Cormorant Garamond Bold Italics"/>
                </a:rPr>
                <a:t>Behavioral Patterns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66628" cy="10287000"/>
          </a:xfrm>
          <a:custGeom>
            <a:avLst/>
            <a:gdLst/>
            <a:ahLst/>
            <a:cxnLst/>
            <a:rect l="l" t="t" r="r" b="b"/>
            <a:pathLst>
              <a:path w="13066628" h="10287000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44000" y="5419727"/>
            <a:ext cx="8115300" cy="2066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10"/>
              </a:lnSpc>
            </a:pPr>
            <a:r>
              <a:rPr lang="en-US" sz="12007" dirty="0">
                <a:solidFill>
                  <a:srgbClr val="2D3880"/>
                </a:solidFill>
                <a:latin typeface="Cormorant Garamond Bold Italic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169</Words>
  <Application>Microsoft Office PowerPoint</Application>
  <PresentationFormat>Custom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Cormorant Garamond Bold Italics</vt:lpstr>
      <vt:lpstr>Calibri</vt:lpstr>
      <vt:lpstr>Arial</vt:lpstr>
      <vt:lpstr>Glacial Indifference</vt:lpstr>
      <vt:lpstr>Glacial Indifference Bold</vt:lpstr>
      <vt:lpstr>Cormorant Garamond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Purple Simple Research Proposal Presentation</dc:title>
  <cp:lastModifiedBy>Supun Kalhara</cp:lastModifiedBy>
  <cp:revision>4</cp:revision>
  <dcterms:created xsi:type="dcterms:W3CDTF">2006-08-16T00:00:00Z</dcterms:created>
  <dcterms:modified xsi:type="dcterms:W3CDTF">2024-06-12T19:42:12Z</dcterms:modified>
  <dc:identifier>DAGH7RpRelA</dc:identifier>
</cp:coreProperties>
</file>