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8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23A"/>
    <a:srgbClr val="0D0A27"/>
    <a:srgbClr val="A66BD3"/>
    <a:srgbClr val="11FFFE"/>
    <a:srgbClr val="36ABFF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1614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13/06/2025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13/06/2025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13/06/2025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1" y="438649"/>
            <a:ext cx="9601200" cy="1569660"/>
          </a:xfrm>
          <a:prstGeom prst="rect">
            <a:avLst/>
          </a:prstGeom>
          <a:noFill/>
          <a:ln>
            <a:noFill/>
          </a:ln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228600">
                    <a:srgbClr val="A66BD3">
                      <a:alpha val="40000"/>
                    </a:srgbClr>
                  </a:glow>
                </a:effectLst>
                <a:latin typeface="8BIT WONDER" panose="00000400000000000000" pitchFamily="2" charset="0"/>
              </a:rPr>
              <a:t>PYTHON</a:t>
            </a: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1174981" y="2434823"/>
            <a:ext cx="7279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E a Arte das Linhas Mágicas</a:t>
            </a:r>
            <a:endParaRPr lang="pt-BR" sz="4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29123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Victor Suzuki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99570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quais são os principais tipos de funções mais utilizadas na hora de construir códigos.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48AD6-7160-09D9-654B-F54170F3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55" y="3814080"/>
            <a:ext cx="6137897" cy="6137897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1"/>
          </a:gradFill>
          <a:ln w="88900" cap="sq">
            <a:gradFill flip="none" rotWithShape="1">
              <a:gsLst>
                <a:gs pos="0">
                  <a:srgbClr val="FFC000"/>
                </a:gs>
                <a:gs pos="74000">
                  <a:srgbClr val="7030A0"/>
                </a:gs>
                <a:gs pos="83000">
                  <a:srgbClr val="7030A0"/>
                </a:gs>
                <a:gs pos="100000">
                  <a:srgbClr val="A66BD3"/>
                </a:gs>
              </a:gsLst>
              <a:lin ang="10800000" scaled="1"/>
              <a:tileRect/>
            </a:gradFill>
            <a:miter lim="800000"/>
          </a:ln>
          <a:effectLst>
            <a:glow rad="228600">
              <a:srgbClr val="7030A0">
                <a:alpha val="40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74110-CC8D-76E5-5844-C4BCEE25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10498B76-437F-0E56-5D72-A6EDD7A03A30}"/>
              </a:ext>
            </a:extLst>
          </p:cNvPr>
          <p:cNvSpPr txBox="1"/>
          <p:nvPr/>
        </p:nvSpPr>
        <p:spPr>
          <a:xfrm>
            <a:off x="651281" y="3650002"/>
            <a:ext cx="8467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 APIs (clima, moedas, notícias, IA etc.);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Obter dados de páginas web;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Enviar formulários, autenticar usuários, automatizar integrações;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você quer buscar informações em tempo real de outros serviços, essa biblioteca é essencial.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 CONSUMINDO UMA API DE CLIMA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8752D086-2E7D-DFAB-2A81-0A5A4B3952CE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O QUE DÁ PRA FAZER?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DEC94967-5C94-96B7-FEB4-753806DB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8707F1FB-B91E-04B7-6B8D-06F2C9FD4BC3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F6714-5D59-7B61-B44A-F2620F4C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A775A8EF-8C6B-34AB-C212-D427BB3F31F3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786F3-03F3-56F4-660F-0EB3ABE3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3745"/>
            <a:ext cx="9601200" cy="54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290C5-7439-7589-CAB7-96A5B687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C74A4D-20D2-9F3C-AF82-76365EBDAE7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0B82B00D-CF55-8A73-70B9-1BEC1ADCFEA2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FLASK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CONJURANDO SITES COM PYTHON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515C400-8B74-8B59-6709-2D23488FBC43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B4863B7-B910-1211-193F-AD9831002F97}"/>
              </a:ext>
            </a:extLst>
          </p:cNvPr>
          <p:cNvSpPr txBox="1"/>
          <p:nvPr/>
        </p:nvSpPr>
        <p:spPr>
          <a:xfrm>
            <a:off x="901698" y="8641048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</a:t>
            </a:r>
            <a:r>
              <a:rPr lang="pt-BR" sz="2400" dirty="0" err="1">
                <a:solidFill>
                  <a:schemeClr val="bg1"/>
                </a:solidFill>
              </a:rPr>
              <a:t>Flask</a:t>
            </a:r>
            <a:r>
              <a:rPr lang="pt-BR" sz="2400" dirty="0">
                <a:solidFill>
                  <a:schemeClr val="bg1"/>
                </a:solidFill>
              </a:rPr>
              <a:t> permite criar sites e APIs com Python de forma rápida e intuitiva. É ideal para projetos simples e poderosos.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C875743-155D-CECB-1C36-CAF218CF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DE987C34-1555-2252-A84B-6212F704596B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7984C8E9-623C-CE55-0731-7A9373B5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14081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BF6AE-9FF3-95B9-F177-1ED11842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F967A7D6-ED96-A08D-E2E4-750E983739A5}"/>
              </a:ext>
            </a:extLst>
          </p:cNvPr>
          <p:cNvSpPr txBox="1"/>
          <p:nvPr/>
        </p:nvSpPr>
        <p:spPr>
          <a:xfrm>
            <a:off x="651281" y="3650002"/>
            <a:ext cx="8467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Criar um site com rotas (páginas) dinâmicas;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Criar APIs para seus apps e projetos;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Enviar e receber dados via navegador ou aplicativos;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Perfeita para quem quer criar uma interface para seus scripts ou desenvolver pequenos sistemas web.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 CRIANDO UMA ROTA DE BOAS-VINDAS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8E4DEE3E-D13F-E956-3539-5E438960D544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O QUE É POSSÍVEL COM FLASK?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3D7CD101-16C4-1982-83D8-A9C50C08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E8CB2542-FFBA-90F8-75DA-C8C5DA840F5F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39765-071C-7992-3043-DDE12143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DEA5124A-BBEA-8EBF-A4C2-637E7A0404E9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0CAA5-BF2E-5A0F-FCEE-5905A34B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9" y="6809210"/>
            <a:ext cx="8344530" cy="46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2612-A09A-3B28-BF55-48CAD0A0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1EFC32-06EF-6AD9-E20A-25B27CE67A6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D82972DF-A5D0-B66F-F00B-44AAC62B0B13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SQLALCHEMY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MAGIA PARA BANCOS DE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D8860BB6-73A1-4ED4-DE76-B0F233547701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574BEE3A-DC3D-F20C-9951-34BE8931A45C}"/>
              </a:ext>
            </a:extLst>
          </p:cNvPr>
          <p:cNvSpPr txBox="1"/>
          <p:nvPr/>
        </p:nvSpPr>
        <p:spPr>
          <a:xfrm>
            <a:off x="901698" y="8641048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SQLAlchemy</a:t>
            </a:r>
            <a:r>
              <a:rPr lang="pt-BR" sz="2400" dirty="0">
                <a:solidFill>
                  <a:schemeClr val="bg1"/>
                </a:solidFill>
              </a:rPr>
              <a:t> conecta seu código Python com bancos de dados como MySQL, </a:t>
            </a:r>
            <a:r>
              <a:rPr lang="pt-BR" sz="2400" dirty="0" err="1">
                <a:solidFill>
                  <a:schemeClr val="bg1"/>
                </a:solidFill>
              </a:rPr>
              <a:t>SQLite</a:t>
            </a:r>
            <a:r>
              <a:rPr lang="pt-BR" sz="2400" dirty="0">
                <a:solidFill>
                  <a:schemeClr val="bg1"/>
                </a:solidFill>
              </a:rPr>
              <a:t> e PostgreSQL sem complicações.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5FCAAAF-1903-DE36-E499-B703F074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241E3A-A389-7ABF-1604-846D046EE46D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5ED1DB94-B286-4D68-8AB5-F5EF382E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336815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23B0-958C-0380-1F1E-9AE26438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AF807BD-7214-5ACE-4081-040FD5B05720}"/>
              </a:ext>
            </a:extLst>
          </p:cNvPr>
          <p:cNvSpPr txBox="1"/>
          <p:nvPr/>
        </p:nvSpPr>
        <p:spPr>
          <a:xfrm>
            <a:off x="651281" y="3650002"/>
            <a:ext cx="8467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Criar modelos de dados como classes Python;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Inserir, buscar, atualizar e apagar dados em tabelas;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Fazer consultas complexas com filtros, ordenações, </a:t>
            </a:r>
            <a:r>
              <a:rPr lang="pt-BR" sz="2400" dirty="0" err="1"/>
              <a:t>etc</a:t>
            </a:r>
            <a:r>
              <a:rPr lang="pt-BR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Muito usada em conjunto com </a:t>
            </a:r>
            <a:r>
              <a:rPr lang="pt-BR" sz="2400" dirty="0" err="1"/>
              <a:t>Flask</a:t>
            </a:r>
            <a:r>
              <a:rPr lang="pt-BR" sz="2400" dirty="0"/>
              <a:t> para criar APIs completas com banco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 CRIANDO UMA TABELA E INSERINDO DADOS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0DD5EE66-DD74-61A5-7392-32304F2C8610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QUAIS OS PRINCIPAIS USOS?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B05FD8E-F70C-71F5-5CFD-6076D8E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B97CFDB1-1118-05A1-6143-01A818523155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D9C39-75D8-59ED-F6EF-02C07F30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6B0E80D8-6586-6F97-3014-A634B90CDA4A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8493D-FBD6-F8AF-E863-C4F39555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03" r="11805"/>
          <a:stretch>
            <a:fillRect/>
          </a:stretch>
        </p:blipFill>
        <p:spPr>
          <a:xfrm>
            <a:off x="1133271" y="6718641"/>
            <a:ext cx="7334652" cy="54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33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83705E2B-AA47-D139-426A-AB8471DC1611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9">
            <a:extLst>
              <a:ext uri="{FF2B5EF4-FFF2-40B4-BE49-F238E27FC236}">
                <a16:creationId xmlns:a16="http://schemas.microsoft.com/office/drawing/2014/main" id="{9FD267B3-0698-4C72-C43D-7B5C7F9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GitHub.</a:t>
            </a:r>
          </a:p>
          <a:p>
            <a:pPr algn="ctr"/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29123A"/>
                </a:solidFill>
              </a:rPr>
              <a:t>https://github.com/VSuzuki98/prompts-recipe-to-create-a-ebook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4">
            <a:extLst>
              <a:ext uri="{FF2B5EF4-FFF2-40B4-BE49-F238E27FC236}">
                <a16:creationId xmlns:a16="http://schemas.microsoft.com/office/drawing/2014/main" id="{0BC7A587-C876-48C3-849E-34ACD937366C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5DE04A-38DA-94C1-9F56-409DE62C6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541936" y="584209"/>
            <a:ext cx="517326" cy="3139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6C2B64-4A7F-639E-6A62-C47565109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544948" y="9815882"/>
            <a:ext cx="517326" cy="3139327"/>
          </a:xfrm>
          <a:prstGeom prst="rect">
            <a:avLst/>
          </a:prstGeom>
        </p:spPr>
      </p:pic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F7222840-0FE0-C5E6-EBF3-EADE7C48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3340893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 o código fosse feitiçaria, o Python seria a varinha mais poderosa já criada. Neste </a:t>
            </a:r>
            <a:r>
              <a:rPr lang="pt-BR" sz="2400" dirty="0" err="1"/>
              <a:t>eBook</a:t>
            </a:r>
            <a:r>
              <a:rPr lang="pt-BR" sz="2400" dirty="0"/>
              <a:t>, você está prestes a embarcar em uma jornada mágica pelo universo da programação com Python - uma linguagem simples, elegante e incrivelmente poderosa. Aqui, cada biblioteca é tratada como uma relíquia encantada, capaz de transformar dados, automatizar tarefas, criar gráficos, sites e muito mais. Mas não se preocupe: você não precisa ser um mestre das artes obscuras da computação para acompanhar. Este guia foi feito para ser direto, acessível e com exemplos práticos que você pode conjurar na vida real. Prepare seu terminal, abra seu editor e segure firme sua varinha (ou teclado). O mundo Python está à sua espera.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70768" y="1007694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AS RELÍQUIAS DO CÓDIGO PYTHON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70768" y="2258483"/>
            <a:ext cx="7816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Bibliotecas Que Todo Feiticeiro </a:t>
            </a:r>
            <a:r>
              <a:rPr lang="pt-BR" sz="3200" dirty="0" err="1">
                <a:latin typeface="+mj-lt"/>
              </a:rPr>
              <a:t>Dev</a:t>
            </a:r>
            <a:r>
              <a:rPr lang="pt-BR" sz="3200" dirty="0">
                <a:latin typeface="+mj-lt"/>
              </a:rPr>
              <a:t> Aprender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4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13012-A10C-79D2-DA57-40A4D375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61" y="8732175"/>
            <a:ext cx="2886676" cy="28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PANDAS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MAGIA PARA MANIPULAR 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901698" y="864104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Pandas é como uma varinha mágica para quem trabalha com dados. Ele permite ler, filtrar, agrupar e transformar planilhas, tabelas e </a:t>
            </a:r>
            <a:r>
              <a:rPr lang="pt-BR" sz="2400" dirty="0" err="1">
                <a:solidFill>
                  <a:schemeClr val="bg1"/>
                </a:solidFill>
              </a:rPr>
              <a:t>CSVs</a:t>
            </a:r>
            <a:r>
              <a:rPr lang="pt-BR" sz="2400" dirty="0">
                <a:solidFill>
                  <a:schemeClr val="bg1"/>
                </a:solidFill>
              </a:rPr>
              <a:t> com extrema facilidade.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DED81C1A-969D-D933-6122-E0740E65F389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6D5FF157-0EEF-398C-AC90-4B5DB1E9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51281" y="3618001"/>
            <a:ext cx="8467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Ler e escrever arquivos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Filtrar colunas ou linhas com condições específicas;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Agrupar dados (como somar vendas por mês, por exemplo);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Limpar dados ausentes ou formatar datas.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Realizar análise de dados, ciência de dados e até automações de planilhas no dia a 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LENDO E FILTRANDO DADOS DE VENDAS 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O QUE VOCÊ PODE FAZER COM PANDAS?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E1CD5166-D7A5-A186-6E82-F6331662A17E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E93A4-D01F-EBC0-67AD-5B31DEC2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29B6F5-184D-3CBD-6306-7640447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27768"/>
            <a:ext cx="9601200" cy="5404053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00EE665B-FECE-40EA-7255-61A26AD82977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DD29-6C93-EDB0-7A7C-E4047A6B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45C43B-20C6-2C00-2555-AD92A9260B2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4E57B48-3CF1-3972-288F-A92F3322C5A6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MATPLOTLIB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FEITIÇO VISUAL PARA GRÁFICOS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9AC13F0-43F0-6074-D951-F56CC323BC67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DFA4A7F0-17B6-C668-C676-16D585634C62}"/>
              </a:ext>
            </a:extLst>
          </p:cNvPr>
          <p:cNvSpPr txBox="1"/>
          <p:nvPr/>
        </p:nvSpPr>
        <p:spPr>
          <a:xfrm>
            <a:off x="901698" y="8641048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Se você quer ver seus dados ganharem forma, o </a:t>
            </a:r>
            <a:r>
              <a:rPr lang="pt-BR" sz="2400" dirty="0" err="1">
                <a:solidFill>
                  <a:schemeClr val="bg1"/>
                </a:solidFill>
              </a:rPr>
              <a:t>Matplotlib</a:t>
            </a:r>
            <a:r>
              <a:rPr lang="pt-BR" sz="2400" dirty="0">
                <a:solidFill>
                  <a:schemeClr val="bg1"/>
                </a:solidFill>
              </a:rPr>
              <a:t> é seu aliado. Crie gráficos de linha, barras, pizza e muito mais.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97845B7-F2DD-90EB-06AC-153DA6F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7DFF19C0-5D73-2E83-00D7-D34AF34FE354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BE1E9F50-5224-9416-2C42-5284BAB7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16110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A637-5D70-69AC-171C-D8831715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B15250E-EFC4-D412-0189-9C42C879BCFF}"/>
              </a:ext>
            </a:extLst>
          </p:cNvPr>
          <p:cNvSpPr txBox="1"/>
          <p:nvPr/>
        </p:nvSpPr>
        <p:spPr>
          <a:xfrm>
            <a:off x="651281" y="3650002"/>
            <a:ext cx="8467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Gráficos de linha (ótimo para evolução de dados);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Gráficos de barras (comparações)Gráficos de pizza (proporções);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Customizações com cores, legendas, títulos e estilos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Ideal para </a:t>
            </a:r>
            <a:r>
              <a:rPr lang="pt-BR" sz="2400" b="1" dirty="0"/>
              <a:t>visualizar resultados de análises</a:t>
            </a:r>
            <a:r>
              <a:rPr lang="pt-BR" sz="2400" dirty="0"/>
              <a:t> ou criar relatórios automáticos com imagens.</a:t>
            </a:r>
            <a:br>
              <a:rPr lang="pt-BR" sz="2400" dirty="0"/>
            </a:b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 GRÁFICO DE VENDAS MENSAIS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406A8FB4-C2DA-5CF9-D617-95A272088200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O QUE DÁ PARA CRIAR?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4F4595F1-AFFF-302E-F416-5A6468E2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DD416DC2-3315-E124-1C76-BC15C706323D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D168A-6B5E-29D1-8934-03080119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A2910E02-B6CE-AED2-8CB1-F4C4FDE173CA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4AFBD-0DA5-360F-F9BE-55732C6D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1919"/>
            <a:ext cx="9601200" cy="54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0FA3-8BDD-9B59-29BD-723E1084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5C5312-9E50-3E0E-ECC8-9AD7D2E4A8A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F3949DCD-5688-2DCE-0757-137304C3FBB8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NUMPY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A BASE MATEMÁGICA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8267E891-2E08-AEDC-9E76-9CDB0A43805E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21DB7787-03EF-08D0-DB77-30A6C3A02920}"/>
              </a:ext>
            </a:extLst>
          </p:cNvPr>
          <p:cNvSpPr txBox="1"/>
          <p:nvPr/>
        </p:nvSpPr>
        <p:spPr>
          <a:xfrm>
            <a:off x="901698" y="864104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NumPy</a:t>
            </a:r>
            <a:r>
              <a:rPr lang="pt-BR" sz="2400" dirty="0">
                <a:solidFill>
                  <a:schemeClr val="bg1"/>
                </a:solidFill>
              </a:rPr>
              <a:t> é perfeito para trabalhar com </a:t>
            </a:r>
            <a:r>
              <a:rPr lang="pt-BR" sz="2400" dirty="0" err="1">
                <a:solidFill>
                  <a:schemeClr val="bg1"/>
                </a:solidFill>
              </a:rPr>
              <a:t>arrays</a:t>
            </a:r>
            <a:r>
              <a:rPr lang="pt-BR" sz="2400" dirty="0">
                <a:solidFill>
                  <a:schemeClr val="bg1"/>
                </a:solidFill>
              </a:rPr>
              <a:t>, matrizes e cálculos numéricos de forma rápida. Ele é usado nos bastidores de quase todas as bibliotecas científicas.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8CFA8E1-9329-39D8-414F-6651130B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0381FF48-DFB4-7BB6-3E3F-38EADABE8814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05697544-70E0-A257-F152-32D639BD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65789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54DA-7E9D-3C16-4EE7-EF3CC533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F2DB7548-59EE-13AC-6B29-4B06742D53C2}"/>
              </a:ext>
            </a:extLst>
          </p:cNvPr>
          <p:cNvSpPr txBox="1"/>
          <p:nvPr/>
        </p:nvSpPr>
        <p:spPr>
          <a:xfrm>
            <a:off x="651281" y="3650002"/>
            <a:ext cx="8467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Trabalhar com grandes quantidades de números;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Fazer cálculos estatísticos, médias, desvios;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Realizar operações com matrizes (ideal para IA, imagens, simulações);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base para outras bibliotecas como Pandas, </a:t>
            </a:r>
            <a:r>
              <a:rPr lang="pt-BR" sz="2400" dirty="0" err="1"/>
              <a:t>Scikit-learn</a:t>
            </a:r>
            <a:r>
              <a:rPr lang="pt-BR" sz="2400" dirty="0"/>
              <a:t> e </a:t>
            </a:r>
            <a:r>
              <a:rPr lang="pt-BR" sz="2400" dirty="0" err="1"/>
              <a:t>TensorFlow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ctr"/>
            <a:r>
              <a:rPr lang="pt-BR" sz="2400" dirty="0"/>
              <a:t>✨</a:t>
            </a:r>
            <a:r>
              <a:rPr lang="pt-BR" sz="2400" dirty="0">
                <a:solidFill>
                  <a:srgbClr val="29123A"/>
                </a:solidFill>
                <a:latin typeface="Impact" panose="020B0806030902050204" pitchFamily="34" charset="0"/>
              </a:rPr>
              <a:t> CÁLCULO DE MÉDIA COM ARRAY</a:t>
            </a:r>
            <a:r>
              <a:rPr lang="pt-BR" sz="2400" dirty="0"/>
              <a:t>✨ </a:t>
            </a:r>
            <a:endParaRPr lang="pt-BR" sz="2400" dirty="0">
              <a:solidFill>
                <a:srgbClr val="29123A"/>
              </a:solidFill>
              <a:latin typeface="Impact" panose="020B080603090205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47C04D9D-01F5-5996-3E5A-E5F3646EF9ED}"/>
              </a:ext>
            </a:extLst>
          </p:cNvPr>
          <p:cNvSpPr txBox="1"/>
          <p:nvPr/>
        </p:nvSpPr>
        <p:spPr>
          <a:xfrm>
            <a:off x="892276" y="1295656"/>
            <a:ext cx="846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9123A"/>
                </a:solidFill>
                <a:latin typeface="Impact" panose="020B0806030902050204" pitchFamily="34" charset="0"/>
              </a:rPr>
              <a:t>QUANDO USAR?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6009D7F-4F26-51AA-467C-3D428AC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612F1BCB-1F36-37CA-632D-912F90AD0939}"/>
              </a:ext>
            </a:extLst>
          </p:cNvPr>
          <p:cNvSpPr/>
          <p:nvPr/>
        </p:nvSpPr>
        <p:spPr>
          <a:xfrm>
            <a:off x="651281" y="0"/>
            <a:ext cx="123396" cy="1295656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D4B9D-D40E-4734-C0E3-9A0E615B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6" b="6899"/>
          <a:stretch>
            <a:fillRect/>
          </a:stretch>
        </p:blipFill>
        <p:spPr>
          <a:xfrm rot="5400000">
            <a:off x="4846992" y="1109763"/>
            <a:ext cx="517326" cy="3139327"/>
          </a:xfrm>
          <a:prstGeom prst="rect">
            <a:avLst/>
          </a:prstGeom>
        </p:spPr>
      </p:pic>
      <p:sp>
        <p:nvSpPr>
          <p:cNvPr id="26" name="Espaço Reservado para Rodapé 9">
            <a:extLst>
              <a:ext uri="{FF2B5EF4-FFF2-40B4-BE49-F238E27FC236}">
                <a16:creationId xmlns:a16="http://schemas.microsoft.com/office/drawing/2014/main" id="{136D29A0-A71C-1D77-2849-912D77801596}"/>
              </a:ext>
            </a:extLst>
          </p:cNvPr>
          <p:cNvSpPr txBox="1">
            <a:spLocks/>
          </p:cNvSpPr>
          <p:nvPr/>
        </p:nvSpPr>
        <p:spPr>
          <a:xfrm>
            <a:off x="3000372" y="11865189"/>
            <a:ext cx="36004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0940-FF55-98C5-93DA-0D91C7E3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461136"/>
            <a:ext cx="9601200" cy="54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2FB0-8EB5-9435-3283-C4D04A5FE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4F44C8-FECB-59C2-E796-61EB5253E3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D6709AC4-D56E-9D98-B225-3C990201B808}"/>
              </a:ext>
            </a:extLst>
          </p:cNvPr>
          <p:cNvSpPr txBox="1"/>
          <p:nvPr/>
        </p:nvSpPr>
        <p:spPr>
          <a:xfrm>
            <a:off x="230647" y="6270771"/>
            <a:ext cx="915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REQUESTS</a:t>
            </a:r>
            <a:b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O LIVRO DE FEITIÇOS DA WEB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1DAFCBE-E907-EA7E-F73E-46FA9523E7E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A66BD3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F2898011-22AC-DEB3-1AAE-691A0142F5CE}"/>
              </a:ext>
            </a:extLst>
          </p:cNvPr>
          <p:cNvSpPr txBox="1"/>
          <p:nvPr/>
        </p:nvSpPr>
        <p:spPr>
          <a:xfrm>
            <a:off x="901698" y="8641048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NumPy</a:t>
            </a:r>
            <a:r>
              <a:rPr lang="pt-BR" sz="2400" dirty="0">
                <a:solidFill>
                  <a:schemeClr val="bg1"/>
                </a:solidFill>
              </a:rPr>
              <a:t> é perfeito para trabalhar com </a:t>
            </a:r>
            <a:r>
              <a:rPr lang="pt-BR" sz="2400" dirty="0" err="1">
                <a:solidFill>
                  <a:schemeClr val="bg1"/>
                </a:solidFill>
              </a:rPr>
              <a:t>arrays</a:t>
            </a:r>
            <a:r>
              <a:rPr lang="pt-BR" sz="2400" dirty="0">
                <a:solidFill>
                  <a:schemeClr val="bg1"/>
                </a:solidFill>
              </a:rPr>
              <a:t>, matrizes e cálculos numéricos de forma rápida. Ele é usado nos bastidores de quase todas as bibliotecas científicas.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0174238-D210-B7A1-8D0D-490D40D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AD8D415B-644E-CF57-9C7C-8B3163A033AE}"/>
              </a:ext>
            </a:extLst>
          </p:cNvPr>
          <p:cNvSpPr/>
          <p:nvPr/>
        </p:nvSpPr>
        <p:spPr>
          <a:xfrm rot="16200000">
            <a:off x="4747465" y="4467083"/>
            <a:ext cx="106262" cy="773197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rgbClr val="7030A0"/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624EBBF8-8810-D19D-D123-B21F5F2E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72" y="11865189"/>
            <a:ext cx="3600450" cy="681567"/>
          </a:xfrm>
        </p:spPr>
        <p:txBody>
          <a:bodyPr/>
          <a:lstStyle/>
          <a:p>
            <a:r>
              <a:rPr lang="pt-BR" dirty="0">
                <a:solidFill>
                  <a:srgbClr val="A66BD3"/>
                </a:solidFill>
              </a:rPr>
              <a:t>FUNÇÕES PYTHON PARA BRUXOS – VICTOR SUZUKI</a:t>
            </a:r>
          </a:p>
        </p:txBody>
      </p:sp>
    </p:spTree>
    <p:extLst>
      <p:ext uri="{BB962C8B-B14F-4D97-AF65-F5344CB8AC3E}">
        <p14:creationId xmlns:p14="http://schemas.microsoft.com/office/powerpoint/2010/main" val="133430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5625</TotalTime>
  <Words>904</Words>
  <Application>Microsoft Office PowerPoint</Application>
  <PresentationFormat>A3 Paper (297x420 mm)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8BIT WONDER</vt:lpstr>
      <vt:lpstr>Arial</vt:lpstr>
      <vt:lpstr>Calibri</vt:lpstr>
      <vt:lpstr>Calibri Light</vt:lpstr>
      <vt:lpstr>Impact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Victor Suzuki</cp:lastModifiedBy>
  <cp:revision>35</cp:revision>
  <dcterms:created xsi:type="dcterms:W3CDTF">2023-06-15T14:34:16Z</dcterms:created>
  <dcterms:modified xsi:type="dcterms:W3CDTF">2025-06-13T22:27:49Z</dcterms:modified>
</cp:coreProperties>
</file>