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9753600" cx="13004800"/>
  <p:notesSz cx="6858000" cy="9144000"/>
  <p:embeddedFontLst>
    <p:embeddedFont>
      <p:font typeface="Merriweather Sans"/>
      <p:regular r:id="rId29"/>
      <p:bold r:id="rId30"/>
      <p:italic r:id="rId31"/>
      <p:boldItalic r:id="rId32"/>
    </p:embeddedFont>
    <p:embeddedFont>
      <p:font typeface="Noto Sans Symbols"/>
      <p:regular r:id="rId33"/>
      <p:bold r:id="rId34"/>
    </p:embeddedFont>
    <p:embeddedFont>
      <p:font typeface="Gill Sans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hE8zvyTiYNpWu7hqTB2CN+GwxL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D850F2-D324-4C8D-9208-9E2D7C6D2808}">
  <a:tblStyle styleId="{FFD850F2-D324-4C8D-9208-9E2D7C6D2808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3797C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Sans-italic.fntdata"/><Relationship Id="rId30" Type="http://schemas.openxmlformats.org/officeDocument/2006/relationships/font" Target="fonts/MerriweatherSans-bold.fntdata"/><Relationship Id="rId11" Type="http://schemas.openxmlformats.org/officeDocument/2006/relationships/slide" Target="slides/slide6.xml"/><Relationship Id="rId33" Type="http://schemas.openxmlformats.org/officeDocument/2006/relationships/font" Target="fonts/NotoSansSymbols-regular.fntdata"/><Relationship Id="rId10" Type="http://schemas.openxmlformats.org/officeDocument/2006/relationships/slide" Target="slides/slide5.xml"/><Relationship Id="rId32" Type="http://schemas.openxmlformats.org/officeDocument/2006/relationships/font" Target="fonts/MerriweatherSans-boldItalic.fntdata"/><Relationship Id="rId13" Type="http://schemas.openxmlformats.org/officeDocument/2006/relationships/slide" Target="slides/slide8.xml"/><Relationship Id="rId35" Type="http://schemas.openxmlformats.org/officeDocument/2006/relationships/font" Target="fonts/GillSans-regular.fntdata"/><Relationship Id="rId12" Type="http://schemas.openxmlformats.org/officeDocument/2006/relationships/slide" Target="slides/slide7.xml"/><Relationship Id="rId34" Type="http://schemas.openxmlformats.org/officeDocument/2006/relationships/font" Target="fonts/NotoSansSymbol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Gill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sz="36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sz="36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sz="36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sz="36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  <a:defRPr sz="3600"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/>
          <p:nvPr>
            <p:ph idx="2" type="pic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4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" type="body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 Reflection">
  <p:cSld name="Photo - Vertical Reflec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>
            <p:ph idx="2" type="pic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kx="0" rotWithShape="0" algn="bl" stA="50000" stPos="0" sy="-100000" ky="0"/>
          </a:effectLst>
        </p:spPr>
      </p:sp>
      <p:sp>
        <p:nvSpPr>
          <p:cNvPr id="47" name="Google Shape;47;p35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Gill Sans"/>
              <a:buNone/>
              <a:defRPr sz="3400"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/>
          <p:nvPr>
            <p:ph idx="2" type="pic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76072" lvl="0" marL="4572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indent="-576072" lvl="1" marL="9144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indent="-576072" lvl="2" marL="13716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indent="-576072" lvl="3" marL="18288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indent="-576072" lvl="4" marL="22860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- Left">
  <p:cSld name="Title &amp; Bullets - Lef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76072" lvl="0" marL="4572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indent="-576072" lvl="1" marL="9144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indent="-576072" lvl="2" marL="13716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indent="-576072" lvl="3" marL="18288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indent="-576072" lvl="4" marL="22860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- Right">
  <p:cSld name="Title &amp; Bullets - Righ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576072" lvl="0" marL="4572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indent="-576072" lvl="1" marL="9144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indent="-576072" lvl="2" marL="13716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indent="-576072" lvl="3" marL="18288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indent="-576072" lvl="4" marL="22860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24053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1pPr>
            <a:lvl2pPr indent="-424053" lvl="1" marL="9144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indent="-424053" lvl="2" marL="13716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indent="-424053" lvl="3" marL="18288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indent="-424053" lvl="4" marL="22860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- 2 Column">
  <p:cSld name="Title &amp; Bullets - 2 Colum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576072" lvl="0" marL="4572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1pPr>
            <a:lvl2pPr indent="-576072" lvl="1" marL="9144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2pPr>
            <a:lvl3pPr indent="-576072" lvl="2" marL="13716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3pPr>
            <a:lvl4pPr indent="-576072" lvl="3" marL="18288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4pPr>
            <a:lvl5pPr indent="-576072" lvl="4" marL="228600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5472"/>
              <a:buFont typeface="Gill Sans"/>
              <a:buChar char="•"/>
              <a:defRPr sz="3200"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424053" lvl="0" marL="457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1pPr>
            <a:lvl2pPr indent="-424053" lvl="1" marL="914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2pPr>
            <a:lvl3pPr indent="-424053" lvl="2" marL="1371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3pPr>
            <a:lvl4pPr indent="-424053" lvl="3" marL="1828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4pPr>
            <a:lvl5pPr indent="-424053" lvl="4" marL="22860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5pPr>
            <a:lvl6pPr indent="-424053" lvl="5" marL="27432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6pPr>
            <a:lvl7pPr indent="-424053" lvl="6" marL="32004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7pPr>
            <a:lvl8pPr indent="-424053" lvl="7" marL="36576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8pPr>
            <a:lvl9pPr indent="-424053" lvl="8" marL="411480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078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>
            <p:ph idx="2" type="pic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2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 Reflection">
  <p:cSld name="Photo - Horizontal Reflec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/>
          <p:nvPr>
            <p:ph idx="2" type="pic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40000" kx="0" rotWithShape="0" algn="bl" stA="50000" stPos="0" sy="-100000" ky="0"/>
          </a:effectLst>
        </p:spPr>
      </p:sp>
      <p:sp>
        <p:nvSpPr>
          <p:cNvPr id="38" name="Google Shape;38;p33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idx="1" type="body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indent="-684657" lvl="0" marL="457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684657" lvl="1" marL="914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684657" lvl="2" marL="1371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684657" lvl="3" marL="1828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684657" lvl="4" marL="22860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684657" lvl="5" marL="27432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684657" lvl="6" marL="32004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684657" lvl="7" marL="36576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684657" lvl="8" marL="4114800" marR="0" rtl="0" algn="l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  <a:defRPr b="0" i="0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  <a:defRPr b="0" i="0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ill Sans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idx="4294967295" type="ctrTitle"/>
          </p:nvPr>
        </p:nvSpPr>
        <p:spPr>
          <a:xfrm>
            <a:off x="1270000" y="1638300"/>
            <a:ext cx="10464800" cy="45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Systems of Equations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3"/>
              </a:srgbClr>
            </a:outerShdw>
          </a:effectLst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lang="en-US" sz="4000">
                <a:solidFill>
                  <a:srgbClr val="FFFFFF"/>
                </a:solidFill>
              </a:rPr>
              <a:t>Stimulus - Response ➔ the why for matrix inverse </a:t>
            </a:r>
            <a:endParaRPr/>
          </a:p>
        </p:txBody>
      </p:sp>
      <p:pic>
        <p:nvPicPr>
          <p:cNvPr descr="temp.pdf"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0400" y="3352800"/>
            <a:ext cx="9144000" cy="174885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/>
        </p:nvSpPr>
        <p:spPr>
          <a:xfrm>
            <a:off x="1271122" y="5988050"/>
            <a:ext cx="10464801" cy="1346200"/>
          </a:xfrm>
          <a:prstGeom prst="rect">
            <a:avLst/>
          </a:prstGeom>
          <a:solidFill>
            <a:srgbClr val="FFD479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can this be used? Write out the resulting equations for a 3x3 matrix.</a:t>
            </a:r>
            <a:endParaRPr/>
          </a:p>
        </p:txBody>
      </p:sp>
      <p:pic>
        <p:nvPicPr>
          <p:cNvPr descr="temp.pdf" id="125" name="Google Shape;1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6000" y="8001000"/>
            <a:ext cx="5896132" cy="899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/>
        </p:nvSpPr>
        <p:spPr>
          <a:xfrm>
            <a:off x="4522167" y="2584450"/>
            <a:ext cx="2969866" cy="72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[A] {X} = {B}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71500" lvl="0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Each element represents response of a single part of system to unit stimulus from other part of system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1270000" y="254000"/>
            <a:ext cx="10464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lang="en-US"/>
              <a:t>Example 3: </a:t>
            </a: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</a:t>
            </a:r>
            <a:r>
              <a:rPr lang="en-US"/>
              <a:t>.</a:t>
            </a: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11.3</a:t>
            </a:r>
            <a:endParaRPr/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-25400" y="1739900"/>
            <a:ext cx="12941300" cy="18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Gill Sans"/>
              <a:buNone/>
            </a:pPr>
            <a:r>
              <a:rPr lang="en-US" sz="3600"/>
              <a:t>The following system of equations is designed to determine concentrations (g/m</a:t>
            </a:r>
            <a:r>
              <a:rPr baseline="30000" lang="en-US"/>
              <a:t>3</a:t>
            </a:r>
            <a:r>
              <a:rPr lang="en-US" sz="3600"/>
              <a:t>) in a series of coupled reactors as a function of the amount of mass input (g/d) to each reactor:</a:t>
            </a:r>
            <a:endParaRPr/>
          </a:p>
        </p:txBody>
      </p:sp>
      <p:pic>
        <p:nvPicPr>
          <p:cNvPr descr="temp.pdf"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100" y="3968067"/>
            <a:ext cx="4229100" cy="181746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2"/>
          <p:cNvSpPr txBox="1"/>
          <p:nvPr/>
        </p:nvSpPr>
        <p:spPr>
          <a:xfrm>
            <a:off x="26522" y="6572250"/>
            <a:ext cx="12941301" cy="2946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Draw diagram.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Write matrices.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Determine inverse.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inverse to solve for concentrations.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contribution does reactor 3 have on reactor 1’s concentration?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much should rate of mass input to reactor 3 be increased to induce a 10gm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rise in concentration in reactor1?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much will C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be reduced if loads to 1&amp;2 are reduced by 500 and 250 g/day, respectively?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723900" y="742950"/>
            <a:ext cx="113411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Draw diagram = keep notation consistent for incoming/outgoing from each individual mass balance.</a:t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3962400" y="3594100"/>
            <a:ext cx="1270000" cy="1270000"/>
          </a:xfrm>
          <a:prstGeom prst="roundRect">
            <a:avLst>
              <a:gd fmla="val 1500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C1</a:t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5740400" y="6261100"/>
            <a:ext cx="1270000" cy="1270000"/>
          </a:xfrm>
          <a:prstGeom prst="roundRect">
            <a:avLst>
              <a:gd fmla="val 1500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C3</a:t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7378700" y="3594100"/>
            <a:ext cx="1270000" cy="1270000"/>
          </a:xfrm>
          <a:prstGeom prst="roundRect">
            <a:avLst>
              <a:gd fmla="val 1500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C2</a:t>
            </a:r>
            <a:endParaRPr/>
          </a:p>
        </p:txBody>
      </p:sp>
      <p:cxnSp>
        <p:nvCxnSpPr>
          <p:cNvPr id="148" name="Google Shape;148;p13"/>
          <p:cNvCxnSpPr/>
          <p:nvPr/>
        </p:nvCxnSpPr>
        <p:spPr>
          <a:xfrm flipH="1">
            <a:off x="2832100" y="4229100"/>
            <a:ext cx="1079500" cy="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cxnSp>
        <p:nvCxnSpPr>
          <p:cNvPr id="149" name="Google Shape;149;p13"/>
          <p:cNvCxnSpPr/>
          <p:nvPr/>
        </p:nvCxnSpPr>
        <p:spPr>
          <a:xfrm rot="10800000">
            <a:off x="8013700" y="2514600"/>
            <a:ext cx="0" cy="9779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cxnSp>
        <p:nvCxnSpPr>
          <p:cNvPr id="150" name="Google Shape;150;p13"/>
          <p:cNvCxnSpPr/>
          <p:nvPr/>
        </p:nvCxnSpPr>
        <p:spPr>
          <a:xfrm>
            <a:off x="6375400" y="7632700"/>
            <a:ext cx="0" cy="101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51" name="Google Shape;151;p13"/>
          <p:cNvSpPr txBox="1"/>
          <p:nvPr/>
        </p:nvSpPr>
        <p:spPr>
          <a:xfrm>
            <a:off x="5779622" y="8737600"/>
            <a:ext cx="1181101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2350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7416800" y="1587500"/>
            <a:ext cx="1181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1200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1498600" y="3860800"/>
            <a:ext cx="11811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3800</a:t>
            </a:r>
            <a:endParaRPr/>
          </a:p>
        </p:txBody>
      </p:sp>
      <p:cxnSp>
        <p:nvCxnSpPr>
          <p:cNvPr id="154" name="Google Shape;154;p13"/>
          <p:cNvCxnSpPr/>
          <p:nvPr/>
        </p:nvCxnSpPr>
        <p:spPr>
          <a:xfrm>
            <a:off x="5156200" y="5092700"/>
            <a:ext cx="812800" cy="100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55" name="Google Shape;155;p13"/>
          <p:cNvSpPr txBox="1"/>
          <p:nvPr/>
        </p:nvSpPr>
        <p:spPr>
          <a:xfrm>
            <a:off x="5137150" y="5422900"/>
            <a:ext cx="381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cxnSp>
        <p:nvCxnSpPr>
          <p:cNvPr id="156" name="Google Shape;156;p13"/>
          <p:cNvCxnSpPr/>
          <p:nvPr/>
        </p:nvCxnSpPr>
        <p:spPr>
          <a:xfrm flipH="1" rot="10800000">
            <a:off x="6070600" y="4203699"/>
            <a:ext cx="1130300" cy="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57" name="Google Shape;157;p13"/>
          <p:cNvSpPr txBox="1"/>
          <p:nvPr/>
        </p:nvSpPr>
        <p:spPr>
          <a:xfrm>
            <a:off x="6515099" y="3568700"/>
            <a:ext cx="381001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cxnSp>
        <p:nvCxnSpPr>
          <p:cNvPr id="158" name="Google Shape;158;p13"/>
          <p:cNvCxnSpPr/>
          <p:nvPr/>
        </p:nvCxnSpPr>
        <p:spPr>
          <a:xfrm>
            <a:off x="4597400" y="2413000"/>
            <a:ext cx="0" cy="1016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59" name="Google Shape;159;p13"/>
          <p:cNvSpPr txBox="1"/>
          <p:nvPr/>
        </p:nvSpPr>
        <p:spPr>
          <a:xfrm>
            <a:off x="4648200" y="2641600"/>
            <a:ext cx="647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/>
          </a:p>
        </p:txBody>
      </p:sp>
      <p:cxnSp>
        <p:nvCxnSpPr>
          <p:cNvPr id="160" name="Google Shape;160;p13"/>
          <p:cNvCxnSpPr/>
          <p:nvPr/>
        </p:nvCxnSpPr>
        <p:spPr>
          <a:xfrm flipH="1">
            <a:off x="8813800" y="4203700"/>
            <a:ext cx="1079500" cy="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61" name="Google Shape;161;p13"/>
          <p:cNvSpPr txBox="1"/>
          <p:nvPr/>
        </p:nvSpPr>
        <p:spPr>
          <a:xfrm>
            <a:off x="8966200" y="4216400"/>
            <a:ext cx="647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14</a:t>
            </a:r>
            <a:endParaRPr/>
          </a:p>
        </p:txBody>
      </p:sp>
      <p:cxnSp>
        <p:nvCxnSpPr>
          <p:cNvPr id="162" name="Google Shape;162;p13"/>
          <p:cNvCxnSpPr/>
          <p:nvPr/>
        </p:nvCxnSpPr>
        <p:spPr>
          <a:xfrm flipH="1">
            <a:off x="6896100" y="4965700"/>
            <a:ext cx="711200" cy="1117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63" name="Google Shape;163;p13"/>
          <p:cNvSpPr txBox="1"/>
          <p:nvPr/>
        </p:nvSpPr>
        <p:spPr>
          <a:xfrm>
            <a:off x="7200900" y="5422900"/>
            <a:ext cx="3810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/>
          </a:p>
        </p:txBody>
      </p:sp>
      <p:cxnSp>
        <p:nvCxnSpPr>
          <p:cNvPr id="164" name="Google Shape;164;p13"/>
          <p:cNvCxnSpPr/>
          <p:nvPr/>
        </p:nvCxnSpPr>
        <p:spPr>
          <a:xfrm flipH="1">
            <a:off x="5283200" y="4470400"/>
            <a:ext cx="1079500" cy="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65" name="Google Shape;165;p13"/>
          <p:cNvSpPr txBox="1"/>
          <p:nvPr/>
        </p:nvSpPr>
        <p:spPr>
          <a:xfrm>
            <a:off x="5626099" y="4330700"/>
            <a:ext cx="381001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/>
          </a:p>
        </p:txBody>
      </p:sp>
      <p:cxnSp>
        <p:nvCxnSpPr>
          <p:cNvPr id="166" name="Google Shape;166;p13"/>
          <p:cNvCxnSpPr/>
          <p:nvPr/>
        </p:nvCxnSpPr>
        <p:spPr>
          <a:xfrm rot="10800000">
            <a:off x="5219700" y="5041900"/>
            <a:ext cx="1016000" cy="102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67" name="Google Shape;167;p13"/>
          <p:cNvSpPr txBox="1"/>
          <p:nvPr/>
        </p:nvSpPr>
        <p:spPr>
          <a:xfrm>
            <a:off x="5854699" y="5092700"/>
            <a:ext cx="381001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cxnSp>
        <p:nvCxnSpPr>
          <p:cNvPr id="168" name="Google Shape;168;p13"/>
          <p:cNvCxnSpPr/>
          <p:nvPr/>
        </p:nvCxnSpPr>
        <p:spPr>
          <a:xfrm flipH="1" rot="10800000">
            <a:off x="6489700" y="4889500"/>
            <a:ext cx="977901" cy="1206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69" name="Google Shape;169;p13"/>
          <p:cNvSpPr txBox="1"/>
          <p:nvPr/>
        </p:nvSpPr>
        <p:spPr>
          <a:xfrm>
            <a:off x="6654799" y="4851400"/>
            <a:ext cx="381001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  <p:cxnSp>
        <p:nvCxnSpPr>
          <p:cNvPr id="170" name="Google Shape;170;p13"/>
          <p:cNvCxnSpPr/>
          <p:nvPr/>
        </p:nvCxnSpPr>
        <p:spPr>
          <a:xfrm flipH="1">
            <a:off x="7073900" y="6819900"/>
            <a:ext cx="1079500" cy="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400000"/>
            <a:headEnd len="med" w="med" type="stealth"/>
            <a:tailEnd len="sm" w="sm" type="none"/>
          </a:ln>
        </p:spPr>
      </p:cxnSp>
      <p:sp>
        <p:nvSpPr>
          <p:cNvPr id="171" name="Google Shape;171;p13"/>
          <p:cNvSpPr txBox="1"/>
          <p:nvPr/>
        </p:nvSpPr>
        <p:spPr>
          <a:xfrm>
            <a:off x="7226300" y="6832600"/>
            <a:ext cx="6477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1835695" y="400050"/>
            <a:ext cx="9309101" cy="94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 A = [15 -3 -1;-3 18 -6; -4 -1 12]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15    -3    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-3    18    -6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-4    -1   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 b = [3800;1200;2350]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3800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1200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  2350</a:t>
            </a: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165100" y="-6350"/>
            <a:ext cx="2288531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 startAt="2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Write matrices.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15"/>
          <p:cNvGraphicFramePr/>
          <p:nvPr/>
        </p:nvGraphicFramePr>
        <p:xfrm>
          <a:off x="1739900" y="23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{FFD850F2-D324-4C8D-9208-9E2D7C6D2808}</a:tableStyleId>
              </a:tblPr>
              <a:tblGrid>
                <a:gridCol w="1672175"/>
                <a:gridCol w="1672175"/>
                <a:gridCol w="1672175"/>
              </a:tblGrid>
              <a:tr h="1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15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-3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-3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18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-6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-4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-1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15"/>
          <p:cNvGraphicFramePr/>
          <p:nvPr/>
        </p:nvGraphicFramePr>
        <p:xfrm>
          <a:off x="9664700" y="23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{FFD850F2-D324-4C8D-9208-9E2D7C6D2808}</a:tableStyleId>
              </a:tblPr>
              <a:tblGrid>
                <a:gridCol w="1440000"/>
              </a:tblGrid>
              <a:tr h="1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3800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1200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Gill Sans"/>
                        <a:buNone/>
                      </a:pPr>
                      <a:r>
                        <a:rPr lang="en-US" sz="3600" u="none" cap="none" strike="noStrike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2350</a:t>
                      </a:r>
                      <a:endParaRPr/>
                    </a:p>
                  </a:txBody>
                  <a:tcPr marT="50800" marB="50800" marR="50800" marL="50800" anchor="ctr">
                    <a:lnL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15"/>
          <p:cNvSpPr txBox="1"/>
          <p:nvPr/>
        </p:nvSpPr>
        <p:spPr>
          <a:xfrm>
            <a:off x="7967023" y="4508500"/>
            <a:ext cx="692499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b=</a:t>
            </a:r>
            <a:endParaRPr/>
          </a:p>
        </p:txBody>
      </p:sp>
      <p:sp>
        <p:nvSpPr>
          <p:cNvPr id="185" name="Google Shape;185;p15"/>
          <p:cNvSpPr txBox="1"/>
          <p:nvPr/>
        </p:nvSpPr>
        <p:spPr>
          <a:xfrm>
            <a:off x="438063" y="4508500"/>
            <a:ext cx="781572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A=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/>
        </p:nvSpPr>
        <p:spPr>
          <a:xfrm>
            <a:off x="3378200" y="2641600"/>
            <a:ext cx="6243973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 invA = solve(A)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invA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0.0725    0.0128    0.0124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0.0207    0.0608    0.0321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0.0259    0.0093    0.0902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1562100" y="565150"/>
            <a:ext cx="2706142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 startAt="3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Determine inverse.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/>
        </p:nvSpPr>
        <p:spPr>
          <a:xfrm>
            <a:off x="5295900" y="2641600"/>
            <a:ext cx="3060502" cy="44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 invA%*%b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ans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320.2073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227.2021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321.5026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774700" y="539750"/>
            <a:ext cx="5276702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 startAt="4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inverse to solve for concentrations.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/>
        </p:nvSpPr>
        <p:spPr>
          <a:xfrm>
            <a:off x="2578100" y="787400"/>
            <a:ext cx="6243973" cy="3213100"/>
          </a:xfrm>
          <a:prstGeom prst="rect">
            <a:avLst/>
          </a:prstGeom>
          <a:solidFill>
            <a:srgbClr val="FFD479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invA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0.0725    0.0128    0.0124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0.0207    0.0608    0.0321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0.0259    0.0093    0.0902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496422" y="4362450"/>
            <a:ext cx="10769601" cy="25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Impact of the mass input to reactor 3 on reactor 1 is given by a</a:t>
            </a:r>
            <a:r>
              <a:rPr b="0" baseline="-2500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13</a:t>
            </a:r>
            <a:r>
              <a:rPr b="0" baseline="3000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0.0124.</a:t>
            </a:r>
            <a:endParaRPr b="0" i="0" sz="4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emp.pdf"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500" y="5816600"/>
            <a:ext cx="5896132" cy="89941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8"/>
          <p:cNvSpPr/>
          <p:nvPr/>
        </p:nvSpPr>
        <p:spPr>
          <a:xfrm>
            <a:off x="5321300" y="5829300"/>
            <a:ext cx="1524000" cy="1041400"/>
          </a:xfrm>
          <a:prstGeom prst="roundRect">
            <a:avLst>
              <a:gd fmla="val 18293" name="adj"/>
            </a:avLst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Gill Sans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7165689" y="6032500"/>
            <a:ext cx="2853967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0.0124*2350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533400" y="234950"/>
            <a:ext cx="8908852" cy="10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 startAt="5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What contribution does reactor 3 have on reactor 1’s concentration?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/>
        </p:nvSpPr>
        <p:spPr>
          <a:xfrm>
            <a:off x="2578100" y="787400"/>
            <a:ext cx="6243973" cy="3213100"/>
          </a:xfrm>
          <a:prstGeom prst="rect">
            <a:avLst/>
          </a:prstGeom>
          <a:solidFill>
            <a:srgbClr val="FFD479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invA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0.0725    0.0128    0.0124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0.0207    0.0608    0.0321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0.0259    0.0093    0.0902</a:t>
            </a:r>
            <a:endParaRPr/>
          </a:p>
        </p:txBody>
      </p:sp>
      <p:pic>
        <p:nvPicPr>
          <p:cNvPr descr="temp.pdf" id="213" name="Google Shape;2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3900" y="6667500"/>
            <a:ext cx="5065276" cy="2032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1244600" y="4991100"/>
            <a:ext cx="890557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know the following from matrix math: </a:t>
            </a:r>
            <a:endParaRPr/>
          </a:p>
        </p:txBody>
      </p:sp>
      <p:sp>
        <p:nvSpPr>
          <p:cNvPr id="215" name="Google Shape;215;p19"/>
          <p:cNvSpPr txBox="1"/>
          <p:nvPr/>
        </p:nvSpPr>
        <p:spPr>
          <a:xfrm>
            <a:off x="444500" y="-31750"/>
            <a:ext cx="12560300" cy="143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 startAt="6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much should rate of mass input to reactor 3 be increased to induce a 10gm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rise in concentration in reactor1?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/>
        </p:nvSpPr>
        <p:spPr>
          <a:xfrm>
            <a:off x="2460041" y="1828799"/>
            <a:ext cx="8084717" cy="284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228600" lvl="0" marL="685800" marR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many fundamental engineering problems based on conservation (e.g. mass, energy, momentum)</a:t>
            </a:r>
            <a:endParaRPr/>
          </a:p>
          <a:p>
            <a:pPr indent="-228600" lvl="0" marL="6858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-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equations relate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system behavior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as represented by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levels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response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of the quantity being modeled to the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properties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of the system and the external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stimuli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forcing functions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pic>
        <p:nvPicPr>
          <p:cNvPr descr="Image"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100" y="4959350"/>
            <a:ext cx="58166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3546450" y="819150"/>
            <a:ext cx="5911900" cy="72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Why systems of equations: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/>
        </p:nvSpPr>
        <p:spPr>
          <a:xfrm>
            <a:off x="2578100" y="787400"/>
            <a:ext cx="6243973" cy="3213100"/>
          </a:xfrm>
          <a:prstGeom prst="rect">
            <a:avLst/>
          </a:prstGeom>
          <a:solidFill>
            <a:srgbClr val="FFD479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invA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0.0725    0.0128    0.0124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0.0207    0.0608    0.0321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0.0259    0.0093    0.0902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496422" y="4654550"/>
            <a:ext cx="10769601" cy="19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baseline="-2500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31</a:t>
            </a:r>
            <a:r>
              <a:rPr b="0" baseline="3000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0.0259</a:t>
            </a:r>
            <a:endParaRPr b="0" i="0" sz="4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baseline="-2500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32</a:t>
            </a:r>
            <a:r>
              <a:rPr b="0" baseline="3000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-1</a:t>
            </a:r>
            <a:r>
              <a:rPr b="0" i="0" lang="en-US" sz="4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= 0.0093</a:t>
            </a:r>
            <a:endParaRPr b="0" i="0" sz="4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temp.pdf"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381" y="6482592"/>
            <a:ext cx="10160002" cy="223814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 txBox="1"/>
          <p:nvPr/>
        </p:nvSpPr>
        <p:spPr>
          <a:xfrm>
            <a:off x="355600" y="215900"/>
            <a:ext cx="11848307" cy="457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AutoNum type="arabicPeriod" startAt="6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much will C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be reduced if loads to 1&amp;2 are reduced by 500 and 250 g/day, respectively?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Error Analysis/System Condition</a:t>
            </a:r>
            <a:endParaRPr/>
          </a:p>
        </p:txBody>
      </p:sp>
      <p:sp>
        <p:nvSpPr>
          <p:cNvPr id="229" name="Google Shape;229;p21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71500" lvl="0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AutoNum type="arabicPeriod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Scale A so largest element in each row is 1. Calculate A</a:t>
            </a:r>
            <a:r>
              <a:rPr baseline="30000" lang="en-US"/>
              <a:t>-1</a:t>
            </a: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. If elements of A</a:t>
            </a:r>
            <a:r>
              <a:rPr baseline="30000" lang="en-US"/>
              <a:t>-1</a:t>
            </a: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&gt;&gt; 1, indicator of ill-condition.</a:t>
            </a:r>
            <a:endParaRPr/>
          </a:p>
          <a:p>
            <a:pPr indent="-571500" lvl="0" marL="889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AutoNum type="arabicPeriod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Multiply A</a:t>
            </a:r>
            <a:r>
              <a:rPr baseline="30000" lang="en-US"/>
              <a:t>-1</a:t>
            </a: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by [A] --&gt; is result close to [I]?</a:t>
            </a:r>
            <a:endParaRPr/>
          </a:p>
          <a:p>
            <a:pPr indent="-571500" lvl="0" marL="889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AutoNum type="arabicPeriod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Invert A</a:t>
            </a:r>
            <a:r>
              <a:rPr baseline="30000" lang="en-US"/>
              <a:t>-1</a:t>
            </a: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--&gt; is result close to [A]?</a:t>
            </a:r>
            <a:endParaRPr/>
          </a:p>
          <a:p>
            <a:pPr indent="-571500" lvl="0" marL="889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Gill Sans"/>
              <a:buAutoNum type="arabicPeriod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Calculate matrix condition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Condition number</a:t>
            </a:r>
            <a:endParaRPr/>
          </a:p>
        </p:txBody>
      </p:sp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71500" lvl="0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calculate norm = Provides a measure of the ‘size’ of matrix (||A||)</a:t>
            </a:r>
            <a:endParaRPr/>
          </a:p>
          <a:p>
            <a:pPr indent="-571500" lvl="0" marL="889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cond[A] = ||A|| * ||A</a:t>
            </a:r>
            <a:r>
              <a:rPr baseline="30000" lang="en-US"/>
              <a:t>-1</a:t>
            </a: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||</a:t>
            </a:r>
            <a:endParaRPr/>
          </a:p>
        </p:txBody>
      </p:sp>
      <p:sp>
        <p:nvSpPr>
          <p:cNvPr id="236" name="Google Shape;236;p22"/>
          <p:cNvSpPr txBox="1"/>
          <p:nvPr/>
        </p:nvSpPr>
        <p:spPr>
          <a:xfrm>
            <a:off x="3307469" y="7988300"/>
            <a:ext cx="6379407" cy="723900"/>
          </a:xfrm>
          <a:prstGeom prst="rect">
            <a:avLst/>
          </a:prstGeom>
          <a:solidFill>
            <a:srgbClr val="FFD479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cond[A] &gt;&gt; 1, ill-conditioned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Matlab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11557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285750" lvl="1" marL="783590" marR="406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norm(</a:t>
            </a:r>
            <a:r>
              <a:rPr i="1" lang="en-US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i="1" lang="en-US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28600" lvl="2" marL="1183639" marR="4063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Compute a norm of matrix </a:t>
            </a:r>
            <a:r>
              <a:rPr i="1" lang="en-US"/>
              <a:t>A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i="1" lang="en-US"/>
              <a:t>p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can be 1, 2,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inf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‘fro’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(for the Frobenius norm)</a:t>
            </a:r>
            <a:endParaRPr/>
          </a:p>
          <a:p>
            <a:pPr indent="-285750" lvl="1" marL="783590" marR="4063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"/>
              <a:buChar char="–"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cond(</a:t>
            </a:r>
            <a:r>
              <a:rPr i="1" lang="en-US"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i="1" lang="en-US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cond(</a:t>
            </a:r>
            <a:r>
              <a:rPr i="1" lang="en-US"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i="1" lang="en-US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)</a:t>
            </a:r>
            <a:endParaRPr>
              <a:latin typeface="Courier"/>
              <a:ea typeface="Courier"/>
              <a:cs typeface="Courier"/>
              <a:sym typeface="Courier"/>
            </a:endParaRPr>
          </a:p>
          <a:p>
            <a:pPr indent="-228600" lvl="2" marL="1183639" marR="4063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Calculate the condition number of vector </a:t>
            </a:r>
            <a:r>
              <a:rPr i="1" lang="en-US"/>
              <a:t>X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or matrix </a:t>
            </a:r>
            <a:r>
              <a:rPr i="1" lang="en-US"/>
              <a:t>A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using the norm specified by </a:t>
            </a:r>
            <a:r>
              <a:rPr i="1" lang="en-US"/>
              <a:t>p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269240" marR="4063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228600" lvl="0" marL="269240" marR="4063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For our purposes, set p = inf=  row sum norm....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300" y="847725"/>
            <a:ext cx="9144000" cy="76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2461121" y="2979948"/>
            <a:ext cx="9953998" cy="3596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-228600" lvl="0" marL="1143000" marR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+ 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12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+ ….+ 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= b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  <a:p>
            <a:pPr indent="-228600" lvl="0" marL="11430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+ 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22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+ ….+ 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= b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/>
          </a:p>
          <a:p>
            <a:pPr indent="-228600" lvl="0" marL="11430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+ 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n2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+ ….+ a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= b</a:t>
            </a:r>
            <a:r>
              <a:rPr b="0" baseline="-2500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/>
          </a:p>
          <a:p>
            <a:pPr indent="0" lvl="0" marL="20574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a’s = coefficients</a:t>
            </a:r>
            <a:endParaRPr/>
          </a:p>
          <a:p>
            <a:pPr indent="0" lvl="0" marL="20574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b’s = constants</a:t>
            </a:r>
            <a:endParaRPr/>
          </a:p>
          <a:p>
            <a:pPr indent="0" lvl="0" marL="20574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 = number of equations</a:t>
            </a:r>
            <a:endParaRPr/>
          </a:p>
          <a:p>
            <a:pPr indent="0" lvl="0" marL="20574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mbria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16002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♣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x’s  = mass in reactor 1, mass in reactor 2, ….</a:t>
            </a:r>
            <a:endParaRPr/>
          </a:p>
          <a:p>
            <a:pPr indent="-228600" lvl="0" marL="16002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♣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a’s = properties that bear on the interactions between compartments (in this example, a’s might be flowrates between reactors)</a:t>
            </a:r>
            <a:endParaRPr/>
          </a:p>
          <a:p>
            <a:pPr indent="-228600" lvl="0" marL="1600200" marR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♣	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b’s = forcing functions acting on the system, such as the feed rate of the system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5400978" y="819150"/>
            <a:ext cx="2202844" cy="72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Notation: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lang="en-US"/>
              <a:t>Example 1: </a:t>
            </a: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Plotting</a:t>
            </a:r>
            <a:endParaRPr/>
          </a:p>
        </p:txBody>
      </p:sp>
      <p:pic>
        <p:nvPicPr>
          <p:cNvPr descr="fig0901.jpg"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300" y="2913062"/>
            <a:ext cx="5397500" cy="65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Graphical Method: Plot!</a:t>
            </a:r>
            <a:endParaRPr/>
          </a:p>
        </p:txBody>
      </p:sp>
      <p:pic>
        <p:nvPicPr>
          <p:cNvPr descr="fig0901.jpg"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7300" y="2913062"/>
            <a:ext cx="5397500" cy="656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Problems</a:t>
            </a:r>
            <a:endParaRPr/>
          </a:p>
        </p:txBody>
      </p:sp>
      <p:pic>
        <p:nvPicPr>
          <p:cNvPr descr="fig0902.jpg"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62" y="3940175"/>
            <a:ext cx="11874501" cy="33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1122" y="2946400"/>
            <a:ext cx="12966701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Which system(s) is singular? Which is ill-conditioned?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solve...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71500" lvl="0" marL="889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remember from last time...</a:t>
            </a:r>
            <a:endParaRPr/>
          </a:p>
          <a:p>
            <a:pPr indent="-571500" lvl="0" marL="889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going from equations to matrices</a:t>
            </a:r>
            <a:endParaRPr/>
          </a:p>
          <a:p>
            <a:pPr indent="-571500" lvl="0" marL="889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[A]*{X} = {B}</a:t>
            </a:r>
            <a:endParaRPr/>
          </a:p>
          <a:p>
            <a:pPr indent="-571500" lvl="0" marL="8890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 can solve these in matlab using the following:</a:t>
            </a:r>
            <a:endParaRPr/>
          </a:p>
          <a:p>
            <a:pPr indent="-571499" lvl="1" marL="13335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7182"/>
              <a:buFont typeface="Gill Sans"/>
              <a:buChar char="•"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&gt;&gt;X = mldivide(A,B) or &gt;&gt; X = inv(A)%*%B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Gill Sans"/>
              <a:buNone/>
            </a:pPr>
            <a:r>
              <a:rPr b="0" i="0" lang="en-US" sz="8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Example </a:t>
            </a:r>
            <a:r>
              <a:rPr lang="en-US"/>
              <a:t>2</a:t>
            </a:r>
            <a:endParaRPr/>
          </a:p>
        </p:txBody>
      </p:sp>
      <p:pic>
        <p:nvPicPr>
          <p:cNvPr descr="temp.pdf"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4100" y="3022600"/>
            <a:ext cx="6398602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 txBox="1"/>
          <p:nvPr/>
        </p:nvSpPr>
        <p:spPr>
          <a:xfrm>
            <a:off x="3303122" y="6572250"/>
            <a:ext cx="6400801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Put into matrix notation.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Gill Sans"/>
              <a:buNone/>
            </a:pPr>
            <a:r>
              <a:rPr b="0" i="0" lang="en-US" sz="4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2. Solve using 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