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61" r:id="rId3"/>
    <p:sldId id="306" r:id="rId4"/>
    <p:sldId id="258" r:id="rId5"/>
    <p:sldId id="275" r:id="rId6"/>
    <p:sldId id="309" r:id="rId7"/>
    <p:sldId id="308" r:id="rId8"/>
    <p:sldId id="307" r:id="rId9"/>
    <p:sldId id="266" r:id="rId10"/>
    <p:sldId id="268" r:id="rId11"/>
    <p:sldId id="259" r:id="rId12"/>
    <p:sldId id="305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IBM Plex Mono" panose="020B0509050203000203" pitchFamily="49" charset="-52"/>
      <p:regular r:id="rId16"/>
      <p:bold r:id="rId17"/>
      <p:italic r:id="rId18"/>
      <p:boldItalic r:id="rId19"/>
    </p:embeddedFont>
    <p:embeddedFont>
      <p:font typeface="IBM Plex Mono Medium" panose="020B0609050203000203" pitchFamily="49" charset="-52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egoe UI Light" panose="020B0502040204020203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CF619-DD89-4D44-8D90-05D182954114}">
  <a:tblStyle styleId="{246CF619-DD89-4D44-8D90-05D182954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8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dd0e8da5c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dd0e8da5c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dd0e8da5c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dd0e8da5c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dd14c9f61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dd14c9f61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dcec49d29e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dcec49d29e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dcec49d29e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dcec49d29e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dd278cdab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dd278cdab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9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9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274" name="Google Shape;274;p9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9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title"/>
          </p:nvPr>
        </p:nvSpPr>
        <p:spPr>
          <a:xfrm>
            <a:off x="1103800" y="1239175"/>
            <a:ext cx="6936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9"/>
          <p:cNvSpPr txBox="1">
            <a:spLocks noGrp="1"/>
          </p:cNvSpPr>
          <p:nvPr>
            <p:ph type="subTitle" idx="1"/>
          </p:nvPr>
        </p:nvSpPr>
        <p:spPr>
          <a:xfrm>
            <a:off x="1103900" y="2930825"/>
            <a:ext cx="69363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196700" y="635675"/>
            <a:ext cx="9471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4"/>
          <p:cNvSpPr/>
          <p:nvPr/>
        </p:nvSpPr>
        <p:spPr>
          <a:xfrm>
            <a:off x="743147" y="4656750"/>
            <a:ext cx="1227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4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470901" y="3367150"/>
            <a:ext cx="5385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8019800" y="2564575"/>
            <a:ext cx="11262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8019800" y="2679775"/>
            <a:ext cx="11262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4"/>
          <p:cNvSpPr/>
          <p:nvPr/>
        </p:nvSpPr>
        <p:spPr>
          <a:xfrm>
            <a:off x="8019800" y="2794975"/>
            <a:ext cx="11262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4"/>
          <p:cNvSpPr/>
          <p:nvPr/>
        </p:nvSpPr>
        <p:spPr>
          <a:xfrm>
            <a:off x="442425" y="3931975"/>
            <a:ext cx="5667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442425" y="4306450"/>
            <a:ext cx="3006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4"/>
          <p:cNvSpPr/>
          <p:nvPr/>
        </p:nvSpPr>
        <p:spPr>
          <a:xfrm>
            <a:off x="546178" y="4608500"/>
            <a:ext cx="735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4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4"/>
          <p:cNvSpPr/>
          <p:nvPr/>
        </p:nvSpPr>
        <p:spPr>
          <a:xfrm>
            <a:off x="4989025" y="44901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4"/>
          <p:cNvSpPr/>
          <p:nvPr/>
        </p:nvSpPr>
        <p:spPr>
          <a:xfrm>
            <a:off x="7724825" y="4235650"/>
            <a:ext cx="14190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0" y="2943225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0" y="2989113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4"/>
          <p:cNvSpPr/>
          <p:nvPr/>
        </p:nvSpPr>
        <p:spPr>
          <a:xfrm>
            <a:off x="442425" y="3555250"/>
            <a:ext cx="2679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/>
          </p:nvPr>
        </p:nvSpPr>
        <p:spPr>
          <a:xfrm>
            <a:off x="1760925" y="3218600"/>
            <a:ext cx="5622000" cy="640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subTitle" idx="1"/>
          </p:nvPr>
        </p:nvSpPr>
        <p:spPr>
          <a:xfrm>
            <a:off x="1760925" y="1284700"/>
            <a:ext cx="56220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30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-2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0"/>
          <p:cNvSpPr/>
          <p:nvPr/>
        </p:nvSpPr>
        <p:spPr>
          <a:xfrm rot="10800000">
            <a:off x="269250" y="21787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0"/>
          <p:cNvSpPr/>
          <p:nvPr/>
        </p:nvSpPr>
        <p:spPr>
          <a:xfrm rot="10800000">
            <a:off x="8659373" y="346972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10800000">
            <a:off x="2100" y="757800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10800000">
            <a:off x="3534350" y="48762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10800000">
            <a:off x="8659373" y="33597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10800000">
            <a:off x="8659373" y="32497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2100" y="354025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10800000">
            <a:off x="8579000" y="4689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10800000">
            <a:off x="8579000" y="45355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10800000">
            <a:off x="100" y="246372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10800000">
            <a:off x="100" y="234852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10800000">
            <a:off x="100" y="223332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10800000">
            <a:off x="8759250" y="64895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10800000">
            <a:off x="8755650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10800000">
            <a:off x="8529800" y="2172387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10800000">
            <a:off x="8529800" y="21265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10800000">
            <a:off x="8579000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10800000">
            <a:off x="8579000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flipH="1">
            <a:off x="269238" y="487473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36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6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6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6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6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1097" name="Google Shape;1097;p3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36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6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1" name="Google Shape;1111;p36"/>
          <p:cNvSpPr txBox="1">
            <a:spLocks noGrp="1"/>
          </p:cNvSpPr>
          <p:nvPr>
            <p:ph type="subTitle" idx="1"/>
          </p:nvPr>
        </p:nvSpPr>
        <p:spPr>
          <a:xfrm>
            <a:off x="2429950" y="145660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2" name="Google Shape;1112;p36"/>
          <p:cNvSpPr txBox="1"/>
          <p:nvPr/>
        </p:nvSpPr>
        <p:spPr>
          <a:xfrm>
            <a:off x="2862100" y="3558200"/>
            <a:ext cx="34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3" r:id="rId6"/>
    <p:sldLayoutId id="2147483676" r:id="rId7"/>
    <p:sldLayoutId id="2147483682" r:id="rId8"/>
    <p:sldLayoutId id="2147483683" r:id="rId9"/>
    <p:sldLayoutId id="214748368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239385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МИНИСТЕРСТВО ОБЩЕГО И ПРОФЕССИОНАЛЬНОГО ОБРАЗОВАНИЯ</a:t>
            </a:r>
            <a:b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РОСТОВСКОЙ ОБЛАСТИ</a:t>
            </a:r>
            <a:b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ГОСУДАРСТВЕННОЕ БЮДЖЕТНОЕ ОБРАЗОВАТЕЛЬНОЕ УЧРЕЖДЕНИЕ</a:t>
            </a:r>
            <a:b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СРЕДНЕГО ПРОФЕССИОНАЛЬНОГО ОБРАЗОВАНИЯ РОСТОВСКОЙ ОБЛАСТИ</a:t>
            </a:r>
            <a:b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РОСТОВСКИЙ-НА-ДОНУ КОЛЛЕДЖ СВЯЗИ И ИНФОРМАТИКИ</a:t>
            </a:r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0" y="4734000"/>
            <a:ext cx="558847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Подготовил: студент группы ИС-25 Возняк Владимир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112B7-C8ED-821E-D412-8C5AF1D5C0A8}"/>
              </a:ext>
            </a:extLst>
          </p:cNvPr>
          <p:cNvSpPr txBox="1"/>
          <p:nvPr/>
        </p:nvSpPr>
        <p:spPr>
          <a:xfrm>
            <a:off x="1162150" y="1971585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IBM Plex Mono Medium" panose="020B0609050203000203" pitchFamily="49" charset="-52"/>
              </a:rPr>
              <a:t>Проект по алгоритмизации</a:t>
            </a:r>
            <a:br>
              <a:rPr lang="ru-RU" sz="3600" dirty="0">
                <a:solidFill>
                  <a:schemeClr val="tx1"/>
                </a:solidFill>
                <a:latin typeface="IBM Plex Mono Medium" panose="020B0609050203000203" pitchFamily="49" charset="-52"/>
              </a:rPr>
            </a:br>
            <a:r>
              <a:rPr lang="ru-RU" sz="3600" dirty="0">
                <a:solidFill>
                  <a:schemeClr val="tx1"/>
                </a:solidFill>
                <a:latin typeface="IBM Plex Mono Medium" panose="020B0609050203000203" pitchFamily="49" charset="-52"/>
              </a:rPr>
              <a:t>Блокнот «</a:t>
            </a:r>
            <a:r>
              <a:rPr lang="en-US" sz="3600" dirty="0">
                <a:solidFill>
                  <a:schemeClr val="tx1"/>
                </a:solidFill>
                <a:latin typeface="IBM Plex Mono Medium" panose="020B0609050203000203" pitchFamily="49" charset="-52"/>
              </a:rPr>
              <a:t>VT</a:t>
            </a:r>
            <a:r>
              <a:rPr lang="ru-RU" sz="3600" dirty="0">
                <a:solidFill>
                  <a:schemeClr val="tx1"/>
                </a:solidFill>
                <a:latin typeface="IBM Plex Mono Medium" panose="020B0609050203000203" pitchFamily="49" charset="-52"/>
              </a:rPr>
              <a:t>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Необходимые компоненты</a:t>
            </a:r>
            <a:endParaRPr dirty="0"/>
          </a:p>
        </p:txBody>
      </p:sp>
      <p:graphicFrame>
        <p:nvGraphicFramePr>
          <p:cNvPr id="1341" name="Google Shape;1341;p54"/>
          <p:cNvGraphicFramePr/>
          <p:nvPr>
            <p:extLst>
              <p:ext uri="{D42A27DB-BD31-4B8C-83A1-F6EECF244321}">
                <p14:modId xmlns:p14="http://schemas.microsoft.com/office/powerpoint/2010/main" val="1647072757"/>
              </p:ext>
            </p:extLst>
          </p:nvPr>
        </p:nvGraphicFramePr>
        <p:xfrm>
          <a:off x="720013" y="1297025"/>
          <a:ext cx="7703975" cy="3341925"/>
        </p:xfrm>
        <a:graphic>
          <a:graphicData uri="http://schemas.openxmlformats.org/drawingml/2006/table">
            <a:tbl>
              <a:tblPr>
                <a:noFill/>
                <a:tableStyleId>{246CF619-DD89-4D44-8D90-05D182954114}</a:tableStyleId>
              </a:tblPr>
              <a:tblGrid>
                <a:gridCol w="262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IBM Plex Mono Medium"/>
                          <a:ea typeface="IBM Plex Mono Medium"/>
                          <a:cs typeface="IBM Plex Mono Medium"/>
                          <a:sym typeface="IBM Plex Mono Medium"/>
                        </a:rPr>
                        <a:t>Python</a:t>
                      </a:r>
                      <a:endParaRPr sz="2000" dirty="0">
                        <a:solidFill>
                          <a:schemeClr val="dk1"/>
                        </a:solidFill>
                        <a:latin typeface="IBM Plex Mono Medium"/>
                        <a:ea typeface="IBM Plex Mono Medium"/>
                        <a:cs typeface="IBM Plex Mono Medium"/>
                        <a:sym typeface="IBM Plex Mon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dk1"/>
                          </a:solidFill>
                          <a:latin typeface="IBM Plex Mono Medium"/>
                          <a:ea typeface="IBM Plex Mono Medium"/>
                          <a:cs typeface="IBM Plex Mono Medium"/>
                          <a:sym typeface="IBM Plex Mono Medium"/>
                        </a:rPr>
                        <a:t>Сторонние библиотеки</a:t>
                      </a:r>
                      <a:endParaRPr sz="2000" dirty="0">
                        <a:solidFill>
                          <a:schemeClr val="dk1"/>
                        </a:solidFill>
                        <a:latin typeface="IBM Plex Mono Medium"/>
                        <a:ea typeface="IBM Plex Mono Medium"/>
                        <a:cs typeface="IBM Plex Mono Medium"/>
                        <a:sym typeface="IBM Plex Mon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IBM Plex Mono Medium"/>
                          <a:ea typeface="IBM Plex Mono Medium"/>
                          <a:cs typeface="IBM Plex Mono Medium"/>
                          <a:sym typeface="IBM Plex Mono Medium"/>
                        </a:rPr>
                        <a:t>Windows 10</a:t>
                      </a:r>
                      <a:endParaRPr sz="2000" dirty="0">
                        <a:solidFill>
                          <a:schemeClr val="dk1"/>
                        </a:solidFill>
                        <a:latin typeface="IBM Plex Mono Medium"/>
                        <a:ea typeface="IBM Plex Mono Medium"/>
                        <a:cs typeface="IBM Plex Mono Medium"/>
                        <a:sym typeface="IBM Plex Mon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3.12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зашит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IBM Plex Mono Medium"/>
                          <a:ea typeface="IBM Plex Mono Medium"/>
                          <a:cs typeface="IBM Plex Mono Medium"/>
                          <a:sym typeface="IBM Plex Mono Medium"/>
                        </a:rPr>
                        <a:t>Linux</a:t>
                      </a:r>
                      <a:endParaRPr sz="2000" dirty="0">
                        <a:solidFill>
                          <a:schemeClr val="dk1"/>
                        </a:solidFill>
                        <a:latin typeface="IBM Plex Mono Medium"/>
                        <a:ea typeface="IBM Plex Mono Medium"/>
                        <a:cs typeface="IBM Plex Mono Medium"/>
                        <a:sym typeface="IBM Plex Mon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3.12 зашит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libc 2.38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IBM Plex Mono Medium"/>
                          <a:ea typeface="IBM Plex Mono Medium"/>
                          <a:cs typeface="IBM Plex Mono Medium"/>
                          <a:sym typeface="IBM Plex Mono Medium"/>
                        </a:rPr>
                        <a:t>MacOS</a:t>
                      </a:r>
                      <a:endParaRPr sz="2000" dirty="0">
                        <a:solidFill>
                          <a:schemeClr val="dk1"/>
                        </a:solidFill>
                        <a:latin typeface="IBM Plex Mono Medium"/>
                        <a:ea typeface="IBM Plex Mono Medium"/>
                        <a:cs typeface="IBM Plex Mono Medium"/>
                        <a:sym typeface="IBM Plex Mon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3.12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Работает но не собиралось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6000" marR="1260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5"/>
          <p:cNvSpPr txBox="1">
            <a:spLocks noGrp="1"/>
          </p:cNvSpPr>
          <p:nvPr>
            <p:ph type="subTitle" idx="1"/>
          </p:nvPr>
        </p:nvSpPr>
        <p:spPr>
          <a:xfrm>
            <a:off x="1760925" y="2450522"/>
            <a:ext cx="56220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«Если чего-то нет, это можно придумать и сделать»</a:t>
            </a:r>
            <a:endParaRPr dirty="0"/>
          </a:p>
        </p:txBody>
      </p:sp>
      <p:sp>
        <p:nvSpPr>
          <p:cNvPr id="1200" name="Google Shape;1200;p45"/>
          <p:cNvSpPr txBox="1">
            <a:spLocks noGrp="1"/>
          </p:cNvSpPr>
          <p:nvPr>
            <p:ph type="title"/>
          </p:nvPr>
        </p:nvSpPr>
        <p:spPr>
          <a:xfrm>
            <a:off x="1760925" y="4057844"/>
            <a:ext cx="562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Стив </a:t>
            </a:r>
            <a:r>
              <a:rPr lang="en-US" sz="900" dirty="0"/>
              <a:t>F</a:t>
            </a:r>
            <a:r>
              <a:rPr lang="ru-RU" sz="1200" dirty="0" err="1"/>
              <a:t>у</a:t>
            </a:r>
            <a:r>
              <a:rPr lang="ru-RU" dirty="0" err="1"/>
              <a:t>джобс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263405-FF93-81BD-0F05-2DDBDFA1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973" t="14247" r="24734" b="24976"/>
          <a:stretch/>
        </p:blipFill>
        <p:spPr>
          <a:xfrm>
            <a:off x="4571925" y="489298"/>
            <a:ext cx="3407079" cy="2523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FD6E2-3898-815D-31E1-6A136ED2A6E6}"/>
              </a:ext>
            </a:extLst>
          </p:cNvPr>
          <p:cNvSpPr txBox="1"/>
          <p:nvPr/>
        </p:nvSpPr>
        <p:spPr>
          <a:xfrm>
            <a:off x="990537" y="1825106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Тут можно плагины искать 👉👈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1"/>
          <p:cNvSpPr txBox="1">
            <a:spLocks noGrp="1"/>
          </p:cNvSpPr>
          <p:nvPr>
            <p:ph type="ctrTitle"/>
          </p:nvPr>
        </p:nvSpPr>
        <p:spPr>
          <a:xfrm>
            <a:off x="2439850" y="14328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dirty="0"/>
          </a:p>
        </p:txBody>
      </p:sp>
      <p:sp>
        <p:nvSpPr>
          <p:cNvPr id="2036" name="Google Shape;2036;p91"/>
          <p:cNvSpPr txBox="1">
            <a:spLocks noGrp="1"/>
          </p:cNvSpPr>
          <p:nvPr>
            <p:ph type="subTitle" idx="1"/>
          </p:nvPr>
        </p:nvSpPr>
        <p:spPr>
          <a:xfrm>
            <a:off x="2439850" y="235440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IBM Plex Mono Medium"/>
                <a:ea typeface="IBM Plex Mono Medium"/>
                <a:cs typeface="IBM Plex Mono Medium"/>
                <a:sym typeface="IBM Plex Mono Medium"/>
              </a:rPr>
              <a:t>Я молодец. Вопросы?</a:t>
            </a:r>
            <a:endParaRPr sz="1200" dirty="0"/>
          </a:p>
        </p:txBody>
      </p:sp>
      <p:sp>
        <p:nvSpPr>
          <p:cNvPr id="2037" name="Google Shape;2037;p91"/>
          <p:cNvSpPr txBox="1"/>
          <p:nvPr/>
        </p:nvSpPr>
        <p:spPr>
          <a:xfrm>
            <a:off x="2862100" y="4173800"/>
            <a:ext cx="3429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50D911-8B2D-EE5A-B683-101584807B65}"/>
              </a:ext>
            </a:extLst>
          </p:cNvPr>
          <p:cNvSpPr/>
          <p:nvPr/>
        </p:nvSpPr>
        <p:spPr>
          <a:xfrm>
            <a:off x="2911151" y="3396343"/>
            <a:ext cx="3380549" cy="11010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7"/>
          <p:cNvSpPr txBox="1">
            <a:spLocks noGrp="1"/>
          </p:cNvSpPr>
          <p:nvPr>
            <p:ph type="title"/>
          </p:nvPr>
        </p:nvSpPr>
        <p:spPr>
          <a:xfrm>
            <a:off x="1103850" y="944685"/>
            <a:ext cx="6936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dirty="0"/>
              <a:t>Немного о проекте</a:t>
            </a:r>
            <a:endParaRPr dirty="0"/>
          </a:p>
        </p:txBody>
      </p:sp>
      <p:sp>
        <p:nvSpPr>
          <p:cNvPr id="1215" name="Google Shape;1215;p47"/>
          <p:cNvSpPr txBox="1">
            <a:spLocks noGrp="1"/>
          </p:cNvSpPr>
          <p:nvPr>
            <p:ph type="subTitle" idx="1"/>
          </p:nvPr>
        </p:nvSpPr>
        <p:spPr>
          <a:xfrm>
            <a:off x="1103850" y="2424585"/>
            <a:ext cx="69363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VT2</a:t>
            </a:r>
            <a:r>
              <a:rPr lang="en-US" dirty="0"/>
              <a:t> - </a:t>
            </a:r>
            <a:r>
              <a:rPr lang="ru-RU" dirty="0"/>
              <a:t>современный кроссплатформенный блокнот, разработанный с целью обеспечить максимальную гибкость, расширяемость и удобство при работе с текстовыми документами.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7"/>
          <p:cNvSpPr txBox="1">
            <a:spLocks noGrp="1"/>
          </p:cNvSpPr>
          <p:nvPr>
            <p:ph type="title"/>
          </p:nvPr>
        </p:nvSpPr>
        <p:spPr>
          <a:xfrm>
            <a:off x="1103800" y="1239175"/>
            <a:ext cx="6936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dirty="0"/>
              <a:t>Цель</a:t>
            </a:r>
            <a:r>
              <a:rPr lang="en-US" dirty="0"/>
              <a:t> </a:t>
            </a:r>
            <a:r>
              <a:rPr lang="ru-RU" dirty="0"/>
              <a:t>работы</a:t>
            </a:r>
            <a:endParaRPr dirty="0"/>
          </a:p>
        </p:txBody>
      </p:sp>
      <p:sp>
        <p:nvSpPr>
          <p:cNvPr id="1215" name="Google Shape;1215;p47"/>
          <p:cNvSpPr txBox="1">
            <a:spLocks noGrp="1"/>
          </p:cNvSpPr>
          <p:nvPr>
            <p:ph type="subTitle" idx="1"/>
          </p:nvPr>
        </p:nvSpPr>
        <p:spPr>
          <a:xfrm>
            <a:off x="1103900" y="2930825"/>
            <a:ext cx="69363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Разработать кроссплатформенный блокнот с использованием </a:t>
            </a:r>
            <a:r>
              <a:rPr lang="en-US" dirty="0"/>
              <a:t>PySide6</a:t>
            </a:r>
            <a:r>
              <a:rPr lang="ru-RU" dirty="0"/>
              <a:t>. Создать возможность добавления плагинов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Плюсы</a:t>
            </a:r>
            <a:endParaRPr dirty="0"/>
          </a:p>
        </p:txBody>
      </p:sp>
      <p:sp>
        <p:nvSpPr>
          <p:cNvPr id="1179" name="Google Shape;1179;p44"/>
          <p:cNvSpPr txBox="1">
            <a:spLocks noGrp="1"/>
          </p:cNvSpPr>
          <p:nvPr>
            <p:ph type="title" idx="7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0" name="Google Shape;1180;p44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Понятная документация и порог входа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Простота</a:t>
            </a:r>
            <a:endParaRPr dirty="0"/>
          </a:p>
        </p:txBody>
      </p:sp>
      <p:sp>
        <p:nvSpPr>
          <p:cNvPr id="1182" name="Google Shape;1182;p44"/>
          <p:cNvSpPr txBox="1">
            <a:spLocks noGrp="1"/>
          </p:cNvSpPr>
          <p:nvPr>
            <p:ph type="title" idx="13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3" name="Google Shape;1183;p44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Можно сделать крутой дизайн а не как сейчас</a:t>
            </a:r>
            <a:endParaRPr dirty="0"/>
          </a:p>
        </p:txBody>
      </p:sp>
      <p:sp>
        <p:nvSpPr>
          <p:cNvPr id="1184" name="Google Shape;1184;p44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</a:t>
            </a:r>
            <a:endParaRPr dirty="0"/>
          </a:p>
        </p:txBody>
      </p:sp>
      <p:sp>
        <p:nvSpPr>
          <p:cNvPr id="1185" name="Google Shape;1185;p44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Широкий спектр возможностей</a:t>
            </a:r>
            <a:endParaRPr dirty="0"/>
          </a:p>
        </p:txBody>
      </p:sp>
      <p:sp>
        <p:nvSpPr>
          <p:cNvPr id="1186" name="Google Shape;1186;p44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Кросс-</a:t>
            </a:r>
            <a:r>
              <a:rPr lang="ru-RU" dirty="0" err="1"/>
              <a:t>платформенность</a:t>
            </a:r>
            <a:endParaRPr dirty="0"/>
          </a:p>
        </p:txBody>
      </p:sp>
      <p:sp>
        <p:nvSpPr>
          <p:cNvPr id="1187" name="Google Shape;1187;p44"/>
          <p:cNvSpPr txBox="1">
            <a:spLocks noGrp="1"/>
          </p:cNvSpPr>
          <p:nvPr>
            <p:ph type="title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8" name="Google Shape;1188;p44"/>
          <p:cNvSpPr txBox="1">
            <a:spLocks noGrp="1"/>
          </p:cNvSpPr>
          <p:nvPr>
            <p:ph type="title" idx="4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89" name="Google Shape;1189;p44"/>
          <p:cNvSpPr/>
          <p:nvPr/>
        </p:nvSpPr>
        <p:spPr>
          <a:xfrm rot="5400000">
            <a:off x="1131150" y="1280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4"/>
          <p:cNvSpPr/>
          <p:nvPr/>
        </p:nvSpPr>
        <p:spPr>
          <a:xfrm rot="5400000">
            <a:off x="1131150" y="3032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4"/>
          <p:cNvSpPr/>
          <p:nvPr/>
        </p:nvSpPr>
        <p:spPr>
          <a:xfrm rot="5400000">
            <a:off x="4798600" y="1280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4"/>
          <p:cNvSpPr/>
          <p:nvPr/>
        </p:nvSpPr>
        <p:spPr>
          <a:xfrm rot="5400000">
            <a:off x="4798600" y="3032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4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полной кастомизации блокнота</a:t>
            </a:r>
            <a:endParaRPr dirty="0"/>
          </a:p>
        </p:txBody>
      </p:sp>
      <p:sp>
        <p:nvSpPr>
          <p:cNvPr id="1194" name="Google Shape;1194;p44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VT </a:t>
            </a:r>
            <a:r>
              <a:rPr lang="ru-RU" dirty="0"/>
              <a:t>собран и протестирован на </a:t>
            </a:r>
            <a:r>
              <a:rPr lang="en-US" dirty="0"/>
              <a:t>Windows 10, Ubuntu </a:t>
            </a:r>
            <a:r>
              <a:rPr lang="ru-RU" dirty="0"/>
              <a:t>и </a:t>
            </a:r>
            <a:r>
              <a:rPr lang="en-US" dirty="0"/>
              <a:t>MacOS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 работы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F6D4C3-6B2A-41F5-1289-181633ED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07" y="1164402"/>
            <a:ext cx="5747986" cy="3534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39BBF-1F1B-0DDA-5A26-4B4EE0F2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/>
              <a:t>Ui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DE1A4-3000-3012-EA6F-4B541852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83" t="8652" r="19483" b="5875"/>
          <a:stretch/>
        </p:blipFill>
        <p:spPr>
          <a:xfrm>
            <a:off x="4290411" y="1172899"/>
            <a:ext cx="4133589" cy="35255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E71FC2-E988-5DCB-15E1-35D0E099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60" t="8652" r="26712" b="6727"/>
          <a:stretch/>
        </p:blipFill>
        <p:spPr>
          <a:xfrm>
            <a:off x="438411" y="1124664"/>
            <a:ext cx="3789122" cy="36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D82D-5E1A-4DE2-6050-566073DB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</a:t>
            </a:r>
            <a:r>
              <a:rPr lang="en-US" dirty="0"/>
              <a:t>VT API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B7A828-F5B6-9A64-FF7A-9CF15D77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4" t="8652" r="35616" b="5996"/>
          <a:stretch/>
        </p:blipFill>
        <p:spPr>
          <a:xfrm>
            <a:off x="5267441" y="1017725"/>
            <a:ext cx="3156559" cy="3669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08D20-F9F0-4525-BFB7-73FE4C774392}"/>
              </a:ext>
            </a:extLst>
          </p:cNvPr>
          <p:cNvSpPr txBox="1"/>
          <p:nvPr/>
        </p:nvSpPr>
        <p:spPr>
          <a:xfrm>
            <a:off x="1160796" y="1533245"/>
            <a:ext cx="3505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Для написания </a:t>
            </a:r>
            <a:r>
              <a:rPr lang="en-US" dirty="0">
                <a:solidFill>
                  <a:schemeClr val="tx1"/>
                </a:solidFill>
                <a:latin typeface="IBM Plex Mono Medium" panose="020B0609050203000203" pitchFamily="49" charset="-52"/>
              </a:rPr>
              <a:t>API </a:t>
            </a:r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используется </a:t>
            </a:r>
            <a:r>
              <a:rPr lang="en-US" dirty="0" err="1">
                <a:solidFill>
                  <a:schemeClr val="tx1"/>
                </a:solidFill>
                <a:latin typeface="IBM Plex Mono Medium" panose="020B0609050203000203" pitchFamily="49" charset="-52"/>
              </a:rPr>
              <a:t>Cython</a:t>
            </a:r>
            <a:r>
              <a:rPr lang="en-US" dirty="0">
                <a:solidFill>
                  <a:schemeClr val="tx1"/>
                </a:solidFill>
                <a:latin typeface="IBM Plex Mono Medium" panose="020B0609050203000203" pitchFamily="49" charset="-52"/>
              </a:rPr>
              <a:t>, </a:t>
            </a:r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чтобы сделать его декомпиляцию труднее и ускорить работу приложения. На тестах </a:t>
            </a:r>
            <a:r>
              <a:rPr lang="en-US" dirty="0" err="1">
                <a:solidFill>
                  <a:schemeClr val="tx1"/>
                </a:solidFill>
                <a:latin typeface="IBM Plex Mono Medium" panose="020B0609050203000203" pitchFamily="49" charset="-52"/>
              </a:rPr>
              <a:t>Cython</a:t>
            </a:r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 версия по сравнению с </a:t>
            </a:r>
            <a:r>
              <a:rPr lang="en-US" dirty="0">
                <a:solidFill>
                  <a:schemeClr val="tx1"/>
                </a:solidFill>
                <a:latin typeface="IBM Plex Mono Medium" panose="020B0609050203000203" pitchFamily="49" charset="-52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показала прирост в скорости на </a:t>
            </a:r>
            <a:r>
              <a:rPr lang="en-US" dirty="0">
                <a:solidFill>
                  <a:schemeClr val="tx1"/>
                </a:solidFill>
                <a:latin typeface="IBM Plex Mono Medium" panose="020B0609050203000203" pitchFamily="49" charset="-52"/>
              </a:rPr>
              <a:t>~</a:t>
            </a:r>
            <a:r>
              <a:rPr lang="ru-RU" dirty="0">
                <a:solidFill>
                  <a:schemeClr val="tx1"/>
                </a:solidFill>
                <a:latin typeface="IBM Plex Mono Medium" panose="020B0609050203000203" pitchFamily="49" charset="-52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91284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CF690-5CF0-1D4E-E1F5-E631FC60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несколько плагинов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348F72-8CAF-E5B5-ED03-42B6B4E8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9" t="8652" r="22983" b="5996"/>
          <a:stretch/>
        </p:blipFill>
        <p:spPr>
          <a:xfrm>
            <a:off x="720000" y="1059664"/>
            <a:ext cx="4012875" cy="3638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33EE8-3753-8A4D-CE03-A9E5DF97D391}"/>
              </a:ext>
            </a:extLst>
          </p:cNvPr>
          <p:cNvSpPr txBox="1"/>
          <p:nvPr/>
        </p:nvSpPr>
        <p:spPr>
          <a:xfrm>
            <a:off x="4833257" y="454089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BM Plex Mono" panose="020B0509050203000203" pitchFamily="49" charset="-52"/>
              </a:rPr>
              <a:t>Basic plugin</a:t>
            </a:r>
            <a:endParaRPr lang="ru-RU" dirty="0">
              <a:solidFill>
                <a:schemeClr val="tx1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039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Состав</a:t>
            </a:r>
            <a:endParaRPr dirty="0"/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715100" y="158523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Python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4" y="314275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Cython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156678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72</a:t>
            </a:r>
            <a:r>
              <a:rPr lang="ru-RU" sz="2400" b="1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tx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25%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E9930D-E7CF-9A01-4482-C7A9DB58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95" y="1658300"/>
            <a:ext cx="1992943" cy="17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225</Words>
  <Application>Microsoft Office PowerPoint</Application>
  <PresentationFormat>Экран (16:9)</PresentationFormat>
  <Paragraphs>51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IBM Plex Mono</vt:lpstr>
      <vt:lpstr>Bebas Neue</vt:lpstr>
      <vt:lpstr>Roboto</vt:lpstr>
      <vt:lpstr>IBM Plex Mono Medium</vt:lpstr>
      <vt:lpstr>Segoe UI Light</vt:lpstr>
      <vt:lpstr>Digital Technology Consulting by Slidesgo</vt:lpstr>
      <vt:lpstr>МИНИСТЕРСТВО ОБЩЕГО И ПРОФЕССИОНАЛЬНОГО ОБРАЗОВАНИЯ РОСТОВСКОЙ ОБЛАСТИ ГОСУДАРСТВЕННОЕ БЮДЖЕТНОЕ ОБРАЗОВАТЕЛЬНОЕ УЧРЕЖДЕНИЕ СРЕДНЕГО ПРОФЕССИОНАЛЬНОГО ОБРАЗОВАНИЯ РОСТОВСКОЙ ОБЛАСТИ РОСТОВСКИЙ-НА-ДОНУ КОЛЛЕДЖ СВЯЗИ И ИНФОРМАТИКИ</vt:lpstr>
      <vt:lpstr>Немного о проекте</vt:lpstr>
      <vt:lpstr>Цель работы</vt:lpstr>
      <vt:lpstr>Плюсы</vt:lpstr>
      <vt:lpstr>Модель работы</vt:lpstr>
      <vt:lpstr>Создадим Ui</vt:lpstr>
      <vt:lpstr>Напишем VT API</vt:lpstr>
      <vt:lpstr>Напишем несколько плагинов</vt:lpstr>
      <vt:lpstr>Состав</vt:lpstr>
      <vt:lpstr>Необходимые компоненты</vt:lpstr>
      <vt:lpstr>—Стив Fуджобс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Trash</cp:lastModifiedBy>
  <cp:revision>22</cp:revision>
  <dcterms:modified xsi:type="dcterms:W3CDTF">2025-06-07T04:36:13Z</dcterms:modified>
</cp:coreProperties>
</file>