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grpSp>
        <p:nvGrpSpPr>
          <p:cNvPr id="20" name="Google Shape;20;p2"/>
          <p:cNvGrpSpPr/>
          <p:nvPr/>
        </p:nvGrpSpPr>
        <p:grpSpPr>
          <a:xfrm>
            <a:off x="7516443" y="4145281"/>
            <a:ext cx="4686117" cy="2731406"/>
            <a:chOff x="5638800" y="3108960"/>
            <a:chExt cx="3515503" cy="2048555"/>
          </a:xfrm>
        </p:grpSpPr>
        <p:cxnSp>
          <p:nvCxnSpPr>
            <p:cNvPr id="21" name="Google Shape;21;p2"/>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2" name="Google Shape;22;p2"/>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3" name="Google Shape;23;p2"/>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4" name="Google Shape;24;p2"/>
          <p:cNvGrpSpPr/>
          <p:nvPr/>
        </p:nvGrpSpPr>
        <p:grpSpPr>
          <a:xfrm>
            <a:off x="-8915" y="6057149"/>
            <a:ext cx="5498725" cy="820207"/>
            <a:chOff x="-6689" y="4553748"/>
            <a:chExt cx="4125118" cy="615155"/>
          </a:xfrm>
        </p:grpSpPr>
        <p:sp>
          <p:nvSpPr>
            <p:cNvPr id="25" name="Google Shape;25;p2"/>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6" name="Google Shape;26;p2"/>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7" name="Google Shape;27;p2"/>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28" name="Google Shape;28;p2"/>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Autofit/>
          </a:bodyPr>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0" name="Google Shape;30;p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1" name="Google Shape;91;p1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2132316" y="-329234"/>
            <a:ext cx="5588000" cy="7414869"/>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7" name="Google Shape;97;p1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3"/>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2" name="Google Shape;42;p4"/>
          <p:cNvSpPr txBox="1"/>
          <p:nvPr>
            <p:ph idx="2" type="body"/>
          </p:nvPr>
        </p:nvSpPr>
        <p:spPr>
          <a:xfrm>
            <a:off x="6500707" y="1706880"/>
            <a:ext cx="5078677" cy="446532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3" name="Google Shape;43;p4"/>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6" name="Shape 46"/>
        <p:cNvGrpSpPr/>
        <p:nvPr/>
      </p:nvGrpSpPr>
      <p:grpSpPr>
        <a:xfrm>
          <a:off x="0" y="0"/>
          <a:ext cx="0" cy="0"/>
          <a:chOff x="0" y="0"/>
          <a:chExt cx="0" cy="0"/>
        </a:xfrm>
      </p:grpSpPr>
      <p:grpSp>
        <p:nvGrpSpPr>
          <p:cNvPr id="47" name="Google Shape;47;p5"/>
          <p:cNvGrpSpPr/>
          <p:nvPr/>
        </p:nvGrpSpPr>
        <p:grpSpPr>
          <a:xfrm>
            <a:off x="7516443" y="4145281"/>
            <a:ext cx="4686117" cy="2731406"/>
            <a:chOff x="5638800" y="3108960"/>
            <a:chExt cx="3515503" cy="2048555"/>
          </a:xfrm>
        </p:grpSpPr>
        <p:cxnSp>
          <p:nvCxnSpPr>
            <p:cNvPr id="48" name="Google Shape;48;p5"/>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9" name="Google Shape;49;p5"/>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50" name="Google Shape;50;p5"/>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51" name="Google Shape;51;p5"/>
          <p:cNvSpPr txBox="1"/>
          <p:nvPr>
            <p:ph type="title"/>
          </p:nvPr>
        </p:nvSpPr>
        <p:spPr>
          <a:xfrm>
            <a:off x="1625177" y="2209801"/>
            <a:ext cx="8938472" cy="2764335"/>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1625176" y="4951266"/>
            <a:ext cx="7069519" cy="1220933"/>
          </a:xfrm>
          <a:prstGeom prst="rect">
            <a:avLst/>
          </a:prstGeom>
          <a:noFill/>
          <a:ln>
            <a:noFill/>
          </a:ln>
        </p:spPr>
        <p:txBody>
          <a:bodyPr anchorCtr="0" anchor="t" bIns="60925" lIns="121875" spcFirstLastPara="1" rIns="121875" wrap="square" tIns="60925">
            <a:noAutofit/>
          </a:bodyPr>
          <a:lstStyle>
            <a:lvl1pPr indent="-228600" lvl="0" marL="457200" algn="l">
              <a:lnSpc>
                <a:spcPct val="90000"/>
              </a:lnSpc>
              <a:spcBef>
                <a:spcPts val="0"/>
              </a:spcBef>
              <a:spcAft>
                <a:spcPts val="0"/>
              </a:spcAft>
              <a:buSzPts val="2800"/>
              <a:buNone/>
              <a:defRPr sz="2800" cap="none">
                <a:solidFill>
                  <a:schemeClr val="accent1"/>
                </a:solidFill>
              </a:defRPr>
            </a:lvl1pPr>
            <a:lvl2pPr indent="-228600" lvl="1" marL="914400" algn="l">
              <a:lnSpc>
                <a:spcPct val="90000"/>
              </a:lnSpc>
              <a:spcBef>
                <a:spcPts val="800"/>
              </a:spcBef>
              <a:spcAft>
                <a:spcPts val="0"/>
              </a:spcAft>
              <a:buSzPts val="1920"/>
              <a:buNone/>
              <a:defRPr sz="2400">
                <a:solidFill>
                  <a:schemeClr val="lt1"/>
                </a:solidFill>
              </a:defRPr>
            </a:lvl2pPr>
            <a:lvl3pPr indent="-228600" lvl="2" marL="1371600" algn="l">
              <a:lnSpc>
                <a:spcPct val="90000"/>
              </a:lnSpc>
              <a:spcBef>
                <a:spcPts val="800"/>
              </a:spcBef>
              <a:spcAft>
                <a:spcPts val="0"/>
              </a:spcAft>
              <a:buSzPts val="1680"/>
              <a:buNone/>
              <a:defRPr sz="2100">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53" name="Google Shape;53;p5"/>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59" name="Google Shape;59;p6"/>
          <p:cNvSpPr txBox="1"/>
          <p:nvPr>
            <p:ph idx="2" type="body"/>
          </p:nvPr>
        </p:nvSpPr>
        <p:spPr>
          <a:xfrm>
            <a:off x="1218883"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6"/>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61" name="Google Shape;61;p6"/>
          <p:cNvSpPr txBox="1"/>
          <p:nvPr>
            <p:ph idx="4" type="body"/>
          </p:nvPr>
        </p:nvSpPr>
        <p:spPr>
          <a:xfrm>
            <a:off x="6500707"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2" name="Google Shape;62;p6"/>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7"/>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7" name="Google Shape;77;p9"/>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8" name="Google Shape;78;p9"/>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1" name="Shape 81"/>
        <p:cNvGrpSpPr/>
        <p:nvPr/>
      </p:nvGrpSpPr>
      <p:grpSpPr>
        <a:xfrm>
          <a:off x="0" y="0"/>
          <a:ext cx="0" cy="0"/>
          <a:chOff x="0" y="0"/>
          <a:chExt cx="0" cy="0"/>
        </a:xfrm>
      </p:grpSpPr>
      <p:sp>
        <p:nvSpPr>
          <p:cNvPr id="82" name="Google Shape;82;p1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An empty placeholder to add an image. Click on the placeholder and select the image that you wish to add." id="84" name="Google Shape;84;p10"/>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txBody>
          <a:bodyPr anchorCtr="0" anchor="t" bIns="60925" lIns="121875" spcFirstLastPara="1" rIns="121875" wrap="square" tIns="60925">
            <a:noAutofit/>
          </a:bodyPr>
          <a:lstStyle>
            <a:lvl1pPr lvl="0" marR="0" rtl="0" algn="l">
              <a:lnSpc>
                <a:spcPct val="90000"/>
              </a:lnSpc>
              <a:spcBef>
                <a:spcPts val="1600"/>
              </a:spcBef>
              <a:spcAft>
                <a:spcPts val="0"/>
              </a:spcAft>
              <a:buClr>
                <a:schemeClr val="accent1"/>
              </a:buClr>
              <a:buSzPts val="2800"/>
              <a:buFont typeface="Arial"/>
              <a:buNone/>
              <a:defRPr b="0" i="0" sz="2800" u="none" cap="none" strike="noStrike">
                <a:solidFill>
                  <a:schemeClr val="lt1"/>
                </a:solidFill>
                <a:latin typeface="Calibri"/>
                <a:ea typeface="Calibri"/>
                <a:cs typeface="Calibri"/>
                <a:sym typeface="Calibri"/>
              </a:defRPr>
            </a:lvl1pPr>
            <a:lvl2pPr lvl="1" marR="0" rtl="0" algn="l">
              <a:lnSpc>
                <a:spcPct val="90000"/>
              </a:lnSpc>
              <a:spcBef>
                <a:spcPts val="800"/>
              </a:spcBef>
              <a:spcAft>
                <a:spcPts val="0"/>
              </a:spcAft>
              <a:buClr>
                <a:schemeClr val="accent1"/>
              </a:buClr>
              <a:buSzPts val="2960"/>
              <a:buFont typeface="Arial"/>
              <a:buNone/>
              <a:defRPr b="0" i="0" sz="3700" u="none" cap="none" strike="noStrike">
                <a:solidFill>
                  <a:schemeClr val="lt1"/>
                </a:solidFill>
                <a:latin typeface="Calibri"/>
                <a:ea typeface="Calibri"/>
                <a:cs typeface="Calibri"/>
                <a:sym typeface="Calibri"/>
              </a:defRPr>
            </a:lvl2pPr>
            <a:lvl3pPr lvl="2" marR="0" rtl="0" algn="l">
              <a:lnSpc>
                <a:spcPct val="90000"/>
              </a:lnSpc>
              <a:spcBef>
                <a:spcPts val="800"/>
              </a:spcBef>
              <a:spcAft>
                <a:spcPts val="0"/>
              </a:spcAft>
              <a:buClr>
                <a:schemeClr val="accent1"/>
              </a:buClr>
              <a:buSzPts val="2560"/>
              <a:buFont typeface="Arial"/>
              <a:buNone/>
              <a:defRPr b="0" i="0" sz="3200" u="none" cap="none" strike="noStrike">
                <a:solidFill>
                  <a:schemeClr val="lt1"/>
                </a:solidFill>
                <a:latin typeface="Calibri"/>
                <a:ea typeface="Calibri"/>
                <a:cs typeface="Calibri"/>
                <a:sym typeface="Calibri"/>
              </a:defRPr>
            </a:lvl3pPr>
            <a:lvl4pPr lvl="3"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4pPr>
            <a:lvl5pPr lvl="4"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5pPr>
            <a:lvl6pPr lvl="5"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6pPr>
            <a:lvl7pPr lvl="6"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7pPr>
            <a:lvl8pPr lvl="7"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8pPr>
            <a:lvl9pPr lvl="8"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9pPr>
          </a:lstStyle>
          <a:p/>
        </p:txBody>
      </p:sp>
      <p:sp>
        <p:nvSpPr>
          <p:cNvPr id="85" name="Google Shape;85;p10"/>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5870" y="-3174"/>
            <a:ext cx="819993" cy="5229225"/>
            <a:chOff x="-11906" y="-2381"/>
            <a:chExt cx="615155" cy="3921919"/>
          </a:xfrm>
        </p:grpSpPr>
        <p:sp>
          <p:nvSpPr>
            <p:cNvPr id="11" name="Google Shape;11;p1"/>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 name="Google Shape;12;p1"/>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 name="Google Shape;13;p1"/>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14" name="Google Shape;14;p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Autofit/>
          </a:bodyPr>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gatevidyalay.com/set-associative-mapping-cache-mapping/" TargetMode="External"/><Relationship Id="rId4" Type="http://schemas.openxmlformats.org/officeDocument/2006/relationships/hyperlink" Target="https://www.geeksforgeeks.org/cache-memory-in-computer-organization/" TargetMode="External"/><Relationship Id="rId5" Type="http://schemas.openxmlformats.org/officeDocument/2006/relationships/hyperlink" Target="https://www.gatevidyalay.com/cache-mapping-cache-mapping-techniques/" TargetMode="External"/><Relationship Id="rId6" Type="http://schemas.openxmlformats.org/officeDocument/2006/relationships/hyperlink" Target="https://www.gatevidyalay.com/set-associative-mapping-cache-mapp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encyclopedia.com/computing/dictionaries-thesauruses-pictures-and-press-releases/memory-data-register" TargetMode="External"/><Relationship Id="rId4" Type="http://schemas.openxmlformats.org/officeDocument/2006/relationships/hyperlink" Target="https://en.wikipedia.org/wiki/Memory_address_register" TargetMode="External"/><Relationship Id="rId5" Type="http://schemas.openxmlformats.org/officeDocument/2006/relationships/hyperlink" Target="https://www.electronics-notes.com/articles/electronic_components/semiconductor-ic-memory/static-ram-sram.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chemeClr val="lt1"/>
              </a:buClr>
              <a:buSzPts val="5400"/>
              <a:buFont typeface="Times New Roman"/>
              <a:buNone/>
            </a:pPr>
            <a:r>
              <a:rPr b="1" lang="en-US">
                <a:latin typeface="Times New Roman"/>
                <a:ea typeface="Times New Roman"/>
                <a:cs typeface="Times New Roman"/>
                <a:sym typeface="Times New Roman"/>
              </a:rPr>
              <a:t>Question 2</a:t>
            </a:r>
            <a:endParaRPr/>
          </a:p>
        </p:txBody>
      </p:sp>
      <p:sp>
        <p:nvSpPr>
          <p:cNvPr id="105" name="Google Shape;105;p13"/>
          <p:cNvSpPr txBox="1"/>
          <p:nvPr>
            <p:ph idx="1" type="subTitle"/>
          </p:nvPr>
        </p:nvSpPr>
        <p:spPr>
          <a:xfrm>
            <a:off x="1625176" y="2616200"/>
            <a:ext cx="9041236" cy="3479800"/>
          </a:xfrm>
          <a:prstGeom prst="rect">
            <a:avLst/>
          </a:prstGeom>
          <a:noFill/>
          <a:ln>
            <a:noFill/>
          </a:ln>
        </p:spPr>
        <p:txBody>
          <a:bodyPr anchorCtr="0" anchor="t" bIns="60925" lIns="121875" spcFirstLastPara="1" rIns="121875" wrap="square" tIns="60925">
            <a:noAutofit/>
          </a:bodyPr>
          <a:lstStyle/>
          <a:p>
            <a:pPr indent="0" lvl="0" marL="0" rtl="0" algn="l">
              <a:lnSpc>
                <a:spcPct val="90000"/>
              </a:lnSpc>
              <a:spcBef>
                <a:spcPts val="0"/>
              </a:spcBef>
              <a:spcAft>
                <a:spcPts val="0"/>
              </a:spcAft>
              <a:buSzPts val="2800"/>
              <a:buNone/>
            </a:pPr>
            <a:r>
              <a:rPr b="1" lang="en-US">
                <a:latin typeface="Times New Roman"/>
                <a:ea typeface="Times New Roman"/>
                <a:cs typeface="Times New Roman"/>
                <a:sym typeface="Times New Roman"/>
              </a:rPr>
              <a:t>GROUP MEMBERS:</a:t>
            </a:r>
            <a:endParaRPr/>
          </a:p>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 </a:t>
            </a:r>
            <a:endParaRPr/>
          </a:p>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CHELESE HINDS 		1700262941</a:t>
            </a:r>
            <a:endParaRPr/>
          </a:p>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DAVID CHUNG    		1700263258</a:t>
            </a:r>
            <a:endParaRPr/>
          </a:p>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ELSHAUNA DIXON		1700217399</a:t>
            </a:r>
            <a:endParaRPr/>
          </a:p>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MARJORIE SINCLAIR        1700253686</a:t>
            </a:r>
            <a:endParaRPr/>
          </a:p>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WAKAR MOLAR                 1700235744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Steps in Cache Organization cont.</a:t>
            </a:r>
            <a:endParaRPr sz="4400"/>
          </a:p>
        </p:txBody>
      </p:sp>
      <p:sp>
        <p:nvSpPr>
          <p:cNvPr id="160" name="Google Shape;160;p22"/>
          <p:cNvSpPr txBox="1"/>
          <p:nvPr>
            <p:ph idx="1" type="body"/>
          </p:nvPr>
        </p:nvSpPr>
        <p:spPr>
          <a:xfrm>
            <a:off x="1218883" y="1706880"/>
            <a:ext cx="10360501" cy="446532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lang="en-US">
                <a:latin typeface="Times New Roman"/>
                <a:ea typeface="Times New Roman"/>
                <a:cs typeface="Times New Roman"/>
                <a:sym typeface="Times New Roman"/>
              </a:rPr>
              <a:t>In k-way set associative mapping</a:t>
            </a:r>
            <a:endParaRPr/>
          </a:p>
          <a:p>
            <a:pPr indent="-304747" lvl="0" marL="304747" rtl="0" algn="l">
              <a:lnSpc>
                <a:spcPct val="90000"/>
              </a:lnSpc>
              <a:spcBef>
                <a:spcPts val="1600"/>
              </a:spcBef>
              <a:spcAft>
                <a:spcPts val="0"/>
              </a:spcAft>
              <a:buSzPts val="2800"/>
              <a:buChar char="•"/>
            </a:pPr>
            <a:r>
              <a:rPr lang="en-US">
                <a:latin typeface="Times New Roman"/>
                <a:ea typeface="Times New Roman"/>
                <a:cs typeface="Times New Roman"/>
                <a:sym typeface="Times New Roman"/>
              </a:rPr>
              <a:t>Cache lines are grouped into sets where each set contains k number of lines. </a:t>
            </a:r>
            <a:endParaRPr/>
          </a:p>
          <a:p>
            <a:pPr indent="-304747" lvl="0" marL="304747" rtl="0" algn="l">
              <a:lnSpc>
                <a:spcPct val="90000"/>
              </a:lnSpc>
              <a:spcBef>
                <a:spcPts val="1600"/>
              </a:spcBef>
              <a:spcAft>
                <a:spcPts val="0"/>
              </a:spcAft>
              <a:buSzPts val="2800"/>
              <a:buChar char="•"/>
            </a:pPr>
            <a:r>
              <a:rPr lang="en-US">
                <a:latin typeface="Times New Roman"/>
                <a:ea typeface="Times New Roman"/>
                <a:cs typeface="Times New Roman"/>
                <a:sym typeface="Times New Roman"/>
              </a:rPr>
              <a:t>A particular block of main memory can map to only one particular set of the cache.</a:t>
            </a:r>
            <a:endParaRPr/>
          </a:p>
          <a:p>
            <a:pPr indent="-304747" lvl="0" marL="304747" rtl="0" algn="l">
              <a:lnSpc>
                <a:spcPct val="90000"/>
              </a:lnSpc>
              <a:spcBef>
                <a:spcPts val="1600"/>
              </a:spcBef>
              <a:spcAft>
                <a:spcPts val="0"/>
              </a:spcAft>
              <a:buSzPts val="2800"/>
              <a:buChar char="•"/>
            </a:pPr>
            <a:r>
              <a:rPr lang="en-US">
                <a:latin typeface="Times New Roman"/>
                <a:ea typeface="Times New Roman"/>
                <a:cs typeface="Times New Roman"/>
                <a:sym typeface="Times New Roman"/>
              </a:rPr>
              <a:t> However, within that set, the memory block can map to any freely available cache line.</a:t>
            </a:r>
            <a:endParaRPr/>
          </a:p>
          <a:p>
            <a:pPr indent="-126947" lvl="0" marL="304747"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Diagram showing Division of Physical Address in K-way Set Associative Mapping</a:t>
            </a:r>
            <a:endParaRPr/>
          </a:p>
        </p:txBody>
      </p:sp>
      <p:pic>
        <p:nvPicPr>
          <p:cNvPr id="166" name="Google Shape;166;p23"/>
          <p:cNvPicPr preferRelativeResize="0"/>
          <p:nvPr>
            <p:ph idx="1" type="body"/>
          </p:nvPr>
        </p:nvPicPr>
        <p:blipFill rotWithShape="1">
          <a:blip r:embed="rId3">
            <a:alphaModFix/>
          </a:blip>
          <a:srcRect b="0" l="0" r="0" t="0"/>
          <a:stretch/>
        </p:blipFill>
        <p:spPr>
          <a:xfrm>
            <a:off x="1903412" y="2438400"/>
            <a:ext cx="8481599" cy="1828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218883" y="274637"/>
            <a:ext cx="10360501" cy="1020763"/>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Implementation of 2-way Set Associative Mapping </a:t>
            </a:r>
            <a:endParaRPr/>
          </a:p>
        </p:txBody>
      </p:sp>
      <p:pic>
        <p:nvPicPr>
          <p:cNvPr id="172" name="Google Shape;172;p24"/>
          <p:cNvPicPr preferRelativeResize="0"/>
          <p:nvPr/>
        </p:nvPicPr>
        <p:blipFill rotWithShape="1">
          <a:blip r:embed="rId3">
            <a:alphaModFix/>
          </a:blip>
          <a:srcRect b="0" l="0" r="0" t="0"/>
          <a:stretch/>
        </p:blipFill>
        <p:spPr>
          <a:xfrm>
            <a:off x="1293812" y="1524000"/>
            <a:ext cx="10134600" cy="47863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000"/>
              <a:buFont typeface="Times New Roman"/>
              <a:buNone/>
            </a:pPr>
            <a:r>
              <a:rPr b="1" lang="en-US" sz="4000">
                <a:latin typeface="Times New Roman"/>
                <a:ea typeface="Times New Roman"/>
                <a:cs typeface="Times New Roman"/>
                <a:sym typeface="Times New Roman"/>
              </a:rPr>
              <a:t>REPRESENTATION OF CACHE MAPPING TECHNIQUES</a:t>
            </a:r>
            <a:endParaRPr/>
          </a:p>
        </p:txBody>
      </p:sp>
      <p:pic>
        <p:nvPicPr>
          <p:cNvPr id="178" name="Google Shape;178;p25"/>
          <p:cNvPicPr preferRelativeResize="0"/>
          <p:nvPr>
            <p:ph idx="1" type="body"/>
          </p:nvPr>
        </p:nvPicPr>
        <p:blipFill rotWithShape="1">
          <a:blip r:embed="rId3">
            <a:alphaModFix/>
          </a:blip>
          <a:srcRect b="32265" l="20577" r="29449" t="31875"/>
          <a:stretch/>
        </p:blipFill>
        <p:spPr>
          <a:xfrm>
            <a:off x="2719841" y="2438400"/>
            <a:ext cx="7717971" cy="304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Features of Memory Register</a:t>
            </a:r>
            <a:endParaRPr/>
          </a:p>
        </p:txBody>
      </p:sp>
      <p:sp>
        <p:nvSpPr>
          <p:cNvPr id="184" name="Google Shape;184;p26"/>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b="1" lang="en-US">
                <a:latin typeface="Times New Roman"/>
                <a:ea typeface="Times New Roman"/>
                <a:cs typeface="Times New Roman"/>
                <a:sym typeface="Times New Roman"/>
              </a:rPr>
              <a:t>Memory Address Register </a:t>
            </a:r>
            <a:r>
              <a:rPr lang="en-US">
                <a:latin typeface="Times New Roman"/>
                <a:ea typeface="Times New Roman"/>
                <a:cs typeface="Times New Roman"/>
                <a:sym typeface="Times New Roman"/>
              </a:rPr>
              <a:t>(MAR) is a CPU register that either stores the memory address from which data will be fetched to the CPU or the address to which data will be sent and stored. In other words, MAR holds the memory location of data that needs to be accessed. </a:t>
            </a:r>
            <a:endParaRPr/>
          </a:p>
        </p:txBody>
      </p:sp>
      <p:sp>
        <p:nvSpPr>
          <p:cNvPr id="185" name="Google Shape;185;p26"/>
          <p:cNvSpPr txBox="1"/>
          <p:nvPr>
            <p:ph idx="2" type="body"/>
          </p:nvPr>
        </p:nvSpPr>
        <p:spPr>
          <a:xfrm>
            <a:off x="6500707" y="1706880"/>
            <a:ext cx="5078677" cy="446532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b="1" lang="en-US">
                <a:latin typeface="Times New Roman"/>
                <a:ea typeface="Times New Roman"/>
                <a:cs typeface="Times New Roman"/>
                <a:sym typeface="Times New Roman"/>
              </a:rPr>
              <a:t>Memory Data Register </a:t>
            </a:r>
            <a:r>
              <a:rPr lang="en-US">
                <a:latin typeface="Times New Roman"/>
                <a:ea typeface="Times New Roman"/>
                <a:cs typeface="Times New Roman"/>
                <a:sym typeface="Times New Roman"/>
              </a:rPr>
              <a:t>(MDR) A register used for holding information (either program words or data words) that is in the process of being transferred from the memory to the central processor, or vice versa.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218883" y="228338"/>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3959"/>
              <a:buFont typeface="Times New Roman"/>
              <a:buNone/>
            </a:pPr>
            <a:r>
              <a:rPr b="1" lang="en-US" sz="3959">
                <a:latin typeface="Times New Roman"/>
                <a:ea typeface="Times New Roman"/>
                <a:cs typeface="Times New Roman"/>
                <a:sym typeface="Times New Roman"/>
              </a:rPr>
              <a:t>A  Representation Cache Memory Hierarchy.</a:t>
            </a:r>
            <a:endParaRPr/>
          </a:p>
        </p:txBody>
      </p:sp>
      <p:pic>
        <p:nvPicPr>
          <p:cNvPr id="191" name="Google Shape;191;p27"/>
          <p:cNvPicPr preferRelativeResize="0"/>
          <p:nvPr>
            <p:ph idx="1" type="body"/>
          </p:nvPr>
        </p:nvPicPr>
        <p:blipFill rotWithShape="1">
          <a:blip r:embed="rId3">
            <a:alphaModFix/>
          </a:blip>
          <a:srcRect b="0" l="0" r="0" t="0"/>
          <a:stretch/>
        </p:blipFill>
        <p:spPr>
          <a:xfrm>
            <a:off x="2817813" y="1654601"/>
            <a:ext cx="6477000" cy="47340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218883" y="274637"/>
            <a:ext cx="10360501" cy="1935163"/>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Importance of Direct mapping and Set Associative mechanisms for organizing cache</a:t>
            </a:r>
            <a:endParaRPr/>
          </a:p>
        </p:txBody>
      </p:sp>
      <p:sp>
        <p:nvSpPr>
          <p:cNvPr id="197" name="Google Shape;197;p28"/>
          <p:cNvSpPr txBox="1"/>
          <p:nvPr>
            <p:ph idx="1" type="body"/>
          </p:nvPr>
        </p:nvSpPr>
        <p:spPr>
          <a:xfrm>
            <a:off x="1218883" y="2545080"/>
            <a:ext cx="4646929" cy="355092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3200"/>
              <a:buChar char="•"/>
            </a:pPr>
            <a:r>
              <a:rPr lang="en-US" sz="3200">
                <a:latin typeface="Times New Roman"/>
                <a:ea typeface="Times New Roman"/>
                <a:cs typeface="Times New Roman"/>
                <a:sym typeface="Times New Roman"/>
              </a:rPr>
              <a:t>Direct Mapping</a:t>
            </a:r>
            <a:endParaRPr/>
          </a:p>
          <a:p>
            <a:pPr indent="-231606" lvl="1" marL="609493" rtl="0" algn="l">
              <a:lnSpc>
                <a:spcPct val="90000"/>
              </a:lnSpc>
              <a:spcBef>
                <a:spcPts val="800"/>
              </a:spcBef>
              <a:spcAft>
                <a:spcPts val="0"/>
              </a:spcAft>
              <a:buSzPts val="2240"/>
              <a:buChar char="•"/>
            </a:pPr>
            <a:r>
              <a:rPr lang="en-US" sz="2800">
                <a:latin typeface="Times New Roman"/>
                <a:ea typeface="Times New Roman"/>
                <a:cs typeface="Times New Roman"/>
                <a:sym typeface="Times New Roman"/>
              </a:rPr>
              <a:t>Simple</a:t>
            </a:r>
            <a:endParaRPr/>
          </a:p>
          <a:p>
            <a:pPr indent="-231606" lvl="1" marL="609493" rtl="0" algn="l">
              <a:lnSpc>
                <a:spcPct val="90000"/>
              </a:lnSpc>
              <a:spcBef>
                <a:spcPts val="800"/>
              </a:spcBef>
              <a:spcAft>
                <a:spcPts val="0"/>
              </a:spcAft>
              <a:buSzPts val="2240"/>
              <a:buChar char="•"/>
            </a:pPr>
            <a:r>
              <a:rPr lang="en-US" sz="2800">
                <a:latin typeface="Times New Roman"/>
                <a:ea typeface="Times New Roman"/>
                <a:cs typeface="Times New Roman"/>
                <a:sym typeface="Times New Roman"/>
              </a:rPr>
              <a:t>Easily Implemented</a:t>
            </a:r>
            <a:endParaRPr sz="2800">
              <a:latin typeface="Times New Roman"/>
              <a:ea typeface="Times New Roman"/>
              <a:cs typeface="Times New Roman"/>
              <a:sym typeface="Times New Roman"/>
            </a:endParaRPr>
          </a:p>
          <a:p>
            <a:pPr indent="-126947" lvl="0" marL="304747" rtl="0" algn="l">
              <a:lnSpc>
                <a:spcPct val="90000"/>
              </a:lnSpc>
              <a:spcBef>
                <a:spcPts val="1600"/>
              </a:spcBef>
              <a:spcAft>
                <a:spcPts val="0"/>
              </a:spcAft>
              <a:buSzPts val="2800"/>
              <a:buNone/>
            </a:pPr>
            <a:r>
              <a:t/>
            </a:r>
            <a:endParaRPr/>
          </a:p>
        </p:txBody>
      </p:sp>
      <p:sp>
        <p:nvSpPr>
          <p:cNvPr id="198" name="Google Shape;198;p28"/>
          <p:cNvSpPr txBox="1"/>
          <p:nvPr>
            <p:ph idx="2" type="body"/>
          </p:nvPr>
        </p:nvSpPr>
        <p:spPr>
          <a:xfrm>
            <a:off x="6500707" y="2621280"/>
            <a:ext cx="4470505" cy="347472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3200"/>
              <a:buChar char="•"/>
            </a:pPr>
            <a:r>
              <a:rPr lang="en-US" sz="3200">
                <a:latin typeface="Times New Roman"/>
                <a:ea typeface="Times New Roman"/>
                <a:cs typeface="Times New Roman"/>
                <a:sym typeface="Times New Roman"/>
              </a:rPr>
              <a:t>Set Associative Mapping</a:t>
            </a:r>
            <a:endParaRPr/>
          </a:p>
          <a:p>
            <a:pPr indent="-231606" lvl="1" marL="609493" rtl="0" algn="l">
              <a:lnSpc>
                <a:spcPct val="90000"/>
              </a:lnSpc>
              <a:spcBef>
                <a:spcPts val="800"/>
              </a:spcBef>
              <a:spcAft>
                <a:spcPts val="0"/>
              </a:spcAft>
              <a:buSzPts val="2240"/>
              <a:buChar char="•"/>
            </a:pPr>
            <a:r>
              <a:rPr lang="en-US" sz="2800">
                <a:latin typeface="Times New Roman"/>
                <a:ea typeface="Times New Roman"/>
                <a:cs typeface="Times New Roman"/>
                <a:sym typeface="Times New Roman"/>
              </a:rPr>
              <a:t>Enhanced Direct Mapping</a:t>
            </a:r>
            <a:endParaRPr/>
          </a:p>
          <a:p>
            <a:pPr indent="-231606" lvl="1" marL="609493" rtl="0" algn="l">
              <a:lnSpc>
                <a:spcPct val="90000"/>
              </a:lnSpc>
              <a:spcBef>
                <a:spcPts val="800"/>
              </a:spcBef>
              <a:spcAft>
                <a:spcPts val="0"/>
              </a:spcAft>
              <a:buSzPts val="2240"/>
              <a:buChar char="•"/>
            </a:pPr>
            <a:r>
              <a:rPr lang="en-US" sz="2800">
                <a:latin typeface="Times New Roman"/>
                <a:ea typeface="Times New Roman"/>
                <a:cs typeface="Times New Roman"/>
                <a:sym typeface="Times New Roman"/>
              </a:rPr>
              <a:t>Address the problem of thrashing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References</a:t>
            </a:r>
            <a:endParaRPr/>
          </a:p>
        </p:txBody>
      </p:sp>
      <p:sp>
        <p:nvSpPr>
          <p:cNvPr id="204" name="Google Shape;204;p29"/>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lang="en-US" u="sng">
                <a:solidFill>
                  <a:schemeClr val="hlink"/>
                </a:solidFill>
                <a:hlinkClick r:id="rId3"/>
              </a:rPr>
              <a:t>https://www.gatevidyalay.com/set	associative-mapping-cache-mapping/</a:t>
            </a:r>
            <a:endParaRPr/>
          </a:p>
          <a:p>
            <a:pPr indent="-304747" lvl="0" marL="304747" rtl="0" algn="l">
              <a:lnSpc>
                <a:spcPct val="90000"/>
              </a:lnSpc>
              <a:spcBef>
                <a:spcPts val="1600"/>
              </a:spcBef>
              <a:spcAft>
                <a:spcPts val="0"/>
              </a:spcAft>
              <a:buSzPts val="2800"/>
              <a:buChar char="•"/>
            </a:pPr>
            <a:r>
              <a:rPr lang="en-US" u="sng">
                <a:solidFill>
                  <a:schemeClr val="hlink"/>
                </a:solidFill>
                <a:hlinkClick r:id="rId4"/>
              </a:rPr>
              <a:t>https://www.geeksforgeeks.org/cache-memory-in-computer-organization/</a:t>
            </a:r>
            <a:endParaRPr/>
          </a:p>
          <a:p>
            <a:pPr indent="-304747" lvl="0" marL="304747" rtl="0" algn="l">
              <a:lnSpc>
                <a:spcPct val="90000"/>
              </a:lnSpc>
              <a:spcBef>
                <a:spcPts val="1600"/>
              </a:spcBef>
              <a:spcAft>
                <a:spcPts val="0"/>
              </a:spcAft>
              <a:buSzPts val="2800"/>
              <a:buChar char="•"/>
            </a:pPr>
            <a:r>
              <a:rPr lang="en-US" u="sng">
                <a:solidFill>
                  <a:schemeClr val="hlink"/>
                </a:solidFill>
                <a:hlinkClick r:id="rId5"/>
              </a:rPr>
              <a:t>https://www.gatevidyalay.com/cache-mapping-cache-mapping-techniques/</a:t>
            </a:r>
            <a:endParaRPr/>
          </a:p>
          <a:p>
            <a:pPr indent="-304747" lvl="0" marL="304747" rtl="0" algn="l">
              <a:lnSpc>
                <a:spcPct val="90000"/>
              </a:lnSpc>
              <a:spcBef>
                <a:spcPts val="1600"/>
              </a:spcBef>
              <a:spcAft>
                <a:spcPts val="0"/>
              </a:spcAft>
              <a:buSzPts val="2800"/>
              <a:buChar char="•"/>
            </a:pPr>
            <a:r>
              <a:rPr lang="en-US" u="sng">
                <a:solidFill>
                  <a:schemeClr val="hlink"/>
                </a:solidFill>
                <a:hlinkClick r:id="rId6"/>
              </a:rPr>
              <a:t>https://www.gatevidyalay.com/set-associative-mapping-cache-mapping/</a:t>
            </a:r>
            <a:endParaRPr/>
          </a:p>
          <a:p>
            <a:pPr indent="-126947" lvl="0" marL="304747" rtl="0" algn="l">
              <a:lnSpc>
                <a:spcPct val="90000"/>
              </a:lnSpc>
              <a:spcBef>
                <a:spcPts val="1600"/>
              </a:spcBef>
              <a:spcAft>
                <a:spcPts val="0"/>
              </a:spcAft>
              <a:buSzPts val="2800"/>
              <a:buNone/>
            </a:pPr>
            <a:r>
              <a:t/>
            </a:r>
            <a:endParaRPr/>
          </a:p>
          <a:p>
            <a:pPr indent="-126947" lvl="0" marL="304747"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References cont</a:t>
            </a:r>
            <a:r>
              <a:rPr b="1" lang="en-US">
                <a:latin typeface="Times New Roman"/>
                <a:ea typeface="Times New Roman"/>
                <a:cs typeface="Times New Roman"/>
                <a:sym typeface="Times New Roman"/>
              </a:rPr>
              <a:t>.</a:t>
            </a:r>
            <a:endParaRPr/>
          </a:p>
        </p:txBody>
      </p:sp>
      <p:sp>
        <p:nvSpPr>
          <p:cNvPr id="210" name="Google Shape;210;p30"/>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lang="en-US" u="sng">
                <a:solidFill>
                  <a:schemeClr val="hlink"/>
                </a:solidFill>
                <a:hlinkClick r:id="rId3"/>
              </a:rPr>
              <a:t>https://www.encyclopedia.com/computing/dictionaries-thesauruses-pictures-and-press-releases/memory-data-register</a:t>
            </a:r>
            <a:endParaRPr/>
          </a:p>
          <a:p>
            <a:pPr indent="-304747" lvl="0" marL="304747" rtl="0" algn="l">
              <a:lnSpc>
                <a:spcPct val="90000"/>
              </a:lnSpc>
              <a:spcBef>
                <a:spcPts val="1600"/>
              </a:spcBef>
              <a:spcAft>
                <a:spcPts val="0"/>
              </a:spcAft>
              <a:buSzPts val="2800"/>
              <a:buChar char="•"/>
            </a:pPr>
            <a:r>
              <a:rPr lang="en-US" u="sng">
                <a:solidFill>
                  <a:schemeClr val="hlink"/>
                </a:solidFill>
                <a:hlinkClick r:id="rId4"/>
              </a:rPr>
              <a:t>https://en.wikipedia.org/wiki/Memory_address_register</a:t>
            </a:r>
            <a:endParaRPr/>
          </a:p>
          <a:p>
            <a:pPr indent="-304747" lvl="0" marL="304747" rtl="0" algn="l">
              <a:lnSpc>
                <a:spcPct val="90000"/>
              </a:lnSpc>
              <a:spcBef>
                <a:spcPts val="1600"/>
              </a:spcBef>
              <a:spcAft>
                <a:spcPts val="0"/>
              </a:spcAft>
              <a:buSzPts val="2800"/>
              <a:buChar char="•"/>
            </a:pPr>
            <a:r>
              <a:rPr lang="en-US" u="sng">
                <a:solidFill>
                  <a:schemeClr val="hlink"/>
                </a:solidFill>
                <a:hlinkClick r:id="rId5"/>
              </a:rPr>
              <a:t>https://www.electronics-notes.com/articles/electronic_components/semiconductor-ic-memory/static-ram-sram.php</a:t>
            </a:r>
            <a:endParaRPr/>
          </a:p>
          <a:p>
            <a:pPr indent="-126947" lvl="0" marL="304747"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The Key Features of Static RAM</a:t>
            </a:r>
            <a:endParaRPr/>
          </a:p>
        </p:txBody>
      </p:sp>
      <p:sp>
        <p:nvSpPr>
          <p:cNvPr id="111" name="Google Shape;111;p14"/>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b="1" lang="en-US">
                <a:latin typeface="Times New Roman"/>
                <a:ea typeface="Times New Roman"/>
                <a:cs typeface="Times New Roman"/>
                <a:sym typeface="Times New Roman"/>
              </a:rPr>
              <a:t>The data is held statically</a:t>
            </a:r>
            <a:r>
              <a:rPr b="1" i="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data is held in a semiconductor memory without the need to be refreshed as long as there is power.</a:t>
            </a:r>
            <a:endParaRPr/>
          </a:p>
          <a:p>
            <a:pPr indent="-304747" lvl="0" marL="304747" rtl="0" algn="l">
              <a:lnSpc>
                <a:spcPct val="90000"/>
              </a:lnSpc>
              <a:spcBef>
                <a:spcPts val="1600"/>
              </a:spcBef>
              <a:spcAft>
                <a:spcPts val="0"/>
              </a:spcAft>
              <a:buSzPts val="2800"/>
              <a:buChar char="•"/>
            </a:pPr>
            <a:r>
              <a:rPr b="1" lang="en-US">
                <a:latin typeface="Times New Roman"/>
                <a:ea typeface="Times New Roman"/>
                <a:cs typeface="Times New Roman"/>
                <a:sym typeface="Times New Roman"/>
              </a:rPr>
              <a:t>SRAM memory is a form of random access memory:</a:t>
            </a:r>
            <a:r>
              <a:rPr lang="en-US">
                <a:latin typeface="Times New Roman"/>
                <a:ea typeface="Times New Roman"/>
                <a:cs typeface="Times New Roman"/>
                <a:sym typeface="Times New Roman"/>
              </a:rPr>
              <a:t>   A random access memory is one in which the locations in the semiconductor memory can be written to or read from in any order, regardless of the last memory location that was accessed.</a:t>
            </a:r>
            <a:endParaRPr/>
          </a:p>
          <a:p>
            <a:pPr indent="-126947" lvl="0" marL="304747"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Steps in Cache Organization</a:t>
            </a:r>
            <a:endParaRPr/>
          </a:p>
        </p:txBody>
      </p:sp>
      <p:sp>
        <p:nvSpPr>
          <p:cNvPr id="117" name="Google Shape;117;p15"/>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b="1" lang="en-US">
                <a:latin typeface="Times New Roman"/>
                <a:ea typeface="Times New Roman"/>
                <a:cs typeface="Times New Roman"/>
                <a:sym typeface="Times New Roman"/>
              </a:rPr>
              <a:t>Direct Mapping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The simplest technique, known as direct mapping, maps each block of main memory into only one possible cache line. In Direct mapping, assign each memory block to a specific line in the cache. If a line is previously taken up by a memory block when a new block needs to be loaded, the old block is trashed. An address space is split into two parts index field and a tag field. The cache is used to store the tag field whereas the rest is stored in the main memory.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000"/>
              <a:buFont typeface="Times New Roman"/>
              <a:buNone/>
            </a:pPr>
            <a:r>
              <a:rPr b="1" lang="en-US" sz="4000">
                <a:latin typeface="Times New Roman"/>
                <a:ea typeface="Times New Roman"/>
                <a:cs typeface="Times New Roman"/>
                <a:sym typeface="Times New Roman"/>
              </a:rPr>
              <a:t>Diagram showing Division of Physical Address in Direct Mapping</a:t>
            </a:r>
            <a:endParaRPr sz="4000"/>
          </a:p>
        </p:txBody>
      </p:sp>
      <p:pic>
        <p:nvPicPr>
          <p:cNvPr id="123" name="Google Shape;123;p16"/>
          <p:cNvPicPr preferRelativeResize="0"/>
          <p:nvPr>
            <p:ph idx="1" type="body"/>
          </p:nvPr>
        </p:nvPicPr>
        <p:blipFill rotWithShape="1">
          <a:blip r:embed="rId3">
            <a:alphaModFix/>
          </a:blip>
          <a:srcRect b="0" l="0" r="0" t="0"/>
          <a:stretch/>
        </p:blipFill>
        <p:spPr>
          <a:xfrm>
            <a:off x="2426389" y="2438400"/>
            <a:ext cx="7945487" cy="32320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Implementation of Direct Mapping </a:t>
            </a:r>
            <a:endParaRPr sz="4400"/>
          </a:p>
        </p:txBody>
      </p:sp>
      <p:pic>
        <p:nvPicPr>
          <p:cNvPr id="129" name="Google Shape;129;p17"/>
          <p:cNvPicPr preferRelativeResize="0"/>
          <p:nvPr>
            <p:ph idx="1" type="body"/>
          </p:nvPr>
        </p:nvPicPr>
        <p:blipFill rotWithShape="1">
          <a:blip r:embed="rId3">
            <a:alphaModFix/>
          </a:blip>
          <a:srcRect b="0" l="0" r="0" t="0"/>
          <a:stretch/>
        </p:blipFill>
        <p:spPr>
          <a:xfrm>
            <a:off x="3730344" y="2133600"/>
            <a:ext cx="5337578" cy="39060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Steps in Cache Organization cont.</a:t>
            </a:r>
            <a:endParaRPr/>
          </a:p>
        </p:txBody>
      </p:sp>
      <p:sp>
        <p:nvSpPr>
          <p:cNvPr id="135" name="Google Shape;135;p18"/>
          <p:cNvSpPr txBox="1"/>
          <p:nvPr>
            <p:ph idx="1" type="body"/>
          </p:nvPr>
        </p:nvSpPr>
        <p:spPr>
          <a:xfrm>
            <a:off x="1218883" y="1706880"/>
            <a:ext cx="10057129" cy="446532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b="1" lang="en-US">
                <a:latin typeface="Times New Roman"/>
                <a:ea typeface="Times New Roman"/>
                <a:cs typeface="Times New Roman"/>
                <a:sym typeface="Times New Roman"/>
              </a:rPr>
              <a:t>Associative Mapping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 this type of mapping, the associative memory is used to store content and addresses of the memory word. Any block can go into any line of the cache. This means that the word id bits are used to identify which word in the block is needed, but the tag becomes all of the remaining bits. This enables the placement of any word at any place in the cache memory. It is considered to be the fastest and the most flexible mapping form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Diagram showing Division of Physical Address in Fully Associative Mapping</a:t>
            </a:r>
            <a:endParaRPr sz="4400"/>
          </a:p>
        </p:txBody>
      </p:sp>
      <p:pic>
        <p:nvPicPr>
          <p:cNvPr id="141" name="Google Shape;141;p19"/>
          <p:cNvPicPr preferRelativeResize="0"/>
          <p:nvPr>
            <p:ph idx="1" type="body"/>
          </p:nvPr>
        </p:nvPicPr>
        <p:blipFill rotWithShape="1">
          <a:blip r:embed="rId3">
            <a:alphaModFix/>
          </a:blip>
          <a:srcRect b="0" l="0" r="0" t="0"/>
          <a:stretch/>
        </p:blipFill>
        <p:spPr>
          <a:xfrm>
            <a:off x="2360612" y="2819400"/>
            <a:ext cx="8113689" cy="213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Implementation of Fully Associative Mapping </a:t>
            </a:r>
            <a:endParaRPr sz="4400"/>
          </a:p>
        </p:txBody>
      </p:sp>
      <p:pic>
        <p:nvPicPr>
          <p:cNvPr id="147" name="Google Shape;147;p20"/>
          <p:cNvPicPr preferRelativeResize="0"/>
          <p:nvPr>
            <p:ph idx="1" type="body"/>
          </p:nvPr>
        </p:nvPicPr>
        <p:blipFill rotWithShape="1">
          <a:blip r:embed="rId3">
            <a:alphaModFix/>
          </a:blip>
          <a:srcRect b="0" l="0" r="0" t="0"/>
          <a:stretch/>
        </p:blipFill>
        <p:spPr>
          <a:xfrm>
            <a:off x="3934848" y="2057400"/>
            <a:ext cx="4928569" cy="39060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1218883" y="274637"/>
            <a:ext cx="10360501" cy="1020763"/>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lt1"/>
              </a:buClr>
              <a:buSzPts val="4400"/>
              <a:buFont typeface="Times New Roman"/>
              <a:buNone/>
            </a:pPr>
            <a:r>
              <a:rPr b="1" lang="en-US" sz="4400">
                <a:latin typeface="Times New Roman"/>
                <a:ea typeface="Times New Roman"/>
                <a:cs typeface="Times New Roman"/>
                <a:sym typeface="Times New Roman"/>
              </a:rPr>
              <a:t>Steps in Cache Organization cont.</a:t>
            </a:r>
            <a:endParaRPr/>
          </a:p>
        </p:txBody>
      </p:sp>
      <p:sp>
        <p:nvSpPr>
          <p:cNvPr id="154" name="Google Shape;154;p21"/>
          <p:cNvSpPr txBox="1"/>
          <p:nvPr>
            <p:ph idx="1" type="body"/>
          </p:nvPr>
        </p:nvSpPr>
        <p:spPr>
          <a:xfrm>
            <a:off x="1217613" y="1447801"/>
            <a:ext cx="10439399" cy="4571999"/>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b="1" lang="en-US">
                <a:latin typeface="Times New Roman"/>
                <a:ea typeface="Times New Roman"/>
                <a:cs typeface="Times New Roman"/>
                <a:sym typeface="Times New Roman"/>
              </a:rPr>
              <a:t>Set-associative Mapping </a:t>
            </a:r>
            <a:endParaRPr/>
          </a:p>
          <a:p>
            <a:pPr indent="-304747" lvl="0" marL="304747" rtl="0" algn="l">
              <a:lnSpc>
                <a:spcPct val="90000"/>
              </a:lnSpc>
              <a:spcBef>
                <a:spcPts val="1600"/>
              </a:spcBef>
              <a:spcAft>
                <a:spcPts val="0"/>
              </a:spcAft>
              <a:buSzPts val="2800"/>
              <a:buChar char="•"/>
            </a:pPr>
            <a:r>
              <a:rPr lang="en-US">
                <a:latin typeface="Times New Roman"/>
                <a:ea typeface="Times New Roman"/>
                <a:cs typeface="Times New Roman"/>
                <a:sym typeface="Times New Roman"/>
              </a:rPr>
              <a:t>An enhanced form of direct mapping where the drawbacks of direct mapping are removed.</a:t>
            </a:r>
            <a:endParaRPr/>
          </a:p>
          <a:p>
            <a:pPr indent="-304747" lvl="0" marL="304747" rtl="0" algn="l">
              <a:lnSpc>
                <a:spcPct val="90000"/>
              </a:lnSpc>
              <a:spcBef>
                <a:spcPts val="1600"/>
              </a:spcBef>
              <a:spcAft>
                <a:spcPts val="0"/>
              </a:spcAft>
              <a:buSzPts val="2800"/>
              <a:buChar char="•"/>
            </a:pPr>
            <a:r>
              <a:rPr lang="en-US">
                <a:latin typeface="Times New Roman"/>
                <a:ea typeface="Times New Roman"/>
                <a:cs typeface="Times New Roman"/>
                <a:sym typeface="Times New Roman"/>
              </a:rPr>
              <a:t>Addresses the problem of possible thrashing in the direct mapping method</a:t>
            </a:r>
            <a:endParaRPr b="1">
              <a:latin typeface="Times New Roman"/>
              <a:ea typeface="Times New Roman"/>
              <a:cs typeface="Times New Roman"/>
              <a:sym typeface="Times New Roman"/>
            </a:endParaRPr>
          </a:p>
          <a:p>
            <a:pPr indent="0" lvl="0" marL="0" rtl="0" algn="l">
              <a:lnSpc>
                <a:spcPct val="90000"/>
              </a:lnSpc>
              <a:spcBef>
                <a:spcPts val="1600"/>
              </a:spcBef>
              <a:spcAft>
                <a:spcPts val="0"/>
              </a:spcAft>
              <a:buSzPts val="2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