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98" r:id="rId4"/>
    <p:sldId id="303" r:id="rId5"/>
    <p:sldId id="299" r:id="rId6"/>
    <p:sldId id="300" r:id="rId7"/>
    <p:sldId id="301" r:id="rId8"/>
    <p:sldId id="302" r:id="rId9"/>
    <p:sldId id="293" r:id="rId10"/>
    <p:sldId id="284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5" r:id="rId20"/>
    <p:sldId id="276" r:id="rId21"/>
    <p:sldId id="277" r:id="rId22"/>
    <p:sldId id="294" r:id="rId23"/>
    <p:sldId id="296" r:id="rId24"/>
    <p:sldId id="279" r:id="rId25"/>
    <p:sldId id="280" r:id="rId26"/>
    <p:sldId id="281" r:id="rId27"/>
    <p:sldId id="297" r:id="rId28"/>
    <p:sldId id="282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42" autoAdjust="0"/>
  </p:normalViewPr>
  <p:slideViewPr>
    <p:cSldViewPr>
      <p:cViewPr varScale="1">
        <p:scale>
          <a:sx n="58" d="100"/>
          <a:sy n="58" d="100"/>
        </p:scale>
        <p:origin x="12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hard disk drive (sometimes abbreviated as a hard drive, HD, or HDD) is a non-volatile data storage device. It is usually installed internally in a computer, attached directly to the disk controller of the computer's motherboard. It contains one or more platters, housed inside of an air-sealed casing. Data is written to the platters using a magnetic head, which moves rapidly over them as they spin.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JM" smtClean="0"/>
              <a:t>9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4514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1964: </a:t>
            </a:r>
            <a:r>
              <a:rPr lang="en-US" dirty="0"/>
              <a:t>Used across multiple versions of the System/360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of detecting errors in transmitted messages and reconstructing the original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-free data</a:t>
            </a:r>
          </a:p>
          <a:p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8375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 memory was invented in the early 1980s by Japanese engineer </a:t>
            </a:r>
            <a:r>
              <a:rPr lang="en-US" dirty="0" err="1"/>
              <a:t>Masuoka</a:t>
            </a:r>
            <a:r>
              <a:rPr lang="en-US" dirty="0"/>
              <a:t> Fujio, who was then working at the Toshiba Corporation and who was searching for a technology that would replace existing data-storage media such as magnetic tapes, floppy disks, and dynamic random-access memory (DRAM) chips. The name flash was coined by </a:t>
            </a:r>
            <a:r>
              <a:rPr lang="en-US" dirty="0" err="1"/>
              <a:t>Ariizumi</a:t>
            </a:r>
            <a:r>
              <a:rPr lang="en-US" dirty="0"/>
              <a:t> Shoji, a coworker of </a:t>
            </a:r>
            <a:r>
              <a:rPr lang="en-US" dirty="0" err="1"/>
              <a:t>Masuoka</a:t>
            </a:r>
            <a:r>
              <a:rPr lang="en-US" dirty="0"/>
              <a:t>, who said the process of memory erasure, which can erase all the data on an entire chip at one time, was like a camera’s flash.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JM" smtClean="0"/>
              <a:t>19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5298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h/harddriv.htm" TargetMode="External"/><Relationship Id="rId3" Type="http://schemas.openxmlformats.org/officeDocument/2006/relationships/hyperlink" Target="https://www.techopedia.com/definition/24481/flash-memory" TargetMode="External"/><Relationship Id="rId7" Type="http://schemas.openxmlformats.org/officeDocument/2006/relationships/hyperlink" Target="https://thinkcomputers.org/the-history-of-the-hard-drive/" TargetMode="External"/><Relationship Id="rId2" Type="http://schemas.openxmlformats.org/officeDocument/2006/relationships/hyperlink" Target="https://www.rfwireless-world.com/Terminology/Advantages-and-Disadvantages-of-Flash-Mem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terprisestorageforum.com/storage-hardware/iscsi.html" TargetMode="External"/><Relationship Id="rId11" Type="http://schemas.openxmlformats.org/officeDocument/2006/relationships/hyperlink" Target="https://en.wikipedia.org/wiki/ISCSI" TargetMode="External"/><Relationship Id="rId5" Type="http://schemas.openxmlformats.org/officeDocument/2006/relationships/hyperlink" Target="https://en.wikipedia.org/wiki/USB_flash_drive" TargetMode="External"/><Relationship Id="rId10" Type="http://schemas.openxmlformats.org/officeDocument/2006/relationships/hyperlink" Target="https://www.techwalla.com/articles/the-history-of-usb-flash-drives" TargetMode="External"/><Relationship Id="rId4" Type="http://schemas.openxmlformats.org/officeDocument/2006/relationships/hyperlink" Target="https://www.cybrary.it/blog/2018/05/pros-and-cons-of-usb-flash-drives/" TargetMode="External"/><Relationship Id="rId9" Type="http://schemas.openxmlformats.org/officeDocument/2006/relationships/hyperlink" Target="https://www.britannica.com/technology/flash-mem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949037"/>
          </a:xfrm>
        </p:spPr>
        <p:txBody>
          <a:bodyPr/>
          <a:lstStyle/>
          <a:p>
            <a:r>
              <a:rPr lang="en-US" dirty="0"/>
              <a:t>Memory and Storage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10058400" cy="1905000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endParaRPr lang="en-US" dirty="0"/>
          </a:p>
          <a:p>
            <a:r>
              <a:rPr lang="en-US" dirty="0"/>
              <a:t>Elshauna Dixon, Wakar Molar, Marjorie Sinclair, Chelese Hinds, David Chung</a:t>
            </a:r>
          </a:p>
          <a:p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1950s-1970s: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1956: First HDD invented by IBM.</a:t>
            </a:r>
          </a:p>
          <a:p>
            <a:pPr fontAlgn="base"/>
            <a:r>
              <a:rPr lang="en-US" dirty="0"/>
              <a:t>Name: IBM 350</a:t>
            </a:r>
          </a:p>
          <a:p>
            <a:pPr fontAlgn="base"/>
            <a:r>
              <a:rPr lang="en-US" dirty="0"/>
              <a:t> Actual Size: two refrigerators </a:t>
            </a:r>
          </a:p>
          <a:p>
            <a:pPr fontAlgn="base"/>
            <a:r>
              <a:rPr lang="en-US" dirty="0"/>
              <a:t>Weight: a ton</a:t>
            </a:r>
          </a:p>
          <a:p>
            <a:pPr fontAlgn="base"/>
            <a:r>
              <a:rPr lang="en-US" dirty="0"/>
              <a:t>Storage Size:  5 MB</a:t>
            </a:r>
          </a:p>
          <a:p>
            <a:endParaRPr lang="en-US" dirty="0"/>
          </a:p>
        </p:txBody>
      </p:sp>
      <p:pic>
        <p:nvPicPr>
          <p:cNvPr id="11" name="Picture 2" descr="https://lh5.googleusercontent.com/XOMVk4nqzxnmznjf6KUhJt5BqJcZYtmm-9FnMvASVLLlM4_4DIq-pwfiMcrWnZPyL4hiRGhj_ok7kAA1y7VMjjTiJuwEpsLQVGgdxJIfpEklmPu_BqRg92jcxvXBGnfuD8nfqlz8Le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3429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5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1950s-1970s Cont’d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1963: IBM 1311</a:t>
            </a:r>
          </a:p>
          <a:p>
            <a:pPr fontAlgn="base"/>
            <a:r>
              <a:rPr lang="en-US" dirty="0"/>
              <a:t>First removable hard drive </a:t>
            </a:r>
          </a:p>
          <a:p>
            <a:pPr fontAlgn="base"/>
            <a:r>
              <a:rPr lang="en-US" dirty="0"/>
              <a:t>Contained 6 disks</a:t>
            </a:r>
          </a:p>
          <a:p>
            <a:pPr fontAlgn="base"/>
            <a:r>
              <a:rPr lang="en-US" dirty="0"/>
              <a:t>Storage Size: 2.6 MB</a:t>
            </a:r>
          </a:p>
          <a:p>
            <a:endParaRPr lang="en-US" dirty="0"/>
          </a:p>
        </p:txBody>
      </p:sp>
      <p:pic>
        <p:nvPicPr>
          <p:cNvPr id="2052" name="Picture 4" descr="https://lh4.googleusercontent.com/90Y8mvNwKcLB4Kbrm5jap0Dexe8RSgOvK0PhSgx48fqUTfUVC6O63d_Ysm60kJLQ2J1FraIsFKlWqGpqFnlCVvC8sF4BX3ehdR1XN6avKOHTBvVChPzh7ZlrGUaTg7x7zsB7POZiY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62200"/>
            <a:ext cx="254260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1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1950s-1970s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1964: IBM 2311</a:t>
            </a:r>
          </a:p>
          <a:p>
            <a:pPr marL="171450" indent="-171450"/>
            <a:r>
              <a:rPr lang="en-US" dirty="0">
                <a:solidFill>
                  <a:schemeClr val="tx1"/>
                </a:solidFill>
              </a:rPr>
              <a:t>First standardized disk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1970 </a:t>
            </a:r>
          </a:p>
          <a:p>
            <a:r>
              <a:rPr lang="en-US" dirty="0"/>
              <a:t>Error Correction was introduced. </a:t>
            </a:r>
          </a:p>
          <a:p>
            <a:pPr marL="0" indent="0">
              <a:buNone/>
            </a:pPr>
            <a:r>
              <a:rPr lang="en-US" dirty="0"/>
              <a:t>				1973: IBM Winchester Drive</a:t>
            </a:r>
          </a:p>
          <a:p>
            <a:r>
              <a:rPr lang="en-US" dirty="0"/>
              <a:t>3 Removable sealed data modules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3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1979s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1979: IBM Piccolo Drive</a:t>
            </a:r>
          </a:p>
          <a:p>
            <a:r>
              <a:rPr lang="en-US" dirty="0"/>
              <a:t>Storage: 64MB on eight disks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1979: IBM 3370</a:t>
            </a:r>
          </a:p>
          <a:p>
            <a:r>
              <a:rPr lang="en-US" dirty="0"/>
              <a:t>First to use thin film heads.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1980s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447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1980: IBM 3380</a:t>
            </a:r>
          </a:p>
          <a:p>
            <a:r>
              <a:rPr lang="en-US" dirty="0"/>
              <a:t>First gigabyte-capacity disk drive</a:t>
            </a:r>
          </a:p>
          <a:p>
            <a:r>
              <a:rPr lang="en-US" dirty="0"/>
              <a:t>Storage: 2.5GB</a:t>
            </a:r>
          </a:p>
          <a:p>
            <a:r>
              <a:rPr lang="en-US" dirty="0"/>
              <a:t>Weight: 500 pounds</a:t>
            </a:r>
          </a:p>
          <a:p>
            <a:pPr marL="0" indent="0">
              <a:buNone/>
            </a:pPr>
            <a:r>
              <a:rPr lang="en-US" dirty="0"/>
              <a:t>				1980 : Seagate  </a:t>
            </a:r>
          </a:p>
          <a:p>
            <a:r>
              <a:rPr lang="en-US" dirty="0"/>
              <a:t>First 5.25 inch hard drive </a:t>
            </a:r>
          </a:p>
          <a:p>
            <a:r>
              <a:rPr lang="en-US" dirty="0"/>
              <a:t>Storage: 5mb</a:t>
            </a:r>
          </a:p>
          <a:p>
            <a:pPr marL="0" indent="0">
              <a:buNone/>
            </a:pPr>
            <a:r>
              <a:rPr lang="en-US" dirty="0"/>
              <a:t>				1983 : </a:t>
            </a:r>
            <a:r>
              <a:rPr lang="en-US" dirty="0" err="1"/>
              <a:t>Rodime</a:t>
            </a:r>
            <a:endParaRPr lang="en-US" dirty="0"/>
          </a:p>
          <a:p>
            <a:r>
              <a:rPr lang="en-US" dirty="0"/>
              <a:t>First 3.5 inch</a:t>
            </a:r>
          </a:p>
          <a:p>
            <a:r>
              <a:rPr lang="en-US" dirty="0"/>
              <a:t>Storage: 10mb</a:t>
            </a:r>
          </a:p>
          <a:p>
            <a:r>
              <a:rPr lang="en-US" dirty="0"/>
              <a:t>2 platters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F777A-0D57-4279-BE7D-35BB8B0EF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438400"/>
            <a:ext cx="2575381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1980s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1988: </a:t>
            </a:r>
            <a:r>
              <a:rPr lang="en-US" dirty="0" err="1"/>
              <a:t>PrairieTek</a:t>
            </a:r>
            <a:endParaRPr lang="en-US" dirty="0"/>
          </a:p>
          <a:p>
            <a:r>
              <a:rPr lang="en-US" dirty="0"/>
              <a:t>First 2.5-inch hard drive</a:t>
            </a:r>
          </a:p>
          <a:p>
            <a:r>
              <a:rPr lang="en-US" dirty="0"/>
              <a:t>Designed for Notebook Computers</a:t>
            </a:r>
          </a:p>
          <a:p>
            <a:r>
              <a:rPr lang="en-US" dirty="0"/>
              <a:t>Storage 20mb</a:t>
            </a:r>
          </a:p>
          <a:p>
            <a:r>
              <a:rPr lang="en-US" dirty="0"/>
              <a:t>2 platters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66CDB-D9C2-4749-A085-BAD1419B6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0"/>
            <a:ext cx="2434719" cy="3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1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1990s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1991: IBM 0663 Corsair drive</a:t>
            </a:r>
          </a:p>
          <a:p>
            <a:r>
              <a:rPr lang="en-US" dirty="0"/>
              <a:t>First hard drive to use magneto resistive heads</a:t>
            </a:r>
          </a:p>
          <a:p>
            <a:r>
              <a:rPr lang="en-US" dirty="0"/>
              <a:t>Storage: 1GB</a:t>
            </a:r>
          </a:p>
          <a:p>
            <a:r>
              <a:rPr lang="en-US" dirty="0"/>
              <a:t>Eight disks</a:t>
            </a:r>
          </a:p>
          <a:p>
            <a:pPr marL="0" indent="0">
              <a:buNone/>
            </a:pPr>
            <a:r>
              <a:rPr lang="en-US" dirty="0"/>
              <a:t>				1991: Integra Peripherals </a:t>
            </a:r>
          </a:p>
          <a:p>
            <a:r>
              <a:rPr lang="en-US" dirty="0"/>
              <a:t>1.8-inch disk</a:t>
            </a:r>
          </a:p>
          <a:p>
            <a:pPr marL="0" indent="0">
              <a:buNone/>
            </a:pPr>
            <a:r>
              <a:rPr lang="en-US" dirty="0"/>
              <a:t>				1992: HP Kittyhawk </a:t>
            </a:r>
          </a:p>
          <a:p>
            <a:r>
              <a:rPr lang="en-US" dirty="0"/>
              <a:t>1.3-inch hard drive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1990s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1997:  IBM Titan</a:t>
            </a:r>
          </a:p>
          <a:p>
            <a:r>
              <a:rPr lang="en-US" dirty="0"/>
              <a:t>First hard drive to use giant magneto resistive (GMR) heads.</a:t>
            </a:r>
          </a:p>
          <a:p>
            <a:r>
              <a:rPr lang="en-US" dirty="0"/>
              <a:t>3.5-inch disk drive</a:t>
            </a:r>
          </a:p>
          <a:p>
            <a:r>
              <a:rPr lang="en-US" dirty="0"/>
              <a:t>Storage 16.8GB</a:t>
            </a:r>
          </a:p>
          <a:p>
            <a:pPr marL="0" indent="0">
              <a:buNone/>
            </a:pPr>
            <a:r>
              <a:rPr lang="en-US" dirty="0"/>
              <a:t>				1998: IBM Microdrive</a:t>
            </a:r>
          </a:p>
          <a:p>
            <a:r>
              <a:rPr lang="en-US" dirty="0"/>
              <a:t>Storage 340MB</a:t>
            </a:r>
          </a:p>
          <a:p>
            <a:r>
              <a:rPr lang="en-US" dirty="0"/>
              <a:t>1-inch disk platter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6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Overview: Large Hard Disk Drives (HDDs)</a:t>
            </a:r>
            <a:br>
              <a:rPr lang="en-US" dirty="0"/>
            </a:br>
            <a:r>
              <a:rPr lang="en-US" dirty="0"/>
              <a:t>2000s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2003: Seagate</a:t>
            </a:r>
          </a:p>
          <a:p>
            <a:r>
              <a:rPr lang="en-US" dirty="0"/>
              <a:t>First serial ATA drive</a:t>
            </a:r>
          </a:p>
          <a:p>
            <a:pPr marL="0" indent="0">
              <a:buNone/>
            </a:pPr>
            <a:r>
              <a:rPr lang="en-US" dirty="0"/>
              <a:t>					2005: Hitachi</a:t>
            </a:r>
          </a:p>
          <a:p>
            <a:r>
              <a:rPr lang="en-US" dirty="0"/>
              <a:t>First 500GB drive</a:t>
            </a:r>
          </a:p>
          <a:p>
            <a:pPr marL="0" indent="0">
              <a:buNone/>
            </a:pPr>
            <a:r>
              <a:rPr lang="en-US" dirty="0"/>
              <a:t>					2007:Hitachi </a:t>
            </a:r>
          </a:p>
          <a:p>
            <a:r>
              <a:rPr lang="en-US" dirty="0"/>
              <a:t>First terabyte drive</a:t>
            </a:r>
          </a:p>
          <a:p>
            <a:pPr marL="0" indent="0" algn="ctr">
              <a:buNone/>
            </a:pPr>
            <a:r>
              <a:rPr lang="en-US" dirty="0"/>
              <a:t>              2010</a:t>
            </a:r>
          </a:p>
          <a:p>
            <a:r>
              <a:rPr lang="en-US" dirty="0"/>
              <a:t>First 3TB hard drives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5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940" y="20574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Overview of Flash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10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</a:t>
            </a:r>
            <a:r>
              <a:rPr lang="en-US" dirty="0"/>
              <a:t>able of 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Memory and Storage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Memory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Storage</a:t>
            </a:r>
          </a:p>
          <a:p>
            <a:pPr>
              <a:lnSpc>
                <a:spcPct val="150000"/>
              </a:lnSpc>
            </a:pPr>
            <a:r>
              <a:rPr lang="en-US" dirty="0"/>
              <a:t>Primary Storage vs. Secondary Storage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Hard Drive ?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Overview: Large Hard Disk Drives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What is Flash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	Flash memory</a:t>
            </a:r>
            <a:r>
              <a:rPr lang="en-US" sz="2400" dirty="0"/>
              <a:t> is a non-volatile </a:t>
            </a:r>
            <a:r>
              <a:rPr lang="en-US" sz="2400" b="1" dirty="0"/>
              <a:t>memory</a:t>
            </a:r>
            <a:r>
              <a:rPr lang="en-US" sz="2400" dirty="0"/>
              <a:t> chip used for storage and for transferring data between a personal computer (PC) and digital devices. It has the ability to be electronically reprogrammed and erased. It is often found in USB </a:t>
            </a:r>
            <a:r>
              <a:rPr lang="en-US" sz="2400" b="1" dirty="0"/>
              <a:t>flash drives</a:t>
            </a:r>
            <a:r>
              <a:rPr lang="en-US" sz="2400" dirty="0"/>
              <a:t>, MP3 players, digital cameras and solid-state </a:t>
            </a:r>
            <a:r>
              <a:rPr lang="en-US" sz="2400" b="1" dirty="0"/>
              <a:t>drives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01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Highlights of Flash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saves data when power is OFF. It is non-volatile and hence preserve state without any power.</a:t>
            </a:r>
          </a:p>
          <a:p>
            <a:r>
              <a:rPr lang="en-US" dirty="0"/>
              <a:t>Large and increased capacity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High transferring speed, hence it has faster read and write compare to traditional hard disk drives.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does not have any moving parts larger than electrons.</a:t>
            </a:r>
          </a:p>
        </p:txBody>
      </p:sp>
    </p:spTree>
    <p:extLst>
      <p:ext uri="{BB962C8B-B14F-4D97-AF65-F5344CB8AC3E}">
        <p14:creationId xmlns:p14="http://schemas.microsoft.com/office/powerpoint/2010/main" val="52077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Flash Memory cont’d.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size, portability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Low power consumption than traditional hard disk drives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Work more quietly than physical hard drive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Cheaper compare to traditional drives in small storage capacities.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USB Flash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USB 1.0 was introduced in 1995 by a working group of computer companies including Intel, Compaq, Microsoft and IBM. Their intent was to standardize the numerous specialized connectors PCs had at the time and to develop a basic device-connection protocol. The first USB product was released in 1996, and by 1998 the standard had been widely adopted. In 2000 the USB 2.0 standard was released.</a:t>
            </a:r>
          </a:p>
        </p:txBody>
      </p:sp>
    </p:spTree>
    <p:extLst>
      <p:ext uri="{BB962C8B-B14F-4D97-AF65-F5344CB8AC3E}">
        <p14:creationId xmlns:p14="http://schemas.microsoft.com/office/powerpoint/2010/main" val="60843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USB Flash Drive?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A USB flash drive is a data storage device that includes flash memory with an integrated USB interface. It is typically removable, rewritable and much smaller than an optical disc.</a:t>
            </a:r>
          </a:p>
        </p:txBody>
      </p:sp>
    </p:spTree>
    <p:extLst>
      <p:ext uri="{BB962C8B-B14F-4D97-AF65-F5344CB8AC3E}">
        <p14:creationId xmlns:p14="http://schemas.microsoft.com/office/powerpoint/2010/main" val="402451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Highlights of USB Flash Drive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Affordability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dirty="0"/>
              <a:t>Ease of Use</a:t>
            </a:r>
          </a:p>
          <a:p>
            <a:pPr>
              <a:lnSpc>
                <a:spcPct val="150000"/>
              </a:lnSpc>
            </a:pPr>
            <a:r>
              <a:rPr lang="en-US" dirty="0"/>
              <a:t>Speed and Versatility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ISCSI stands for Internet Small Computer Systems Interface. iSCSI is a transport layer protocol that works on top of the Transport Control Protocol (TCP). It enables block-level SCSI data transport between the iSCSI initiator and the storage target over TCP/IP networks. iSCSI supports encrypting the network packets, and decrypts upon arrival at the target.</a:t>
            </a:r>
          </a:p>
        </p:txBody>
      </p:sp>
    </p:spTree>
    <p:extLst>
      <p:ext uri="{BB962C8B-B14F-4D97-AF65-F5344CB8AC3E}">
        <p14:creationId xmlns:p14="http://schemas.microsoft.com/office/powerpoint/2010/main" val="119235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ISCSI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400" dirty="0"/>
              <a:t>It provides block-level access to storage devices by carrying SCSI commands over a TCP/IP network. iSCSI is used to facilitate data transfers over intranets and to manage storage over long distances. iSCSI was pioneered by IBM and Cisco in 1998 and submitted as a draft standard in March 2000.</a:t>
            </a:r>
          </a:p>
        </p:txBody>
      </p:sp>
    </p:spTree>
    <p:extLst>
      <p:ext uri="{BB962C8B-B14F-4D97-AF65-F5344CB8AC3E}">
        <p14:creationId xmlns:p14="http://schemas.microsoft.com/office/powerpoint/2010/main" val="255574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Highlights of ISCSI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Increased storage utilization and manageability adds up to reducing the total cost of operation.</a:t>
            </a:r>
          </a:p>
          <a:p>
            <a:r>
              <a:rPr lang="en-US" dirty="0"/>
              <a:t>It lowers initial and hardware acquisition costs as it utilizes same standardized, inexpensive Ethernet equipment as a local area network (LAN).</a:t>
            </a:r>
          </a:p>
          <a:p>
            <a:r>
              <a:rPr lang="en-US" dirty="0"/>
              <a:t>No cost of training IT staff as it uses familiar TCP/IP technology and doesn't require expert personnel to install, configure, and manage the networks unlike Fiber Channel.</a:t>
            </a:r>
          </a:p>
          <a:p>
            <a:r>
              <a:rPr lang="en-US" dirty="0"/>
              <a:t>IP is a universal and non-proprietary technology used globally for the past 30 years. Hence, various network storage equipment's from different vendors can work together seamlessly.</a:t>
            </a:r>
          </a:p>
          <a:p>
            <a:r>
              <a:rPr lang="en-US" dirty="0"/>
              <a:t>As an IP-based protocol, iSCSI takes advantage of the interoperability benefits of TCP/IP and Ethernet.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2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62000"/>
          </a:xfrm>
        </p:spPr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520" y="1219200"/>
            <a:ext cx="91440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https://www.rfwireless-world.com/Terminology/Advantages-and-Disadvantages-of-Flash-Memory.html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https://www.techopedia.com/definition/24481/flash-memory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https://www.cybrary.it/blog/2018/05/pros-and-cons-of-usb-flash-drives/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5"/>
              </a:rPr>
              <a:t>https://en.wikipedia.org/wiki/USB_flash_drive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6"/>
              </a:rPr>
              <a:t>https://www.enterprisestorageforum.com/storage-hardware/iscsi.html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7"/>
              </a:rPr>
              <a:t>https://thinkcomputers.org/the-history-of-the-hard-drive/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8"/>
              </a:rPr>
              <a:t>https://www.computerhope.com/jargon/h/harddriv.htm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9"/>
              </a:rPr>
              <a:t>https://www.britannica.com/technology/flash-memory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10"/>
              </a:rPr>
              <a:t>https://www.techwalla.com/articles/the-history-of-usb-flash-drives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>
                <a:hlinkClick r:id="rId11"/>
              </a:rPr>
              <a:t>https://en.wikipedia.org/wiki/ISCSI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Overview of Flash Memory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Flash Memory ?</a:t>
            </a:r>
          </a:p>
          <a:p>
            <a:pPr>
              <a:lnSpc>
                <a:spcPct val="200000"/>
              </a:lnSpc>
            </a:pPr>
            <a:r>
              <a:rPr lang="en-US" dirty="0"/>
              <a:t>Highlights of Flash Memory</a:t>
            </a:r>
          </a:p>
          <a:p>
            <a:pPr>
              <a:lnSpc>
                <a:spcPct val="200000"/>
              </a:lnSpc>
            </a:pPr>
            <a:r>
              <a:rPr lang="en-US" dirty="0"/>
              <a:t>Overview of USB Flash Drive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USB Flash Drive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Highlights of a USB Flash Drive</a:t>
            </a:r>
          </a:p>
          <a:p>
            <a:pPr>
              <a:lnSpc>
                <a:spcPct val="200000"/>
              </a:lnSpc>
            </a:pPr>
            <a:r>
              <a:rPr lang="en-US" dirty="0"/>
              <a:t>Overview of ISCSI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ISCSI ?</a:t>
            </a:r>
          </a:p>
          <a:p>
            <a:pPr>
              <a:lnSpc>
                <a:spcPct val="200000"/>
              </a:lnSpc>
            </a:pPr>
            <a:r>
              <a:rPr lang="en-US" dirty="0"/>
              <a:t>Highlights of ISCSI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F7CC-E23E-4616-88C1-A7779D54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and Storage</a:t>
            </a:r>
            <a:endParaRPr lang="en-J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3DC81-BC9E-41BC-98C1-B1ACBF1FE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4361764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52943-53E8-499C-90E8-D9B26052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2731245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25BA9A-2CBD-4A9C-BE74-836BE560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656062"/>
            <a:ext cx="4590686" cy="4401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C8188-0CB9-4ECC-9B94-024039ADD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752081"/>
            <a:ext cx="2895851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F157-28CD-4D9C-AF6A-90AFFD38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/>
              <a:t>Types of Memory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527036-1A31-485A-A2DF-0CB9D0C1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375" y="2252324"/>
            <a:ext cx="5005250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C83F-30B0-4630-90C1-F00EB62D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M" dirty="0"/>
              <a:t>Types of Storage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66A4E-93AC-4A6C-BF10-F9BE5D180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615" y="1828800"/>
            <a:ext cx="417477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D071-05A0-49A3-BD98-0429A2A2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Storage vs. Secondary Storage</a:t>
            </a:r>
            <a:endParaRPr lang="en-JM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ADB43-B5AB-4708-9783-04D8346F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294" y="1828799"/>
            <a:ext cx="4957505" cy="4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648" y="2286000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What is a Hard Drive?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3133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503</TotalTime>
  <Words>1388</Words>
  <Application>Microsoft Office PowerPoint</Application>
  <PresentationFormat>Widescreen</PresentationFormat>
  <Paragraphs>156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Candara</vt:lpstr>
      <vt:lpstr>Consolas</vt:lpstr>
      <vt:lpstr>Tech Computer 16x9</vt:lpstr>
      <vt:lpstr>Memory and Storage </vt:lpstr>
      <vt:lpstr>Table of Contents</vt:lpstr>
      <vt:lpstr>Table of Contents</vt:lpstr>
      <vt:lpstr>Table of Contents</vt:lpstr>
      <vt:lpstr>Memory and Storage</vt:lpstr>
      <vt:lpstr>Types of Memory</vt:lpstr>
      <vt:lpstr>Types of Storage </vt:lpstr>
      <vt:lpstr>Primary Storage vs. Secondary Storage</vt:lpstr>
      <vt:lpstr>What is a Hard Drive?</vt:lpstr>
      <vt:lpstr>Overview: Large Hard Disk Drives (HDDs) 1950s-1970s: </vt:lpstr>
      <vt:lpstr>Overview: Large Hard Disk Drives (HDDs) 1950s-1970s Cont’d</vt:lpstr>
      <vt:lpstr>Overview: Large Hard Disk Drives (HDDs) 1950s-1970s Cont’d</vt:lpstr>
      <vt:lpstr>Overview: Large Hard Disk Drives (HDDs) 1979s Cont’d</vt:lpstr>
      <vt:lpstr>Overview: Large Hard Disk Drives (HDDs) 1980s Cont’d</vt:lpstr>
      <vt:lpstr>Overview: Large Hard Disk Drives (HDDs) 1980s Cont’d</vt:lpstr>
      <vt:lpstr>Overview: Large Hard Disk Drives (HDDs) 1990s Cont’d</vt:lpstr>
      <vt:lpstr>Overview: Large Hard Disk Drives (HDDs) 1990s Cont’d</vt:lpstr>
      <vt:lpstr>Overview: Large Hard Disk Drives (HDDs) 2000s Cont’d</vt:lpstr>
      <vt:lpstr>Overview of Flash Memory</vt:lpstr>
      <vt:lpstr>What is Flash Memory?</vt:lpstr>
      <vt:lpstr>Highlights of Flash Memory</vt:lpstr>
      <vt:lpstr>Highlights of Flash Memory cont’d.</vt:lpstr>
      <vt:lpstr>Overview of USB Flash Drive</vt:lpstr>
      <vt:lpstr>What is USB Flash Drive?</vt:lpstr>
      <vt:lpstr>Highlights of USB Flash Drive </vt:lpstr>
      <vt:lpstr>What is ISCSI</vt:lpstr>
      <vt:lpstr>Overview of ISCSI</vt:lpstr>
      <vt:lpstr>Highlights of ISCSI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Brown</dc:creator>
  <cp:lastModifiedBy>Elshauna Dixon</cp:lastModifiedBy>
  <cp:revision>34</cp:revision>
  <dcterms:created xsi:type="dcterms:W3CDTF">2020-03-31T02:10:11Z</dcterms:created>
  <dcterms:modified xsi:type="dcterms:W3CDTF">2020-04-01T03:59:18Z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