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9" r:id="rId5"/>
    <p:sldId id="291" r:id="rId6"/>
    <p:sldId id="292" r:id="rId7"/>
    <p:sldId id="293" r:id="rId8"/>
    <p:sldId id="310" r:id="rId9"/>
    <p:sldId id="311" r:id="rId10"/>
    <p:sldId id="280" r:id="rId11"/>
    <p:sldId id="294" r:id="rId12"/>
    <p:sldId id="282" r:id="rId13"/>
    <p:sldId id="297" r:id="rId14"/>
    <p:sldId id="299" r:id="rId15"/>
    <p:sldId id="304" r:id="rId16"/>
    <p:sldId id="309" r:id="rId17"/>
    <p:sldId id="303" r:id="rId18"/>
    <p:sldId id="306" r:id="rId19"/>
    <p:sldId id="305" r:id="rId20"/>
    <p:sldId id="307" r:id="rId21"/>
    <p:sldId id="301" r:id="rId22"/>
    <p:sldId id="300" r:id="rId23"/>
    <p:sldId id="302" r:id="rId24"/>
    <p:sldId id="296" r:id="rId25"/>
    <p:sldId id="284" r:id="rId26"/>
    <p:sldId id="285" r:id="rId27"/>
    <p:sldId id="287" r:id="rId28"/>
    <p:sldId id="269" r:id="rId29"/>
    <p:sldId id="288" r:id="rId30"/>
  </p:sldIdLst>
  <p:sldSz cx="13716000" cy="10287000"/>
  <p:notesSz cx="6858000" cy="9144000"/>
  <p:embeddedFontLst>
    <p:embeddedFont>
      <p:font typeface="DM Sans Bold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Black" panose="02000000000000000000" pitchFamily="2" charset="0"/>
      <p:bold r:id="rId37"/>
      <p:boldItalic r:id="rId38"/>
    </p:embeddedFont>
    <p:embeddedFont>
      <p:font typeface="Roboto Medium" panose="02000000000000000000" pitchFamily="2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0936" autoAdjust="0"/>
  </p:normalViewPr>
  <p:slideViewPr>
    <p:cSldViewPr>
      <p:cViewPr varScale="1">
        <p:scale>
          <a:sx n="62" d="100"/>
          <a:sy n="62" d="100"/>
        </p:scale>
        <p:origin x="2154" y="84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E41E-ADE9-471F-87B0-0FDF54DE12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C2C0-223C-487E-9EE3-D2318B48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Dạ</a:t>
            </a:r>
            <a:r>
              <a:rPr lang="en-US" dirty="0"/>
              <a:t> </a:t>
            </a:r>
            <a:r>
              <a:rPr lang="vi-VN" b="1" dirty="0"/>
              <a:t>Kính thưa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vi-VN" dirty="0"/>
              <a:t>thầy cô  và các bạn. </a:t>
            </a:r>
            <a:endParaRPr lang="en-US" dirty="0"/>
          </a:p>
          <a:p>
            <a:r>
              <a:rPr lang="vi-VN" dirty="0"/>
              <a:t>Em </a:t>
            </a:r>
            <a:r>
              <a:rPr lang="en-US" b="1" dirty="0" err="1"/>
              <a:t>tên</a:t>
            </a:r>
            <a:r>
              <a:rPr lang="en-US" dirty="0"/>
              <a:t> </a:t>
            </a:r>
            <a:r>
              <a:rPr lang="vi-VN" dirty="0"/>
              <a:t>là </a:t>
            </a:r>
            <a:r>
              <a:rPr lang="en-US" dirty="0"/>
              <a:t>Võ Thành Em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dirty="0"/>
              <a:t>KTPM A1</a:t>
            </a:r>
          </a:p>
          <a:p>
            <a:r>
              <a:rPr lang="vi-VN" dirty="0"/>
              <a:t> Hôm nay em xin </a:t>
            </a:r>
            <a:r>
              <a:rPr lang="vi-VN" b="1" dirty="0"/>
              <a:t>trình bà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vi-VN" b="1" dirty="0"/>
              <a:t> tốt nghiệp </a:t>
            </a:r>
            <a:r>
              <a:rPr lang="vi-VN" dirty="0"/>
              <a:t>của mình với </a:t>
            </a:r>
            <a:r>
              <a:rPr lang="vi-VN" b="1" dirty="0"/>
              <a:t>tên đề tài </a:t>
            </a:r>
            <a:r>
              <a:rPr lang="vi-VN" dirty="0"/>
              <a:t>là</a:t>
            </a:r>
            <a:r>
              <a:rPr lang="en-US" dirty="0"/>
              <a:t>: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website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tĩnh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tuyến</a:t>
            </a:r>
            <a:r>
              <a:rPr lang="vi-VN" dirty="0"/>
              <a:t>. </a:t>
            </a:r>
            <a:endParaRPr lang="en-US" dirty="0"/>
          </a:p>
          <a:p>
            <a:r>
              <a:rPr lang="en-US" dirty="0" err="1"/>
              <a:t>Dạ</a:t>
            </a:r>
            <a:r>
              <a:rPr lang="en-US" dirty="0"/>
              <a:t> </a:t>
            </a:r>
            <a:r>
              <a:rPr lang="vi-VN" dirty="0"/>
              <a:t>Sau đây em </a:t>
            </a:r>
            <a:r>
              <a:rPr lang="vi-VN" b="1" dirty="0"/>
              <a:t>xin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vi-VN" b="1" dirty="0"/>
              <a:t> bắt đầu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hang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them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Lướt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nhanh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qua slide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 hóa mật khẩu SHA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256</a:t>
            </a: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(Secure Hash Algorithm) 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hang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qua slide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Lướt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b="1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hang</a:t>
            </a:r>
          </a:p>
          <a:p>
            <a:pPr marL="228600" indent="-228600">
              <a:buAutoNum type="arabicPeriod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qua slide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dirty="0" err="1"/>
              <a:t>Tạo</a:t>
            </a:r>
            <a:r>
              <a:rPr lang="en-US" dirty="0"/>
              <a:t> them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Ưu điểm của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php</a:t>
            </a:r>
            <a:endParaRPr kumimoji="0" lang="vi-V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Tích hợp cơ sở dữ liệu mạnh mẽ: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PHP kết hợp MySQL hỗ trợ lưu trữ và truy vấn dữ liệu nhanh chóng.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khảo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website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toyzone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mykingdom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Website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đáp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ứng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chức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bản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 website TMĐT</a:t>
            </a:r>
            <a:endParaRPr kumimoji="0" 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8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qua slide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3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nhaanh</a:t>
            </a:r>
            <a:r>
              <a:rPr lang="en-US" b="1" dirty="0"/>
              <a:t> qua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côn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16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GỒm</a:t>
            </a:r>
            <a:r>
              <a:rPr lang="en-US" dirty="0"/>
              <a:t> 59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Thông qua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1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tĩnh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nhóm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zalo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google.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 dùng chọn "Đăng nhập bằng Facebook".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chuyển hướng người dùng đến Facebook để xác thực.</a:t>
            </a:r>
            <a:endParaRPr lang="en-US" sz="1800" b="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khi xác thực thành công, Facebook trả về một mã truy cập (access token).</a:t>
            </a:r>
            <a:endParaRPr lang="en-US" sz="1800" b="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sử dụng mã này để truy xuất thông tin người dùng từ API của Facebook.</a:t>
            </a:r>
            <a:endParaRPr lang="en-US" sz="1800" b="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kỹ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: 	</a:t>
            </a:r>
            <a:r>
              <a:rPr lang="vi-VN" sz="2800" b="1" dirty="0"/>
              <a:t>Open Authorization 2.0</a:t>
            </a:r>
            <a:r>
              <a:rPr lang="en-US" sz="2800" b="1" dirty="0"/>
              <a:t>	</a:t>
            </a:r>
            <a:r>
              <a:rPr lang="vi-VN" sz="2800" dirty="0"/>
              <a:t>.</a:t>
            </a:r>
            <a:r>
              <a:rPr lang="vi-VN" sz="2800" b="1" dirty="0"/>
              <a:t>RESTful API:</a:t>
            </a:r>
            <a:r>
              <a:rPr lang="en-US" sz="2800" b="1" dirty="0"/>
              <a:t>	</a:t>
            </a:r>
            <a:r>
              <a:rPr lang="vi-VN" sz="2800" dirty="0"/>
              <a:t>.</a:t>
            </a:r>
            <a:r>
              <a:rPr lang="vi-VN" sz="2800" b="1" dirty="0"/>
              <a:t>JSON Web Token (JWT):</a:t>
            </a:r>
            <a:r>
              <a:rPr lang="vi-VN" sz="2800" dirty="0"/>
              <a:t>.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Theo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GPS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2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Sau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demo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 </a:t>
            </a: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!</a:t>
            </a:r>
          </a:p>
          <a:p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vi-VN" dirty="0"/>
              <a:t> trình bày  đồ án tốt nghiệp củ</a:t>
            </a:r>
            <a:r>
              <a:rPr lang="en-US" dirty="0"/>
              <a:t>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vi-VN" dirty="0"/>
              <a:t>. Em xin gửi lời cảm ơn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vi-VN" dirty="0"/>
              <a:t> </a:t>
            </a:r>
            <a:r>
              <a:rPr lang="en-US" dirty="0" err="1"/>
              <a:t>đến</a:t>
            </a:r>
            <a:r>
              <a:rPr lang="vi-VN" dirty="0"/>
              <a:t> cô </a:t>
            </a:r>
            <a:r>
              <a:rPr lang="en-US" dirty="0"/>
              <a:t>Võ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Trâm</a:t>
            </a:r>
            <a:r>
              <a:rPr lang="en-US" dirty="0"/>
              <a:t> </a:t>
            </a:r>
            <a:r>
              <a:rPr lang="vi-VN" dirty="0"/>
              <a:t>đã hỗ trợ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/>
              <a:t>dẫn</a:t>
            </a:r>
            <a:r>
              <a:rPr lang="vi-VN"/>
              <a:t> </a:t>
            </a:r>
            <a:r>
              <a:rPr lang="vi-VN" dirty="0"/>
              <a:t>em hoàn thiện </a:t>
            </a:r>
            <a:r>
              <a:rPr lang="en-US" dirty="0"/>
              <a:t>LVTN </a:t>
            </a:r>
            <a:r>
              <a:rPr lang="en-US" dirty="0" err="1"/>
              <a:t>này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Tuy đã cố gắng nhưng với kiến thức còn hạn chế, chắc chắn không tránh khỏi những sai sót. </a:t>
            </a:r>
            <a:endParaRPr lang="en-US" dirty="0"/>
          </a:p>
          <a:p>
            <a:r>
              <a:rPr lang="vi-VN" dirty="0"/>
              <a:t>Em rất mong nhận được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vi-VN" dirty="0"/>
              <a:t>của các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vi-VN" dirty="0"/>
              <a:t>và các bạn. Em xin</a:t>
            </a:r>
            <a:r>
              <a:rPr lang="en-US" dirty="0"/>
              <a:t>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</a:t>
            </a:r>
            <a:r>
              <a:rPr lang="vi-VN" dirty="0"/>
              <a:t>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90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2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demo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!</a:t>
            </a:r>
          </a:p>
          <a:p>
            <a:r>
              <a:rPr lang="vi-VN" b="1" dirty="0"/>
              <a:t>Em đã trình bày xong đồ án tốt nghiệp của mình</a:t>
            </a:r>
            <a:r>
              <a:rPr lang="vi-VN" dirty="0"/>
              <a:t>. Em xin gửi lời cảm ơn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vi-VN" dirty="0"/>
              <a:t> </a:t>
            </a:r>
            <a:r>
              <a:rPr lang="en-US" dirty="0" err="1"/>
              <a:t>đến</a:t>
            </a:r>
            <a:r>
              <a:rPr lang="vi-VN" dirty="0"/>
              <a:t> cô </a:t>
            </a:r>
            <a:r>
              <a:rPr lang="en-US" dirty="0"/>
              <a:t>Võ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Trâm</a:t>
            </a:r>
            <a:r>
              <a:rPr lang="en-US" dirty="0"/>
              <a:t> </a:t>
            </a:r>
            <a:r>
              <a:rPr lang="vi-VN" dirty="0"/>
              <a:t>đã hỗ trợ em hoàn thiện </a:t>
            </a:r>
            <a:r>
              <a:rPr lang="en-US" dirty="0"/>
              <a:t>LVTN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Tuy đã cố gắng nhưng với kiến thức còn hạn chế, chắc chắn không tránh khỏi những sai sót. </a:t>
            </a:r>
            <a:endParaRPr lang="en-US" dirty="0"/>
          </a:p>
          <a:p>
            <a:r>
              <a:rPr lang="vi-VN" dirty="0"/>
              <a:t>Em rất mong nhận được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vi-VN" dirty="0"/>
              <a:t>của các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vi-VN" dirty="0"/>
              <a:t>và các bạn. Em xin</a:t>
            </a:r>
            <a:r>
              <a:rPr lang="en-US" dirty="0"/>
              <a:t>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</a:t>
            </a:r>
            <a:r>
              <a:rPr lang="vi-VN" dirty="0"/>
              <a:t>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90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nguời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30s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4F848-6842-0069-0D2F-AEBCCB88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C03A1-A86D-7266-44A2-DEADB75F0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DE832-37E8-C561-8E2D-686EE6C35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nguời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30S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E633-B9B3-C79B-121A-4214CAA4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64AD-451F-0262-9452-C8C6B594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49746-8968-A85C-893C-D73555F88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B27BD-E340-8688-E6B0-7A9747790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Chiếu</a:t>
            </a:r>
            <a:r>
              <a:rPr lang="en-US" b="1" dirty="0"/>
              <a:t> </a:t>
            </a:r>
            <a:r>
              <a:rPr lang="en-US" b="1" dirty="0" err="1"/>
              <a:t>rồi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lướt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phi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3C51-5FE6-B015-17D1-BD851FE15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** </a:t>
            </a:r>
            <a:r>
              <a:rPr lang="vi-VN" sz="2800" b="1" dirty="0"/>
              <a:t>Ưu điểm của kiến trúc này</a:t>
            </a:r>
            <a:r>
              <a:rPr lang="en-US" sz="2800" b="1" dirty="0"/>
              <a:t> **</a:t>
            </a:r>
            <a:endParaRPr lang="vi-V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b="1" dirty="0"/>
              <a:t>Phân tách rõ ràng:</a:t>
            </a:r>
            <a:r>
              <a:rPr lang="vi-VN" sz="2800" dirty="0"/>
              <a:t> Frontend và backend được tách biệt, giúp dễ quản lý và bảo trì.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b="1" dirty="0"/>
              <a:t>Tính tương tác cao:</a:t>
            </a:r>
            <a:r>
              <a:rPr lang="vi-VN" sz="2800" dirty="0"/>
              <a:t> HTML, CSS, JS hiển thị giao diện động, PHP xử lý logic phức tạp.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b="1" dirty="0"/>
              <a:t>Tích hợp cơ sở dữ liệu mạnh mẽ:</a:t>
            </a:r>
            <a:r>
              <a:rPr lang="vi-VN" sz="2800" dirty="0"/>
              <a:t> PHP kết hợp MySQL hỗ trợ lưu trữ và truy vấn dữ liệu nhanh chóng.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Lướt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qua.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16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 ô </a:t>
            </a:r>
            <a:r>
              <a:rPr lang="en-US" b="1" dirty="0" err="1"/>
              <a:t>tô</a:t>
            </a:r>
            <a:r>
              <a:rPr lang="en-US" b="1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 –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email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( 1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email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1C2C0-223C-487E-9EE3-D2318B489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1B5A-6DA6-41F7-AD0F-1682661484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2.png"/><Relationship Id="rId5" Type="http://schemas.openxmlformats.org/officeDocument/2006/relationships/image" Target="../media/image1.png"/><Relationship Id="rId10" Type="http://schemas.openxmlformats.org/officeDocument/2006/relationships/image" Target="../media/image31.png"/><Relationship Id="rId4" Type="http://schemas.openxmlformats.org/officeDocument/2006/relationships/image" Target="../media/image5.sv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">
            <a:extLst>
              <a:ext uri="{FF2B5EF4-FFF2-40B4-BE49-F238E27FC236}">
                <a16:creationId xmlns:a16="http://schemas.microsoft.com/office/drawing/2014/main" id="{8C79F8FF-4648-422B-8CBD-D2A2F20E4203}"/>
              </a:ext>
            </a:extLst>
          </p:cNvPr>
          <p:cNvSpPr txBox="1"/>
          <p:nvPr/>
        </p:nvSpPr>
        <p:spPr>
          <a:xfrm>
            <a:off x="2819400" y="3308092"/>
            <a:ext cx="13771344" cy="205227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1994"/>
              </a:lnSpc>
            </a:pPr>
            <a:endParaRPr sz="1350"/>
          </a:p>
        </p:txBody>
      </p:sp>
      <p:grpSp>
        <p:nvGrpSpPr>
          <p:cNvPr id="2" name="Group 2"/>
          <p:cNvGrpSpPr/>
          <p:nvPr/>
        </p:nvGrpSpPr>
        <p:grpSpPr>
          <a:xfrm>
            <a:off x="-15949" y="8957836"/>
            <a:ext cx="13771344" cy="1439382"/>
            <a:chOff x="0" y="0"/>
            <a:chExt cx="6539885" cy="1592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39885" cy="1592763"/>
            </a:xfrm>
            <a:custGeom>
              <a:avLst/>
              <a:gdLst/>
              <a:ahLst/>
              <a:cxnLst/>
              <a:rect l="l" t="t" r="r" b="b"/>
              <a:pathLst>
                <a:path w="6539885" h="1592763">
                  <a:moveTo>
                    <a:pt x="0" y="0"/>
                  </a:moveTo>
                  <a:lnTo>
                    <a:pt x="6539885" y="0"/>
                  </a:lnTo>
                  <a:lnTo>
                    <a:pt x="6539885" y="1592763"/>
                  </a:lnTo>
                  <a:lnTo>
                    <a:pt x="0" y="1592763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39885" cy="163086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1994"/>
                </a:lnSpc>
              </a:pPr>
              <a:endParaRPr sz="1350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5949" y="8923405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67548" y="1714500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058C2C-E435-4847-B2A7-FB405281C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" y="0"/>
            <a:ext cx="1837452" cy="1741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EF18B7-A8D8-4AFE-A387-882DA490B607}"/>
              </a:ext>
            </a:extLst>
          </p:cNvPr>
          <p:cNvSpPr txBox="1"/>
          <p:nvPr/>
        </p:nvSpPr>
        <p:spPr>
          <a:xfrm>
            <a:off x="720263" y="7329814"/>
            <a:ext cx="4198274" cy="108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Giảng</a:t>
            </a:r>
            <a:r>
              <a:rPr lang="en-US" sz="2800" b="1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dẫn</a:t>
            </a:r>
            <a:endParaRPr lang="en-US" sz="2800" b="1" dirty="0">
              <a:solidFill>
                <a:srgbClr val="0070C0"/>
              </a:solidFill>
              <a:latin typeface="Roboto Medium" panose="02000000000000000000" pitchFamily="2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ThS</a:t>
            </a:r>
            <a:r>
              <a:rPr lang="en-US" sz="2800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. Võ </a:t>
            </a:r>
            <a:r>
              <a:rPr lang="en-US" sz="2800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Huỳnh</a:t>
            </a:r>
            <a:r>
              <a:rPr lang="en-US" sz="2800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Trâm</a:t>
            </a:r>
            <a:r>
              <a:rPr lang="en-US" sz="2800" dirty="0">
                <a:solidFill>
                  <a:srgbClr val="0070C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951C72D-7C15-4C0F-B71C-B0D0F1D4629C}"/>
              </a:ext>
            </a:extLst>
          </p:cNvPr>
          <p:cNvSpPr txBox="1">
            <a:spLocks noChangeArrowheads="1"/>
          </p:cNvSpPr>
          <p:nvPr/>
        </p:nvSpPr>
        <p:spPr>
          <a:xfrm>
            <a:off x="403151" y="3938915"/>
            <a:ext cx="12877799" cy="2760076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>
                <a:solidFill>
                  <a:srgbClr val="0B5D1B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Noto Sans" panose="020B0502040504020204" pitchFamily="34" charset="0"/>
              </a:rPr>
              <a:t>XÂY DỰNG WEBSITE </a:t>
            </a:r>
          </a:p>
          <a:p>
            <a:pPr marL="0" indent="0" algn="ctr">
              <a:buNone/>
            </a:pPr>
            <a:r>
              <a:rPr lang="en-US" sz="5000" dirty="0">
                <a:solidFill>
                  <a:srgbClr val="0B5D1B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Noto Sans" panose="020B0502040504020204" pitchFamily="34" charset="0"/>
              </a:rPr>
              <a:t>KINH DOANH MÔ HÌNH TĨNH TRỰC TUYẾN</a:t>
            </a:r>
            <a:endParaRPr lang="en-US" altLang="en-US" sz="5000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2D7F539-7909-40D8-9E0B-50A51A86BE5B}"/>
              </a:ext>
            </a:extLst>
          </p:cNvPr>
          <p:cNvSpPr txBox="1">
            <a:spLocks noChangeArrowheads="1"/>
          </p:cNvSpPr>
          <p:nvPr/>
        </p:nvSpPr>
        <p:spPr>
          <a:xfrm>
            <a:off x="1341934" y="493797"/>
            <a:ext cx="11394424" cy="923110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TRƯỜNG ĐẠI HỌC CẦN THƠ</a:t>
            </a:r>
            <a:b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TRƯỜNG CÔNG NGHỆ THÔNG TIN &amp; TRUYỀN THÔNG</a:t>
            </a:r>
            <a:b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b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BÁO CÁO </a:t>
            </a: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LUẬN VĂN TỐT NGHIỆP ĐẠI HỌC</a:t>
            </a:r>
            <a:b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da-DK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KHOA CÔNG NGHỆ PHẦN MỀM</a:t>
            </a:r>
            <a:br>
              <a:rPr lang="en-SG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endParaRPr lang="en-US" altLang="en-US" sz="44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F9CD4-033B-4088-AC17-026F80DDD724}"/>
              </a:ext>
            </a:extLst>
          </p:cNvPr>
          <p:cNvSpPr txBox="1"/>
          <p:nvPr/>
        </p:nvSpPr>
        <p:spPr>
          <a:xfrm>
            <a:off x="8137451" y="7327537"/>
            <a:ext cx="5562600" cy="10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Sinh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Võ Thành Em – B2012081</a:t>
            </a:r>
            <a:endParaRPr lang="en-SG" sz="2000" dirty="0">
              <a:solidFill>
                <a:srgbClr val="0070C0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29A78-05F4-460E-AADF-9F69F3556691}"/>
              </a:ext>
            </a:extLst>
          </p:cNvPr>
          <p:cNvSpPr txBox="1"/>
          <p:nvPr/>
        </p:nvSpPr>
        <p:spPr>
          <a:xfrm>
            <a:off x="6439497" y="330809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ĐỀ</a:t>
            </a:r>
            <a:r>
              <a:rPr lang="en-US" sz="24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4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TÀI</a:t>
            </a:r>
            <a:endParaRPr lang="en-SG" sz="24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EC2365-2DBE-4163-AF38-1D0E8108F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137" y="-127393"/>
            <a:ext cx="1996441" cy="19964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6FDD7897-51E9-499A-A3F7-627552DAB8EB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10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9972D-6CAD-58BA-94D7-38BC6030B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3" y="1979877"/>
            <a:ext cx="7593559" cy="3107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BA46DD-292C-A265-7503-056BDF17C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39" y="1571921"/>
            <a:ext cx="5007956" cy="4233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CCB5E-A164-452A-7F8E-58DF9C63FE7B}"/>
              </a:ext>
            </a:extLst>
          </p:cNvPr>
          <p:cNvSpPr txBox="1"/>
          <p:nvPr/>
        </p:nvSpPr>
        <p:spPr>
          <a:xfrm>
            <a:off x="1312229" y="1529632"/>
            <a:ext cx="564585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THẾT KẾ KIỂN TRÚC HỆ THỐNG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588AB-9E90-B643-B429-F906ADE58A8A}"/>
              </a:ext>
            </a:extLst>
          </p:cNvPr>
          <p:cNvSpPr txBox="1"/>
          <p:nvPr/>
        </p:nvSpPr>
        <p:spPr>
          <a:xfrm>
            <a:off x="0" y="5014190"/>
            <a:ext cx="1322829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Truy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csdl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kết nối với cơ sở dữ liệu MySQL để thực hiện các truy vấn theo yêu cầu. 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 liệu được lấy từ cơ sở dữ liệu MySQL và trả về cho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sau khi truy vấn thành công.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xử lý kết quả từ cơ sở dữ liệu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hiển thị cho người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màn</a:t>
            </a:r>
            <a:r>
              <a:rPr lang="en-US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vi-VN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37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600"/>
              </a:spcBef>
            </a:pP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8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2285999" y="1479043"/>
            <a:ext cx="66325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THIẾT 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KẾ DỮ LIỆU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38D5BCD-DC92-4D66-8FC4-9EF0A8278B4B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11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A7248-CC11-2278-D0FE-FD1C87B0D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71712"/>
            <a:ext cx="13030200" cy="65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28228-2B23-7CCD-03AE-F62BE4262159}"/>
              </a:ext>
            </a:extLst>
          </p:cNvPr>
          <p:cNvSpPr txBox="1"/>
          <p:nvPr/>
        </p:nvSpPr>
        <p:spPr>
          <a:xfrm>
            <a:off x="2590800" y="9006876"/>
            <a:ext cx="787781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niệm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9607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2286000" y="1479043"/>
            <a:ext cx="8077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CÁC 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CHỨC NĂNG TIÊU BIỂU CỦA WEBSITE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606AD-693F-D183-CE65-B9AEE62FEB07}"/>
              </a:ext>
            </a:extLst>
          </p:cNvPr>
          <p:cNvGrpSpPr/>
          <p:nvPr/>
        </p:nvGrpSpPr>
        <p:grpSpPr>
          <a:xfrm>
            <a:off x="1040768" y="2230667"/>
            <a:ext cx="12027222" cy="3012671"/>
            <a:chOff x="1533720" y="1449693"/>
            <a:chExt cx="6480025" cy="2597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B6B75F-5FE0-ACAB-64EB-6D5367E336B5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200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Thông qua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xác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nhận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được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gửi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qua email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khách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đã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đăng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ký</a:t>
              </a:r>
              <a:r>
                <a:rPr lang="en-SG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Sử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dụng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thư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viện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PHPMailer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để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gửi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email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thông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qua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giao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35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US" sz="35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SMTP</a:t>
              </a:r>
              <a:endParaRPr lang="en-SG" sz="35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04065F-82DD-6B9A-0F9E-7145E6C9ECC3}"/>
                </a:ext>
              </a:extLst>
            </p:cNvPr>
            <p:cNvSpPr txBox="1"/>
            <p:nvPr/>
          </p:nvSpPr>
          <p:spPr>
            <a:xfrm>
              <a:off x="1533720" y="1449693"/>
              <a:ext cx="4024998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CHỨC NĂNG LẤY LẠI MẬT KHẨU KHI QUÊN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D213F-0A07-4895-A9BF-101998C68835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1D2B15D8-5539-4A23-A9DA-8D969936C292}"/>
                </a:ext>
              </a:extLst>
            </p:cNvPr>
            <p:cNvGrpSpPr/>
            <p:nvPr/>
          </p:nvGrpSpPr>
          <p:grpSpPr>
            <a:xfrm>
              <a:off x="212684" y="8809061"/>
              <a:ext cx="11422481" cy="1266417"/>
              <a:chOff x="0" y="-38100"/>
              <a:chExt cx="6351299" cy="1135047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AAEE6B74-AFCA-4297-B18E-7B99A320378E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26F3F645-1D84-4C53-9FF7-AACE4102F0B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862A425-DC22-4199-9E5B-B34DF3918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9A036CA2-9141-47EE-938E-B7B81B7B15C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nghê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̣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tin &amp;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Truyền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,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Đại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Học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Cần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Thơ</a:t>
              </a:r>
              <a:endParaRPr lang="en-US" sz="2099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  <a:p>
              <a:pPr>
                <a:lnSpc>
                  <a:spcPts val="2729"/>
                </a:lnSpc>
              </a:pP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8" name="TextBox 12">
            <a:extLst>
              <a:ext uri="{FF2B5EF4-FFF2-40B4-BE49-F238E27FC236}">
                <a16:creationId xmlns:a16="http://schemas.microsoft.com/office/drawing/2014/main" id="{A1DEC8FE-1587-4CC1-A619-C5D88A38F824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12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1922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1237049" y="1481600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chuyện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5DBC1E6C-1EA7-47AD-BDC1-95528E1EBFB3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13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2A999-C8DD-0B22-DE49-CF45FA679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2715" y="1808132"/>
            <a:ext cx="4181146" cy="4993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E5F86-9B2D-9CC3-0D4C-2ECE32917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59" y="2223412"/>
            <a:ext cx="6954357" cy="4610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D4EED-8C9C-FB8D-15A7-6E35BA61D926}"/>
              </a:ext>
            </a:extLst>
          </p:cNvPr>
          <p:cNvSpPr txBox="1"/>
          <p:nvPr/>
        </p:nvSpPr>
        <p:spPr>
          <a:xfrm>
            <a:off x="2718788" y="6980118"/>
            <a:ext cx="2627678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28BF7-087B-E1C9-88EB-FD0A8B285E62}"/>
              </a:ext>
            </a:extLst>
          </p:cNvPr>
          <p:cNvSpPr txBox="1"/>
          <p:nvPr/>
        </p:nvSpPr>
        <p:spPr>
          <a:xfrm>
            <a:off x="9525000" y="7046398"/>
            <a:ext cx="2666089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F3C410F-D047-B15A-9038-AC1715C9B259}"/>
              </a:ext>
            </a:extLst>
          </p:cNvPr>
          <p:cNvSpPr txBox="1">
            <a:spLocks/>
          </p:cNvSpPr>
          <p:nvPr/>
        </p:nvSpPr>
        <p:spPr>
          <a:xfrm>
            <a:off x="1519430" y="7635898"/>
            <a:ext cx="11531156" cy="275431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spcBef>
                <a:spcPts val="600"/>
              </a:spcBef>
            </a:pP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 dùng gửi tin nhắn từ giao diện (</a:t>
            </a: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Fontend</a:t>
            </a: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 defTabSz="914400">
              <a:spcBef>
                <a:spcPts val="600"/>
              </a:spcBef>
            </a:pP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Máy chủ (Backend) nhận và xử lý tin nhắn thông qua PHP, lưu hoặc lấy dữ liệu từ cơ sở dữ liệu (MySQL).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 defTabSz="914400">
              <a:spcBef>
                <a:spcPts val="600"/>
              </a:spcBef>
            </a:pP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 nhắn được trả lại cho người dùng, hiển thị trên giao diện chatbox.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Theo </a:t>
            </a: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thời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gian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1383367" y="1288663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kiếm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2FFB5A0-A340-4185-B78A-D984616841BF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14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B3744-BE63-4800-FD0E-3828ED7A8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40709"/>
            <a:ext cx="7117046" cy="6555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739E0-459F-0718-C6D6-95F97DF86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66" y="1940709"/>
            <a:ext cx="5784144" cy="65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1092136" y="1705017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71605-0492-4E57-82A1-68F0E0645C48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78FE53BF-09D9-41AA-9185-C48C5AD8D785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28382BFD-4944-4E4B-A37C-070354064A52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63C203FC-35CE-4580-9E47-E1BE96FE4C2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5DAFD8-6F42-41FD-B147-DB8F87AF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854200B0-169D-4F48-B434-EB36572276E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15F74DF9-48C5-47DC-B7C6-DAF7145B4FF7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15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A26D6-CD88-FFCA-E8B2-95F24310F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6" y="2530256"/>
            <a:ext cx="6604064" cy="5204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A64B6D-570B-90D8-33E5-747A816E4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83" y="1912144"/>
            <a:ext cx="4371975" cy="59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6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1092136" y="1705017"/>
            <a:ext cx="6834887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giỏ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71605-0492-4E57-82A1-68F0E0645C48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78FE53BF-09D9-41AA-9185-C48C5AD8D785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28382BFD-4944-4E4B-A37C-070354064A52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63C203FC-35CE-4580-9E47-E1BE96FE4C2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5DAFD8-6F42-41FD-B147-DB8F87AF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854200B0-169D-4F48-B434-EB36572276E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7588313C-3681-4389-B330-C3016A6E5E35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16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F0927-E6F0-3A1F-CCB4-0B6C2D4D3B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5" y="2396700"/>
            <a:ext cx="6950116" cy="5337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C391-6591-1A40-0D00-9FDD23F9E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85" y="1940708"/>
            <a:ext cx="5660053" cy="64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 dirty="0" err="1">
                <a:solidFill>
                  <a:srgbClr val="FFFFFF"/>
                </a:solidFill>
                <a:latin typeface="DM Sans Bold"/>
              </a:rPr>
              <a:t>Konoadoh</a:t>
            </a:r>
            <a:r>
              <a:rPr lang="en-US" sz="2100" dirty="0">
                <a:solidFill>
                  <a:srgbClr val="FFFFFF"/>
                </a:solidFill>
                <a:latin typeface="DM Sans Bold"/>
              </a:rPr>
              <a:t>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1262714" y="1354874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ký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E1C4115F-56F2-47E0-B90F-CC02C3C41A23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17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A781-DEE9-F921-5947-360CB1D4E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85" y="3021112"/>
            <a:ext cx="5333365" cy="4818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4E13B-E636-9636-7105-B5F849881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8687" y="2932047"/>
            <a:ext cx="5943600" cy="4649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346B2-65BF-EE26-7AC2-E2D8F4A6C2D2}"/>
              </a:ext>
            </a:extLst>
          </p:cNvPr>
          <p:cNvSpPr txBox="1"/>
          <p:nvPr/>
        </p:nvSpPr>
        <p:spPr>
          <a:xfrm>
            <a:off x="935337" y="6258800"/>
            <a:ext cx="12618005" cy="55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3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thanh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E9A5CE9-6BFB-47A2-80BB-09685F617F42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18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0C3B5-16DD-2ECC-AAB2-466EE4B18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" y="2183656"/>
            <a:ext cx="6609715" cy="6007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B727B-34BE-C0DD-F7AB-C8648D828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3" y="2099302"/>
            <a:ext cx="5734050" cy="62364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17DAF4-C8DB-1519-B533-262B47AC8D89}"/>
              </a:ext>
            </a:extLst>
          </p:cNvPr>
          <p:cNvGrpSpPr/>
          <p:nvPr/>
        </p:nvGrpSpPr>
        <p:grpSpPr>
          <a:xfrm>
            <a:off x="248285" y="8119621"/>
            <a:ext cx="13617989" cy="1996441"/>
            <a:chOff x="212684" y="8353191"/>
            <a:chExt cx="13617989" cy="1996441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9F96416B-67F7-42A0-8D91-6EA307A95223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6B4FC5A6-852A-D788-440E-B8DECF719B58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5">
                <a:extLst>
                  <a:ext uri="{FF2B5EF4-FFF2-40B4-BE49-F238E27FC236}">
                    <a16:creationId xmlns:a16="http://schemas.microsoft.com/office/drawing/2014/main" id="{9ECE4B0A-7C67-11E7-42B3-B4A5ADD51E2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3A5B15-E1F5-2254-DD35-F89D6E653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143F64A-5ABE-8861-7722-669AABF8ED73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nghê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̣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tin &amp;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Truyền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thông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,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Đại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Học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Cần</a:t>
              </a: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2099" i="1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Thơ</a:t>
              </a:r>
              <a:endParaRPr lang="en-US" sz="2099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  <a:p>
              <a:pPr>
                <a:lnSpc>
                  <a:spcPts val="2729"/>
                </a:lnSpc>
              </a:pPr>
              <a:r>
                <a:rPr lang="en-US" sz="2099" i="1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2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giỏ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2FE354-EA9F-4A0A-8F75-29A14CD4079C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7C33F311-B660-4594-916A-3BDF2CEC97B1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DF55E94D-7DDE-4B8B-B389-E27D1F035FA7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46B86C69-F4F7-406A-8EFA-201760BC951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4F059A-8388-476C-87F9-DF17EA3F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EFFFD311-4EC4-4189-989C-81CE4EDA7576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0" name="TextBox 12">
            <a:extLst>
              <a:ext uri="{FF2B5EF4-FFF2-40B4-BE49-F238E27FC236}">
                <a16:creationId xmlns:a16="http://schemas.microsoft.com/office/drawing/2014/main" id="{4CCA125C-C179-4F57-B0DB-735A6CA69992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19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5C7D9-95F9-EE6E-BC1B-149EB5418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0593"/>
            <a:ext cx="6362700" cy="287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17843-7C56-A243-8D26-E06C201F98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95" y="2024214"/>
            <a:ext cx="590423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13">
            <a:extLst>
              <a:ext uri="{FF2B5EF4-FFF2-40B4-BE49-F238E27FC236}">
                <a16:creationId xmlns:a16="http://schemas.microsoft.com/office/drawing/2014/main" id="{EBBED587-EEC3-4E38-B0C2-0A5EF247DE7B}"/>
              </a:ext>
            </a:extLst>
          </p:cNvPr>
          <p:cNvSpPr/>
          <p:nvPr/>
        </p:nvSpPr>
        <p:spPr>
          <a:xfrm rot="-5400000" flipV="1">
            <a:off x="-3955522" y="3859685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0" y="8208169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673" y="2137143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57984" y="4226446"/>
            <a:ext cx="654275" cy="365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04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05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endParaRPr lang="en-US" sz="2800">
              <a:solidFill>
                <a:srgbClr val="006EA4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55134" y="4219302"/>
            <a:ext cx="7112666" cy="3029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Giới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thiệu</a:t>
            </a:r>
            <a:endParaRPr lang="en-US" sz="2800" dirty="0">
              <a:solidFill>
                <a:srgbClr val="4140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Đặc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tả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yêu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cầu</a:t>
            </a:r>
            <a:endParaRPr lang="en-US" sz="2800" dirty="0">
              <a:solidFill>
                <a:srgbClr val="4140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Thiết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kế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̀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cài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đặt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giải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pháp</a:t>
            </a:r>
            <a:endParaRPr lang="en-US" sz="2800" dirty="0">
              <a:solidFill>
                <a:srgbClr val="4140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Kiểm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thư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̉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̀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đánh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gia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́</a:t>
            </a:r>
          </a:p>
          <a:p>
            <a:pPr>
              <a:lnSpc>
                <a:spcPts val="4319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Kết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quả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đạt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được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̀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hướng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phát</a:t>
            </a:r>
            <a:r>
              <a:rPr lang="en-US" sz="28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triển</a:t>
            </a:r>
            <a:endParaRPr lang="en-US" sz="2800" dirty="0">
              <a:solidFill>
                <a:srgbClr val="41404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33069" y="2665098"/>
            <a:ext cx="6619289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  <a:spcBef>
                <a:spcPct val="0"/>
              </a:spcBef>
            </a:pPr>
            <a:r>
              <a:rPr lang="en-US" sz="32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Các phần chính của luận văn </a:t>
            </a:r>
          </a:p>
        </p:txBody>
      </p:sp>
      <p:sp>
        <p:nvSpPr>
          <p:cNvPr id="9" name="AutoShape 9"/>
          <p:cNvSpPr/>
          <p:nvPr/>
        </p:nvSpPr>
        <p:spPr>
          <a:xfrm>
            <a:off x="0" y="3547994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57974" y="2137143"/>
            <a:ext cx="6032803" cy="1432282"/>
            <a:chOff x="0" y="-38100"/>
            <a:chExt cx="5458961" cy="1393278"/>
          </a:xfrm>
        </p:grpSpPr>
        <p:sp>
          <p:nvSpPr>
            <p:cNvPr id="11" name="Freeform 11"/>
            <p:cNvSpPr/>
            <p:nvPr/>
          </p:nvSpPr>
          <p:spPr>
            <a:xfrm>
              <a:off x="102778" y="-14044"/>
              <a:ext cx="5356183" cy="1355178"/>
            </a:xfrm>
            <a:custGeom>
              <a:avLst/>
              <a:gdLst/>
              <a:ahLst/>
              <a:cxnLst/>
              <a:rect l="l" t="t" r="r" b="b"/>
              <a:pathLst>
                <a:path w="5356183" h="1355178">
                  <a:moveTo>
                    <a:pt x="0" y="0"/>
                  </a:moveTo>
                  <a:lnTo>
                    <a:pt x="5356183" y="0"/>
                  </a:lnTo>
                  <a:lnTo>
                    <a:pt x="5356183" y="1355178"/>
                  </a:lnTo>
                  <a:lnTo>
                    <a:pt x="0" y="1355178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356183" cy="139327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1994"/>
                </a:lnSpc>
              </a:pPr>
              <a:endParaRPr sz="135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57985" y="2396692"/>
            <a:ext cx="4220015" cy="85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6000" dirty="0">
                <a:solidFill>
                  <a:srgbClr val="FFFFFF"/>
                </a:solidFill>
                <a:latin typeface="DM Sans Bold"/>
              </a:rPr>
              <a:t>NỘI DUNG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EEC6DC-A099-4223-93C3-EA705AEB1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" y="96546"/>
            <a:ext cx="1837452" cy="17416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3DFC38-D8F5-4BA2-91D7-D26C43244A70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71699F2C-F835-48BC-B0A2-23E16FB50A05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AA1F9E22-1F11-4CA5-BD72-42AD69886CAB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0CFEBFB9-10EF-4149-B88F-E6095E5264E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05FC4A8-534C-4240-A40F-76DF22FEF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5DCB56BD-6FEB-4629-8CBD-8E49E05AA64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F94923AF-9D8A-4876-AFA9-DD6A88265C4C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02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8EE8F-82E3-2A1F-F670-FE1B9010A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569250"/>
            <a:ext cx="5549153" cy="46176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6800479" cy="523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0AB1CA9-2E53-4CDC-9574-FCF2AFCA2A96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20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05979-E36D-60D9-9DE4-CCD879485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87" y="2446896"/>
            <a:ext cx="12102402" cy="563870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276BB80-6A64-EA6D-336C-0CC91DC3727C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AC9455AA-4F57-A0CD-0CF7-B9EEA08DAF2F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8049BF79-2D1C-6956-2F91-BEED6E2A7F3A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FC440505-DDF7-842C-2111-5851369D663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1DA705-CEDA-757C-29FE-C2619CDF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77338AD-A769-9AE4-3EED-5B2CCA26A68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57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6625655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khoản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C78A09-19FD-47EA-A645-CD63B4647C73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1C7124A1-F04A-498F-950F-6C75081CC739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15A5116F-BB4F-4FB1-99BE-A4BD31C18C33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406B0D58-0370-4C0E-83C0-8BE34EB389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6FAF6-04F9-4893-856A-09CE6039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90BFB51B-F1EF-44D8-9735-D5312F5E547A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70FF4FB8-107F-4C31-8FFB-19C023FDF127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21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F7BE3-C211-5B4A-6BCA-E3E6AEDB0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46" y="2354616"/>
            <a:ext cx="6551930" cy="3703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6385D-348D-0594-706C-240EBD6D14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47" y="1916215"/>
            <a:ext cx="5515509" cy="64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4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 dirty="0" err="1">
                <a:solidFill>
                  <a:srgbClr val="FFFFFF"/>
                </a:solidFill>
                <a:latin typeface="DM Sans Bold"/>
              </a:rPr>
              <a:t>Konoadoh</a:t>
            </a:r>
            <a:r>
              <a:rPr lang="en-US" sz="2100" dirty="0">
                <a:solidFill>
                  <a:srgbClr val="FFFFFF"/>
                </a:solidFill>
                <a:latin typeface="DM Sans Bold"/>
              </a:rPr>
              <a:t>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9735917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kê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F6D77E-3E8D-4B4C-BDC3-80B21EF91D93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3B1690FF-53D1-411C-880F-D894717F8509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9" name="Freeform 4">
                <a:extLst>
                  <a:ext uri="{FF2B5EF4-FFF2-40B4-BE49-F238E27FC236}">
                    <a16:creationId xmlns:a16="http://schemas.microsoft.com/office/drawing/2014/main" id="{9178CFCA-66EE-4DD2-AE3E-D86FD9BE69FB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1E090478-A6D2-426C-B760-0D08BF8D8DA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504EA0-0C85-43AC-A251-3596C1C9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16BB4F43-F73C-43E3-A5FF-72A12E8A58FB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F9A137E4-3106-40BB-BD56-EC00425647EF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22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AEAE9-09A4-6AAE-2A35-46C35598A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" y="2049228"/>
            <a:ext cx="6419850" cy="294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EE230-B9A9-ED6C-B2EA-AE85A3B2A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8" y="5143500"/>
            <a:ext cx="658177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9A2FB-48BA-D1BA-5E3F-6D97FEFA33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06036"/>
            <a:ext cx="648652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6D9FC-763F-0D3C-C5B3-C3291F99D0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72" y="5330433"/>
            <a:ext cx="6419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1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 dirty="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THIẾT KẾ VÀ CÀI ĐẶT GIẢI PHÁP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04065F-82DD-6B9A-0F9E-7145E6C9ECC3}"/>
              </a:ext>
            </a:extLst>
          </p:cNvPr>
          <p:cNvSpPr txBox="1"/>
          <p:nvPr/>
        </p:nvSpPr>
        <p:spPr>
          <a:xfrm>
            <a:off x="2098315" y="1341593"/>
            <a:ext cx="5445485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mã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giảm</a:t>
            </a:r>
            <a:r>
              <a: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endParaRPr lang="en-SG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74F0E-10C2-6C0D-D820-CB43B4739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232" y="8353191"/>
            <a:ext cx="1996441" cy="1996441"/>
          </a:xfrm>
          <a:prstGeom prst="rect">
            <a:avLst/>
          </a:prstGeom>
        </p:spPr>
      </p:pic>
      <p:grpSp>
        <p:nvGrpSpPr>
          <p:cNvPr id="19" name="Group 3">
            <a:extLst>
              <a:ext uri="{FF2B5EF4-FFF2-40B4-BE49-F238E27FC236}">
                <a16:creationId xmlns:a16="http://schemas.microsoft.com/office/drawing/2014/main" id="{D05315A0-1565-1B60-56AB-6EFEED0E71CE}"/>
              </a:ext>
            </a:extLst>
          </p:cNvPr>
          <p:cNvGrpSpPr/>
          <p:nvPr/>
        </p:nvGrpSpPr>
        <p:grpSpPr>
          <a:xfrm>
            <a:off x="212684" y="8851571"/>
            <a:ext cx="11422481" cy="1223907"/>
            <a:chOff x="0" y="0"/>
            <a:chExt cx="6351299" cy="1096947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FBB29072-6407-4C14-0C57-6293EE1751D5}"/>
                </a:ext>
              </a:extLst>
            </p:cNvPr>
            <p:cNvSpPr/>
            <p:nvPr/>
          </p:nvSpPr>
          <p:spPr>
            <a:xfrm>
              <a:off x="0" y="0"/>
              <a:ext cx="6351299" cy="1096947"/>
            </a:xfrm>
            <a:custGeom>
              <a:avLst/>
              <a:gdLst/>
              <a:ahLst/>
              <a:cxnLst/>
              <a:rect l="l" t="t" r="r" b="b"/>
              <a:pathLst>
                <a:path w="6351299" h="1096947">
                  <a:moveTo>
                    <a:pt x="0" y="0"/>
                  </a:moveTo>
                  <a:lnTo>
                    <a:pt x="6351299" y="0"/>
                  </a:lnTo>
                  <a:lnTo>
                    <a:pt x="6351299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0D633633-949F-0480-9127-DBC3EC864021}"/>
                </a:ext>
              </a:extLst>
            </p:cNvPr>
            <p:cNvSpPr txBox="1"/>
            <p:nvPr/>
          </p:nvSpPr>
          <p:spPr>
            <a:xfrm>
              <a:off x="0" y="-38100"/>
              <a:ext cx="6351299" cy="1135047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1994"/>
                </a:lnSpc>
              </a:pPr>
              <a:endParaRPr sz="135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F86BFF-ADDF-8A40-0070-C876695C522F}"/>
              </a:ext>
            </a:extLst>
          </p:cNvPr>
          <p:cNvSpPr txBox="1"/>
          <p:nvPr/>
        </p:nvSpPr>
        <p:spPr>
          <a:xfrm>
            <a:off x="533400" y="9085536"/>
            <a:ext cx="7580670" cy="7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29"/>
              </a:lnSpc>
            </a:pP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Trường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Công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nghê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̣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thông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tin &amp;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Truyền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thông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,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Đại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Học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Cần</a:t>
            </a: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Thơ</a:t>
            </a:r>
            <a:endParaRPr lang="en-US" sz="1800" i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ts val="2729"/>
              </a:lnSpc>
            </a:pPr>
            <a:r>
              <a:rPr lang="en-US" sz="18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Website: www.cit.ctu.edu.vn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294C588-1C1E-4EAD-A3A1-94EB26D124FD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23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14E5-FDD1-E257-3617-C234843BE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73" y="2552434"/>
            <a:ext cx="8455074" cy="2321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98398B-D300-FCBF-DE98-AD339D1E3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10" y="5420420"/>
            <a:ext cx="8686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8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2684" y="8809061"/>
            <a:ext cx="11422481" cy="1266417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1994"/>
              </a:lnSpc>
            </a:pPr>
            <a:endParaRPr sz="1350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4. KIỂM THỬ VÀ ĐÁNH GIÁ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2286000" y="1479043"/>
            <a:ext cx="65220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MÔI TRƯỜNG KIỂM THỬ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CD637-AFA3-42C0-88F7-76B6BAB374EA}"/>
              </a:ext>
            </a:extLst>
          </p:cNvPr>
          <p:cNvSpPr txBox="1"/>
          <p:nvPr/>
        </p:nvSpPr>
        <p:spPr>
          <a:xfrm>
            <a:off x="1295588" y="2733972"/>
            <a:ext cx="118108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Phần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cứng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SSD 256GB; 8GB RAM; AMD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Ryzen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Phần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mềm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Hoạt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động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các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Google chrome, Microsoft Edge,… 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Hê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̣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điều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hành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Window 10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5739B8-8E3C-407F-9E49-3D2379290FCA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4F730970-9E9B-41B1-ADF8-DD08E4783444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A3AB8242-742A-4146-9132-0896B50D16C6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E348384E-16C9-412D-80DB-6370975E2AE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1C4CA71-BFF2-449F-AC24-C589271C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D44C50F3-FAAC-4F43-9AC1-755D2F9538E0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881625B6-F108-4CD5-832B-280A73C6355E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24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98474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132453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4. KIỂM THỬ VÀ ĐÁNH GIÁ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2286000" y="1479043"/>
            <a:ext cx="65220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ĐÁNH 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GIÁ KIỂM THỬ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7338A-0123-4103-A469-9A607EB6C179}"/>
              </a:ext>
            </a:extLst>
          </p:cNvPr>
          <p:cNvSpPr txBox="1"/>
          <p:nvPr/>
        </p:nvSpPr>
        <p:spPr>
          <a:xfrm>
            <a:off x="1133599" y="2733633"/>
            <a:ext cx="11519142" cy="228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Tổng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chức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kiểm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thư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̉ là </a:t>
            </a:r>
            <a:r>
              <a:rPr lang="en-SG" sz="4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chức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Tổng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trường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hợp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kiểm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thư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̉ là </a:t>
            </a:r>
            <a:r>
              <a:rPr lang="en-SG" sz="4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59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trường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hợp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Tổng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test case </a:t>
            </a:r>
            <a:r>
              <a:rPr lang="en-SG" sz="40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vượt</a:t>
            </a:r>
            <a:r>
              <a:rPr lang="en-SG" sz="4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là </a:t>
            </a:r>
            <a:r>
              <a:rPr lang="en-SG" sz="4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50425-7734-476E-8D94-A00144988E3D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E3C5F331-6FD5-471F-A609-7FF59716DA8C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2" name="Freeform 4">
                <a:extLst>
                  <a:ext uri="{FF2B5EF4-FFF2-40B4-BE49-F238E27FC236}">
                    <a16:creationId xmlns:a16="http://schemas.microsoft.com/office/drawing/2014/main" id="{C6635A40-3141-4169-AE24-3415D14D23AD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5">
                <a:extLst>
                  <a:ext uri="{FF2B5EF4-FFF2-40B4-BE49-F238E27FC236}">
                    <a16:creationId xmlns:a16="http://schemas.microsoft.com/office/drawing/2014/main" id="{9E894D17-FD52-4086-92DF-2FCB4473562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7B82D8-1135-4664-B345-7E5B596B1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BB72694C-C051-49A6-8FB2-9B1377C22012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4" name="TextBox 12">
            <a:extLst>
              <a:ext uri="{FF2B5EF4-FFF2-40B4-BE49-F238E27FC236}">
                <a16:creationId xmlns:a16="http://schemas.microsoft.com/office/drawing/2014/main" id="{4630BD49-4992-48DF-9136-00BC57747D72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25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871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77200" y="472210"/>
            <a:ext cx="12597956" cy="775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42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5. KẾT QUẢ ĐẠT ĐƯỢC VÀ HƯỚNG PHÁT TRIỂN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1199563" y="1707906"/>
            <a:ext cx="65220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KẾT QUẢ ĐẠT ĐƯỢC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96E56-EB87-4779-95FF-65D89B47875E}"/>
              </a:ext>
            </a:extLst>
          </p:cNvPr>
          <p:cNvSpPr txBox="1"/>
          <p:nvPr/>
        </p:nvSpPr>
        <p:spPr>
          <a:xfrm>
            <a:off x="1168187" y="2716960"/>
            <a:ext cx="120841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ly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́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thuyết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trình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Hạn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chế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Khả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ứng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dụng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thực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tiễn</a:t>
            </a:r>
            <a:endParaRPr lang="en-SG" sz="40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F0D43C3-7D80-4104-A249-313C527AB7EC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26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C6745-F7CA-533A-4999-6D83EDE93467}"/>
              </a:ext>
            </a:extLst>
          </p:cNvPr>
          <p:cNvGrpSpPr/>
          <p:nvPr/>
        </p:nvGrpSpPr>
        <p:grpSpPr>
          <a:xfrm>
            <a:off x="308117" y="8117895"/>
            <a:ext cx="13617989" cy="1996441"/>
            <a:chOff x="212684" y="8353191"/>
            <a:chExt cx="13617989" cy="1996441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A98990C2-B1B1-7443-EFAA-1AC39804981E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5B40FC9B-8164-DEFA-2F69-90BA3B8CDB83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0B88FCE9-53B8-8592-4F47-86AEA308EDC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9C0EBF-5201-3F9F-00F6-47242C935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A0D36FBA-0AFA-064D-C9ED-38AC3325D75B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5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77200" y="472210"/>
            <a:ext cx="12597956" cy="775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42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5. KẾT QUẢ ĐẠT ĐƯỢC VÀ HƯỚNG PHÁT TRIỂN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644436-DBCC-46BE-A0BA-FDA43F5BD4AA}"/>
              </a:ext>
            </a:extLst>
          </p:cNvPr>
          <p:cNvSpPr txBox="1"/>
          <p:nvPr/>
        </p:nvSpPr>
        <p:spPr>
          <a:xfrm>
            <a:off x="2286000" y="1479043"/>
            <a:ext cx="65220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HƯỚNG PHÁT TRIỂN</a:t>
            </a:r>
            <a:endParaRPr lang="en-SG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7DFAB-311D-466B-979B-E111F25BAA4F}"/>
              </a:ext>
            </a:extLst>
          </p:cNvPr>
          <p:cNvSpPr txBox="1"/>
          <p:nvPr/>
        </p:nvSpPr>
        <p:spPr>
          <a:xfrm>
            <a:off x="1295589" y="2733972"/>
            <a:ext cx="1151914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zalo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google.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Phát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triển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nhóm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SG" sz="40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578606-AD8C-4327-854B-5D10C2C3E6AE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CFF53795-F37F-4898-9C17-E94F2E4520BD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5AC186B9-8D84-4A0B-BB39-4C66703A8479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4ADC46C4-E8BF-4C37-82F5-A610B23165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D7E6C05-043E-4527-B9A6-4BD7C418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0C36EB59-5139-4302-8D0C-6AEED5D814FB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6" name="TextBox 12">
            <a:extLst>
              <a:ext uri="{FF2B5EF4-FFF2-40B4-BE49-F238E27FC236}">
                <a16:creationId xmlns:a16="http://schemas.microsoft.com/office/drawing/2014/main" id="{A42825AA-D9BC-45F8-A91A-E38DC97D3F97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27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3553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rot="5400000" flipV="1">
            <a:off x="7822407" y="5122203"/>
            <a:ext cx="10265568" cy="21162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5400000">
            <a:off x="-4246206" y="5132784"/>
            <a:ext cx="10265568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32148" y="3651409"/>
            <a:ext cx="13748147" cy="2286953"/>
            <a:chOff x="0" y="0"/>
            <a:chExt cx="11620912" cy="20497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620912" cy="2049720"/>
            </a:xfrm>
            <a:custGeom>
              <a:avLst/>
              <a:gdLst/>
              <a:ahLst/>
              <a:cxnLst/>
              <a:rect l="l" t="t" r="r" b="b"/>
              <a:pathLst>
                <a:path w="11620912" h="2049720">
                  <a:moveTo>
                    <a:pt x="0" y="0"/>
                  </a:moveTo>
                  <a:lnTo>
                    <a:pt x="11620912" y="0"/>
                  </a:lnTo>
                  <a:lnTo>
                    <a:pt x="11620912" y="2049720"/>
                  </a:lnTo>
                  <a:lnTo>
                    <a:pt x="0" y="2049720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620912" cy="2087820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1994"/>
                </a:lnSpc>
              </a:pPr>
              <a:endParaRPr sz="1350"/>
            </a:p>
          </p:txBody>
        </p:sp>
      </p:grpSp>
      <p:sp>
        <p:nvSpPr>
          <p:cNvPr id="10" name="AutoShape 10"/>
          <p:cNvSpPr/>
          <p:nvPr/>
        </p:nvSpPr>
        <p:spPr>
          <a:xfrm>
            <a:off x="0" y="8208335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352800" y="2729989"/>
            <a:ext cx="9026559" cy="362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US" sz="3200">
                <a:solidFill>
                  <a:srgbClr val="006EA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MỜI THẦY CÔ VÀ CÁC BẠN CÙNG XEM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2217214" y="4322393"/>
            <a:ext cx="9026559" cy="85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6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ỨNG DỤNG 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EB00B5-618B-4567-96D8-F594AAC01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"/>
            <a:ext cx="1837452" cy="174165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DCDAB7B-8529-44A4-A880-2464A01D4337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1ECB9A95-6AFA-44CC-A45A-F22F277FD9BC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D57CAC26-8386-43D3-93C6-7947BA51941A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5825B680-1938-43E0-8D5E-D38B9FA85C0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7EAE88-6306-4FD4-9BD9-597C751A2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7EEEE973-4331-46B7-A004-5292DA1BDC89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0CB8D618-AB54-421D-AE50-B17C4EB3C74A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28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alf Frame 8"/>
          <p:cNvSpPr/>
          <p:nvPr/>
        </p:nvSpPr>
        <p:spPr>
          <a:xfrm>
            <a:off x="171451" y="1446609"/>
            <a:ext cx="975121" cy="964407"/>
          </a:xfrm>
          <a:prstGeom prst="halfFrame">
            <a:avLst>
              <a:gd name="adj1" fmla="val 14825"/>
              <a:gd name="adj2" fmla="val 17047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0088" y="4537565"/>
            <a:ext cx="9735825" cy="1200329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TRÂN TRỌNG CẢM ƠN QUÝ THẦY CÔ </a:t>
            </a:r>
          </a:p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CHÚ Ý LẮNG NGHE!</a:t>
            </a:r>
          </a:p>
        </p:txBody>
      </p:sp>
      <p:sp>
        <p:nvSpPr>
          <p:cNvPr id="14" name="Half Frame 13"/>
          <p:cNvSpPr/>
          <p:nvPr/>
        </p:nvSpPr>
        <p:spPr>
          <a:xfrm rot="10800000">
            <a:off x="12547998" y="7865268"/>
            <a:ext cx="975121" cy="964407"/>
          </a:xfrm>
          <a:prstGeom prst="halfFrame">
            <a:avLst>
              <a:gd name="adj1" fmla="val 14825"/>
              <a:gd name="adj2" fmla="val 17047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5383937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1. GIỚI THIỆU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0389-7A43-4F24-BD5E-28B88AA80A1B}"/>
              </a:ext>
            </a:extLst>
          </p:cNvPr>
          <p:cNvGrpSpPr/>
          <p:nvPr/>
        </p:nvGrpSpPr>
        <p:grpSpPr>
          <a:xfrm>
            <a:off x="1212143" y="1940709"/>
            <a:ext cx="11634461" cy="4628500"/>
            <a:chOff x="1533721" y="1449692"/>
            <a:chExt cx="6480024" cy="399048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7A590E-E908-4BB9-BDDE-47240D965C88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339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Nhu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cầu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tăng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trưởng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Mua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sắm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trực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tuyến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ngày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càng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phát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triển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mạnh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mẻ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Vai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trò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của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TMĐT: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Đang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yếu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tố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cốt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lõi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trọng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Lợi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ích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cho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Nâng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cao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trải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nghiệm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mua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sắm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tiện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lợi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tối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ưu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hóa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chi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phí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321CED-2983-43EF-93DB-3C3E81E8B6DB}"/>
                </a:ext>
              </a:extLst>
            </p:cNvPr>
            <p:cNvSpPr txBox="1"/>
            <p:nvPr/>
          </p:nvSpPr>
          <p:spPr>
            <a:xfrm>
              <a:off x="1533721" y="1449692"/>
              <a:ext cx="2286000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ĐẶT VẤN ĐỀ</a:t>
              </a:r>
              <a:endPara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B2C7E-51A8-40E5-A381-630531A8A5CF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6E52E860-F45C-4B3E-AFAB-3A9FE42CC642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8754C08E-580F-4BB1-A49B-74D1FD0D6412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5">
                <a:extLst>
                  <a:ext uri="{FF2B5EF4-FFF2-40B4-BE49-F238E27FC236}">
                    <a16:creationId xmlns:a16="http://schemas.microsoft.com/office/drawing/2014/main" id="{7141BAE9-B8B1-4E2C-903E-BAE1338146A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61791A-33E1-4B35-BB15-3DF5CA5CB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6EA2E5DE-45BB-4B24-BCBC-9D28827522D6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0" name="TextBox 12">
            <a:extLst>
              <a:ext uri="{FF2B5EF4-FFF2-40B4-BE49-F238E27FC236}">
                <a16:creationId xmlns:a16="http://schemas.microsoft.com/office/drawing/2014/main" id="{68EA81FC-43B8-4CA6-93E4-9B64926B8882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03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5383937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1. GIỚI THIỆU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0389-7A43-4F24-BD5E-28B88AA80A1B}"/>
              </a:ext>
            </a:extLst>
          </p:cNvPr>
          <p:cNvGrpSpPr/>
          <p:nvPr/>
        </p:nvGrpSpPr>
        <p:grpSpPr>
          <a:xfrm>
            <a:off x="1212143" y="1940708"/>
            <a:ext cx="11634461" cy="4012947"/>
            <a:chOff x="1533721" y="1449692"/>
            <a:chExt cx="6480024" cy="34597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7A590E-E908-4BB9-BDDE-47240D965C88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286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Toyzone.vn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là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Website TMĐT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đầu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tại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Việt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Nam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về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CSKH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tốt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Chuyên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cấp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loại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hình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tĩnh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Hơn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1,500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mẫu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dạng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từ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hình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ô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máy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bay,...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321CED-2983-43EF-93DB-3C3E81E8B6DB}"/>
                </a:ext>
              </a:extLst>
            </p:cNvPr>
            <p:cNvSpPr txBox="1"/>
            <p:nvPr/>
          </p:nvSpPr>
          <p:spPr>
            <a:xfrm>
              <a:off x="1533721" y="1449692"/>
              <a:ext cx="2286000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LỊCH SỬ GIẢI QUYẾT</a:t>
              </a:r>
              <a:endPara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77750F-5A9B-4B5D-8A6C-65DC57286651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912D197D-317A-4E10-BE15-7610673683E7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9" name="Freeform 4">
                <a:extLst>
                  <a:ext uri="{FF2B5EF4-FFF2-40B4-BE49-F238E27FC236}">
                    <a16:creationId xmlns:a16="http://schemas.microsoft.com/office/drawing/2014/main" id="{DFD5D096-3AFB-4E85-8CD7-10E1F94889D9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75970766-DF1B-40D9-A977-B14E31CB1AD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5851100-17C8-4F82-B1B2-6C1436FA6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31A412B2-7846-4864-BF87-AE8A237F7382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19" name="TextBox 12">
            <a:extLst>
              <a:ext uri="{FF2B5EF4-FFF2-40B4-BE49-F238E27FC236}">
                <a16:creationId xmlns:a16="http://schemas.microsoft.com/office/drawing/2014/main" id="{316AC1D0-14FF-4DBF-8C26-FD3B78E636A3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04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1026" name="Picture 2" descr="Cửa hàng Toyzone">
            <a:extLst>
              <a:ext uri="{FF2B5EF4-FFF2-40B4-BE49-F238E27FC236}">
                <a16:creationId xmlns:a16="http://schemas.microsoft.com/office/drawing/2014/main" id="{D8C4A271-CA8F-E13F-5416-C0F4956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69047"/>
            <a:ext cx="4953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9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5383937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1. GIỚI THIỆU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0389-7A43-4F24-BD5E-28B88AA80A1B}"/>
              </a:ext>
            </a:extLst>
          </p:cNvPr>
          <p:cNvGrpSpPr/>
          <p:nvPr/>
        </p:nvGrpSpPr>
        <p:grpSpPr>
          <a:xfrm>
            <a:off x="1212143" y="1940707"/>
            <a:ext cx="11634461" cy="3833657"/>
            <a:chOff x="1533721" y="1449692"/>
            <a:chExt cx="6480024" cy="18942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7A590E-E908-4BB9-BDDE-47240D965C88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13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Xây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dựng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website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doanh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hình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tĩnh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trực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tuyến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Giao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diện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hấp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dẫn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hút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dễ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sử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dụng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321CED-2983-43EF-93DB-3C3E81E8B6DB}"/>
                </a:ext>
              </a:extLst>
            </p:cNvPr>
            <p:cNvSpPr txBox="1"/>
            <p:nvPr/>
          </p:nvSpPr>
          <p:spPr>
            <a:xfrm>
              <a:off x="1533721" y="1449692"/>
              <a:ext cx="2286000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MỤC TIÊU</a:t>
              </a:r>
              <a:endPara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0F6CC8-C614-41BC-8535-23736466505F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68FA53A5-88F2-4503-93AB-69199C8D8E95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2967947E-48E1-4408-A762-31710A85B585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5672AA9F-093F-4FB4-BCA2-848AB84E42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1A7030-11AE-432B-9A0A-289E629BE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C98AA25B-712C-4435-AE1E-C17ED42CF403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4F4B4DC-410F-497C-89A9-A27E108B9F41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05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760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46291"/>
            <a:ext cx="13716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5383937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1. GIỚI THIỆU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0389-7A43-4F24-BD5E-28B88AA80A1B}"/>
              </a:ext>
            </a:extLst>
          </p:cNvPr>
          <p:cNvGrpSpPr/>
          <p:nvPr/>
        </p:nvGrpSpPr>
        <p:grpSpPr>
          <a:xfrm>
            <a:off x="1212143" y="1940708"/>
            <a:ext cx="11634461" cy="5244053"/>
            <a:chOff x="1533721" y="1449692"/>
            <a:chExt cx="6480024" cy="45211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7A590E-E908-4BB9-BDDE-47240D965C88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392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Tìm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hiểu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về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cách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thức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hoạt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động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ngôn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ngữ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lập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trình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kịch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bản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phía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máy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chủ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php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Hypertex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preprocessor)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các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thư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viện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framework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liên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Tham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khảo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website TMĐT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Nghiên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cứu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xây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dựng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website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kinh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doanh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hình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tĩnh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trực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tuyến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321CED-2983-43EF-93DB-3C3E81E8B6DB}"/>
                </a:ext>
              </a:extLst>
            </p:cNvPr>
            <p:cNvSpPr txBox="1"/>
            <p:nvPr/>
          </p:nvSpPr>
          <p:spPr>
            <a:xfrm>
              <a:off x="1533721" y="1449692"/>
              <a:ext cx="2286000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HƯỚNG GIẢI QUYẾT</a:t>
              </a:r>
              <a:endPara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F612A-CC3F-4555-A391-1FA99A070EC4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6050FC41-EFB5-4AE1-97C8-6A4EBFB7E258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7BF79F8A-8857-4B9A-A001-2A9110835475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5">
                <a:extLst>
                  <a:ext uri="{FF2B5EF4-FFF2-40B4-BE49-F238E27FC236}">
                    <a16:creationId xmlns:a16="http://schemas.microsoft.com/office/drawing/2014/main" id="{A4A20FF7-8551-4CB2-BD27-53F6053F046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117274-546D-49B9-9A1F-8A13EA25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5489B04B-6D7B-48EC-B719-95BF46F30E81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75B9DB40-7D59-4156-809A-FF9C56E6217D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06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4710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0044" y="472210"/>
            <a:ext cx="787355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2. ĐẶC TẢ YÊU CẦU</a:t>
            </a:r>
          </a:p>
        </p:txBody>
      </p:sp>
      <p:sp>
        <p:nvSpPr>
          <p:cNvPr id="13" name="AutoShape 13"/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0B804-6EBE-4BAB-B727-860AB3094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8F34C7-B54D-4F90-851A-62F5E24B92E7}"/>
              </a:ext>
            </a:extLst>
          </p:cNvPr>
          <p:cNvGrpSpPr/>
          <p:nvPr/>
        </p:nvGrpSpPr>
        <p:grpSpPr>
          <a:xfrm>
            <a:off x="1212142" y="1944258"/>
            <a:ext cx="11634463" cy="1524923"/>
            <a:chOff x="1533720" y="1449693"/>
            <a:chExt cx="6480025" cy="1894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328A3-A525-4A99-BAE1-9F07571008AE}"/>
                </a:ext>
              </a:extLst>
            </p:cNvPr>
            <p:cNvSpPr txBox="1"/>
            <p:nvPr/>
          </p:nvSpPr>
          <p:spPr>
            <a:xfrm>
              <a:off x="1597950" y="2136509"/>
              <a:ext cx="6415795" cy="1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chức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năng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của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người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dùng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là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khách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endPara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spcBef>
                  <a:spcPts val="600"/>
                </a:spcBef>
              </a:pPr>
              <a:endPara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2D904-5491-4645-B98F-4E8844C9E3FF}"/>
                </a:ext>
              </a:extLst>
            </p:cNvPr>
            <p:cNvSpPr txBox="1"/>
            <p:nvPr/>
          </p:nvSpPr>
          <p:spPr>
            <a:xfrm>
              <a:off x="1533720" y="1449693"/>
              <a:ext cx="3144562" cy="4510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 YÊU CẦU CHỨC NĂNG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F6DE6A-A2C9-4DB8-AC35-CDA761986303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3D77E6E0-2F53-41B6-938C-09A8EB8C2D70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BC8DFEDC-CE01-4C9B-9DFC-A0A233094CC2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CAE6E07C-B154-49B1-9E1B-19A20DE1C8A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A5BA0-CF41-4D94-8E6F-379D39865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00BA84FA-2692-483C-B412-09E3ECF8B350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7F51A137-E273-463C-AA26-A8BA26AA876C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07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2F8C8-DC49-0FE4-0D10-DEC4016CF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539" y="3265352"/>
            <a:ext cx="12686990" cy="5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5A6F-911F-A199-5F68-02F8C1D5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7304D3C5-DC54-AAEB-D758-DB6D133F5523}"/>
              </a:ext>
            </a:extLst>
          </p:cNvPr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6B00C25-C144-D240-017E-D2872E097C27}"/>
              </a:ext>
            </a:extLst>
          </p:cNvPr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2B780D7-D517-1336-46C3-DDAA9B9ACE6D}"/>
              </a:ext>
            </a:extLst>
          </p:cNvPr>
          <p:cNvSpPr txBox="1"/>
          <p:nvPr/>
        </p:nvSpPr>
        <p:spPr>
          <a:xfrm>
            <a:off x="1880044" y="472210"/>
            <a:ext cx="787355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2. ĐẶC TẢ YÊU CẦU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5F5CB216-0561-68FC-7A08-E461831713A3}"/>
              </a:ext>
            </a:extLst>
          </p:cNvPr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67E5D0-D149-3659-DE74-4668C8AA5E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FB06DF0-6AA9-5DC4-6C92-D06F7906696F}"/>
              </a:ext>
            </a:extLst>
          </p:cNvPr>
          <p:cNvGrpSpPr/>
          <p:nvPr/>
        </p:nvGrpSpPr>
        <p:grpSpPr>
          <a:xfrm>
            <a:off x="1212141" y="1940708"/>
            <a:ext cx="11634463" cy="2089343"/>
            <a:chOff x="1533720" y="1449692"/>
            <a:chExt cx="6480025" cy="18013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65781-5647-9B64-5396-8CEC0AC10D70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1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chức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năng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của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người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dùng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là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người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quản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ly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́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D4A03F-CA98-6480-A7C4-349330E58320}"/>
                </a:ext>
              </a:extLst>
            </p:cNvPr>
            <p:cNvSpPr txBox="1"/>
            <p:nvPr/>
          </p:nvSpPr>
          <p:spPr>
            <a:xfrm>
              <a:off x="1533720" y="1449692"/>
              <a:ext cx="3144562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 YÊU CẦU CHỨC NĂNG</a:t>
              </a:r>
              <a:endParaRPr lang="en-SG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0BA263-F667-A0A1-79E5-05B2B2DA20F4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787A33FC-CBC7-D0B0-BB4B-1A6965980B01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8CE8F50F-E2D8-427E-3AA4-F48C4E0BFCAE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F19DEEE2-9E95-460A-7506-3ADC698129B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61D9D97-CF66-00DB-20F2-3DD1C13B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D65CE814-57A3-6967-F8E0-0CF6DA30DF89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18D2E4F1-6495-F7B2-69DD-190EAD602F53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08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8B4A1-879E-E1C5-5038-BEA4B9146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33" y="3332665"/>
            <a:ext cx="13306900" cy="50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0DA8-7D10-FFC3-8A2E-2E96203E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FC637F4C-399C-5625-5798-4D9CE6A8F520}"/>
              </a:ext>
            </a:extLst>
          </p:cNvPr>
          <p:cNvSpPr/>
          <p:nvPr/>
        </p:nvSpPr>
        <p:spPr>
          <a:xfrm>
            <a:off x="1336258" y="2446896"/>
            <a:ext cx="543786" cy="444916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578E473-2067-5468-780F-32B7D9E76A1C}"/>
              </a:ext>
            </a:extLst>
          </p:cNvPr>
          <p:cNvSpPr txBox="1"/>
          <p:nvPr/>
        </p:nvSpPr>
        <p:spPr>
          <a:xfrm>
            <a:off x="2098315" y="2552434"/>
            <a:ext cx="3078398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Konoadoh University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1CBC283-78E3-9E24-FEC4-FBCA4B0F5A85}"/>
              </a:ext>
            </a:extLst>
          </p:cNvPr>
          <p:cNvSpPr txBox="1"/>
          <p:nvPr/>
        </p:nvSpPr>
        <p:spPr>
          <a:xfrm>
            <a:off x="1880044" y="472210"/>
            <a:ext cx="787355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400">
                <a:solidFill>
                  <a:srgbClr val="4140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2. ĐẶC TẢ YÊU CẦU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8390C498-FA1A-EB7D-B8B8-FC961D0D4C7B}"/>
              </a:ext>
            </a:extLst>
          </p:cNvPr>
          <p:cNvSpPr/>
          <p:nvPr/>
        </p:nvSpPr>
        <p:spPr>
          <a:xfrm rot="-5400000" flipV="1">
            <a:off x="-4062827" y="3838430"/>
            <a:ext cx="9902854" cy="38408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C2A991-E31B-9F7D-CBBB-3EDBB6F7F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6" y="17614"/>
            <a:ext cx="1837452" cy="17416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65BE43A-A9B0-89BF-8604-E6ACF7AABCA7}"/>
              </a:ext>
            </a:extLst>
          </p:cNvPr>
          <p:cNvGrpSpPr/>
          <p:nvPr/>
        </p:nvGrpSpPr>
        <p:grpSpPr>
          <a:xfrm>
            <a:off x="1163209" y="2070135"/>
            <a:ext cx="12074942" cy="3324431"/>
            <a:chOff x="1533720" y="1449692"/>
            <a:chExt cx="6480025" cy="29821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FEEBEF-4AEE-901F-9B42-0CC7797C5FEC}"/>
                </a:ext>
              </a:extLst>
            </p:cNvPr>
            <p:cNvSpPr txBox="1"/>
            <p:nvPr/>
          </p:nvSpPr>
          <p:spPr>
            <a:xfrm>
              <a:off x="1597950" y="2043682"/>
              <a:ext cx="6415795" cy="238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Yêu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cầu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thực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thi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tốc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độ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đường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truyền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xư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̉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ly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́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tín</a:t>
              </a:r>
              <a:r>
                <a:rPr lang="en-SG" sz="37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37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hiệu</a:t>
              </a:r>
              <a:endParaRPr lang="en-SG" sz="37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Yêu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cầu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bảo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mật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an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toàn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dư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̃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liệu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đô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̣ tin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cậy</a:t>
              </a:r>
              <a:endParaRPr lang="en-SG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Yêu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cầu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hiệu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suất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có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thê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̉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hoạt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động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trên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nhiều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SG" sz="4000" dirty="0" err="1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thiết</a:t>
              </a:r>
              <a:r>
                <a:rPr lang="en-SG" sz="40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bị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DC121A-14C2-9D03-10D6-7CF41E3C18E1}"/>
                </a:ext>
              </a:extLst>
            </p:cNvPr>
            <p:cNvSpPr txBox="1"/>
            <p:nvPr/>
          </p:nvSpPr>
          <p:spPr>
            <a:xfrm>
              <a:off x="1533720" y="1449692"/>
              <a:ext cx="3144562" cy="451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CÁC YÊU CẦU PHI CHỨC NĂNG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738BB5-21DF-1CC7-552B-7902D4431C69}"/>
              </a:ext>
            </a:extLst>
          </p:cNvPr>
          <p:cNvGrpSpPr/>
          <p:nvPr/>
        </p:nvGrpSpPr>
        <p:grpSpPr>
          <a:xfrm>
            <a:off x="212684" y="8353191"/>
            <a:ext cx="13617989" cy="1996441"/>
            <a:chOff x="212684" y="8353191"/>
            <a:chExt cx="13617989" cy="1996441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0390AE42-D291-F2D5-409F-8DD1D7D339EA}"/>
                </a:ext>
              </a:extLst>
            </p:cNvPr>
            <p:cNvGrpSpPr/>
            <p:nvPr/>
          </p:nvGrpSpPr>
          <p:grpSpPr>
            <a:xfrm>
              <a:off x="212684" y="8851571"/>
              <a:ext cx="11422481" cy="1223907"/>
              <a:chOff x="0" y="0"/>
              <a:chExt cx="6351299" cy="1096947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ED3B8143-F4A5-15F7-7114-C289EC8ED468}"/>
                  </a:ext>
                </a:extLst>
              </p:cNvPr>
              <p:cNvSpPr/>
              <p:nvPr/>
            </p:nvSpPr>
            <p:spPr>
              <a:xfrm>
                <a:off x="0" y="0"/>
                <a:ext cx="6351299" cy="1096947"/>
              </a:xfrm>
              <a:custGeom>
                <a:avLst/>
                <a:gdLst/>
                <a:ahLst/>
                <a:cxnLst/>
                <a:rect l="l" t="t" r="r" b="b"/>
                <a:pathLst>
                  <a:path w="6351299" h="1096947">
                    <a:moveTo>
                      <a:pt x="0" y="0"/>
                    </a:moveTo>
                    <a:lnTo>
                      <a:pt x="6351299" y="0"/>
                    </a:lnTo>
                    <a:lnTo>
                      <a:pt x="6351299" y="1096947"/>
                    </a:lnTo>
                    <a:lnTo>
                      <a:pt x="0" y="1096947"/>
                    </a:lnTo>
                    <a:close/>
                  </a:path>
                </a:pathLst>
              </a:custGeom>
              <a:solidFill>
                <a:srgbClr val="00B0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CE8E5114-3C5C-79D0-14EC-00C71212822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351299" cy="1135047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1994"/>
                  </a:lnSpc>
                </a:pPr>
                <a:endParaRPr sz="1350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CCD3CF-7FF5-84ED-74E1-E9DDAF5B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232" y="8353191"/>
              <a:ext cx="1996441" cy="1996441"/>
            </a:xfrm>
            <a:prstGeom prst="rect">
              <a:avLst/>
            </a:prstGeom>
          </p:spPr>
        </p:pic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578D01C2-9818-9B58-0B02-A7A9C3A156A5}"/>
                </a:ext>
              </a:extLst>
            </p:cNvPr>
            <p:cNvSpPr txBox="1"/>
            <p:nvPr/>
          </p:nvSpPr>
          <p:spPr>
            <a:xfrm>
              <a:off x="562933" y="9141529"/>
              <a:ext cx="10624290" cy="673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Trường Công nghệ thông tin &amp; Truyền thông, Đại Học Cần Thơ</a:t>
              </a:r>
            </a:p>
            <a:p>
              <a:pPr>
                <a:lnSpc>
                  <a:spcPts val="2729"/>
                </a:lnSpc>
              </a:pPr>
              <a:r>
                <a:rPr lang="en-US" sz="2099" i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Website: www.cit.ctu.edu.vn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1FBAAE70-4485-9649-6DD9-0A3FB47A5DEB}"/>
              </a:ext>
            </a:extLst>
          </p:cNvPr>
          <p:cNvSpPr txBox="1"/>
          <p:nvPr/>
        </p:nvSpPr>
        <p:spPr>
          <a:xfrm>
            <a:off x="12886160" y="37020"/>
            <a:ext cx="732396" cy="61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49"/>
              </a:lnSpc>
            </a:pPr>
            <a:r>
              <a:rPr lang="en-US" sz="3200" dirty="0">
                <a:solidFill>
                  <a:srgbClr val="006EA4"/>
                </a:solidFill>
                <a:latin typeface="DM Sans Bold"/>
              </a:rPr>
              <a:t>09</a:t>
            </a:r>
            <a:endParaRPr lang="en-US" sz="2800" dirty="0">
              <a:solidFill>
                <a:srgbClr val="006EA4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5891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2585</Words>
  <Application>Microsoft Office PowerPoint</Application>
  <PresentationFormat>Custom</PresentationFormat>
  <Paragraphs>310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Roboto</vt:lpstr>
      <vt:lpstr>Calibri</vt:lpstr>
      <vt:lpstr>Roboto Medium</vt:lpstr>
      <vt:lpstr>DM Sans Bold</vt:lpstr>
      <vt:lpstr>Arial</vt:lpstr>
      <vt:lpstr>Roboto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Thành Em Võ</cp:lastModifiedBy>
  <cp:revision>282</cp:revision>
  <dcterms:created xsi:type="dcterms:W3CDTF">2006-08-16T00:00:00Z</dcterms:created>
  <dcterms:modified xsi:type="dcterms:W3CDTF">2024-12-09T07:39:05Z</dcterms:modified>
  <dc:identifier>DAF02vxSWlk</dc:identifier>
</cp:coreProperties>
</file>