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5"/>
    <p:sldMasterId id="2147483684"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B90BE7-17A9-432C-9F1E-67C0B5B8604A}">
  <a:tblStyle styleId="{4AB90BE7-17A9-432C-9F1E-67C0B5B8604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1614BDC4-4EFC-410E-BBD5-194D2984879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bae34d7e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1dbae34d7e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1dbae34d7e_2_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dbae34d7e_10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1dbae34d7e_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dbae34d7e_10_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1dbae34d7e_1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dbae34d7e_10_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1dbae34d7e_1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dbae34d7e_10_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11dbae34d7e_1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dbae34d7e_10_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1dbae34d7e_1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dbae34d7e_16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1dbae34d7e_16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dbae34d7e_21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1dbae34d7e_2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dbae34d7e_21_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1dbae34d7e_2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dbae34d7e_21_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11dbae34d7e_2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dbae34d7e_10_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1dbae34d7e_1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dbae34d7e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1dbae34d7e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dbae34d7e_21_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1dbae34d7e_2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dbae34d7e_10_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11dbae34d7e_1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dbae34d7e_10_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11dbae34d7e_1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dbae34d7e_10_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11dbae34d7e_1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dbae34d7e_2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1dbae34d7e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dbae34d7e_2_1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1dbae34d7e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dbae34d7e_2_1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1dbae34d7e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dbae34d7e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1dbae34d7e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dbae34d7e_2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1dbae34d7e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dbae34d7e_2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1dbae34d7e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dbae34d7e_2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1dbae34d7e_2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9.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601670" y="1655520"/>
            <a:ext cx="7177135" cy="167975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rgbClr val="002060"/>
              </a:buClr>
              <a:buSzPts val="3600"/>
              <a:buFont typeface="Calibri"/>
              <a:buNone/>
              <a:defRPr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601670" y="3487980"/>
            <a:ext cx="7164342" cy="610821"/>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0" name="Google Shape;6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448965" y="281175"/>
            <a:ext cx="6413610" cy="78868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448965" y="1044700"/>
            <a:ext cx="6413610" cy="381762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6"/>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body"/>
          </p:nvPr>
        </p:nvSpPr>
        <p:spPr>
          <a:xfrm>
            <a:off x="536879" y="1502815"/>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2" name="Google Shape;72;p16"/>
          <p:cNvSpPr txBox="1"/>
          <p:nvPr>
            <p:ph idx="2" type="body"/>
          </p:nvPr>
        </p:nvSpPr>
        <p:spPr>
          <a:xfrm>
            <a:off x="536879" y="1975212"/>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3" name="Google Shape;73;p16"/>
          <p:cNvSpPr txBox="1"/>
          <p:nvPr>
            <p:ph idx="3" type="body"/>
          </p:nvPr>
        </p:nvSpPr>
        <p:spPr>
          <a:xfrm>
            <a:off x="4572000" y="1502815"/>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4" name="Google Shape;74;p16"/>
          <p:cNvSpPr txBox="1"/>
          <p:nvPr>
            <p:ph idx="4" type="body"/>
          </p:nvPr>
        </p:nvSpPr>
        <p:spPr>
          <a:xfrm>
            <a:off x="4572000" y="1975212"/>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5" name="Google Shape;75;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8" name="Shape 78"/>
        <p:cNvGrpSpPr/>
        <p:nvPr/>
      </p:nvGrpSpPr>
      <p:grpSpPr>
        <a:xfrm>
          <a:off x="0" y="0"/>
          <a:ext cx="0" cy="0"/>
          <a:chOff x="0" y="0"/>
          <a:chExt cx="0" cy="0"/>
        </a:xfrm>
      </p:grpSpPr>
      <p:sp>
        <p:nvSpPr>
          <p:cNvPr id="79" name="Google Shape;79;p17"/>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a:off x="448966" y="1197405"/>
            <a:ext cx="8246070" cy="366491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3" name="Google Shape;93;p19"/>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4" name="Google Shape;94;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9" name="Google Shape;109;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p:nvPr>
            <p:ph idx="2" type="pic"/>
          </p:nvPr>
        </p:nvSpPr>
        <p:spPr>
          <a:xfrm>
            <a:off x="1792288" y="459581"/>
            <a:ext cx="5486400" cy="3086100"/>
          </a:xfrm>
          <a:prstGeom prst="rect">
            <a:avLst/>
          </a:prstGeom>
          <a:noFill/>
          <a:ln>
            <a:noFill/>
          </a:ln>
        </p:spPr>
      </p:sp>
      <p:sp>
        <p:nvSpPr>
          <p:cNvPr id="116" name="Google Shape;116;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7" name="Google Shape;11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132" name="Google Shape;132;p25"/>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 name="Shape 140"/>
        <p:cNvGrpSpPr/>
        <p:nvPr/>
      </p:nvGrpSpPr>
      <p:grpSpPr>
        <a:xfrm>
          <a:off x="0" y="0"/>
          <a:ext cx="0" cy="0"/>
          <a:chOff x="0" y="0"/>
          <a:chExt cx="0" cy="0"/>
        </a:xfrm>
      </p:grpSpPr>
      <p:sp>
        <p:nvSpPr>
          <p:cNvPr id="141" name="Google Shape;141;p27"/>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7"/>
          <p:cNvSpPr txBox="1"/>
          <p:nvPr>
            <p:ph idx="1" type="body"/>
          </p:nvPr>
        </p:nvSpPr>
        <p:spPr>
          <a:xfrm>
            <a:off x="536879" y="1502815"/>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3" name="Google Shape;143;p27"/>
          <p:cNvSpPr txBox="1"/>
          <p:nvPr>
            <p:ph idx="2" type="body"/>
          </p:nvPr>
        </p:nvSpPr>
        <p:spPr>
          <a:xfrm>
            <a:off x="536879" y="1975212"/>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44" name="Google Shape;144;p27"/>
          <p:cNvSpPr txBox="1"/>
          <p:nvPr>
            <p:ph idx="3" type="body"/>
          </p:nvPr>
        </p:nvSpPr>
        <p:spPr>
          <a:xfrm>
            <a:off x="4572000" y="1502815"/>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5" name="Google Shape;145;p27"/>
          <p:cNvSpPr txBox="1"/>
          <p:nvPr>
            <p:ph idx="4" type="body"/>
          </p:nvPr>
        </p:nvSpPr>
        <p:spPr>
          <a:xfrm>
            <a:off x="4572000" y="1975212"/>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46" name="Google Shape;146;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601670" y="1655520"/>
            <a:ext cx="7177135" cy="167975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rgbClr val="002060"/>
              </a:buClr>
              <a:buSzPts val="3600"/>
              <a:buFont typeface="Calibri"/>
              <a:buNone/>
              <a:defRPr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8"/>
          <p:cNvSpPr txBox="1"/>
          <p:nvPr>
            <p:ph idx="1" type="subTitle"/>
          </p:nvPr>
        </p:nvSpPr>
        <p:spPr>
          <a:xfrm>
            <a:off x="601670" y="3487980"/>
            <a:ext cx="7164342" cy="610821"/>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2" name="Google Shape;152;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29"/>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9"/>
          <p:cNvSpPr txBox="1"/>
          <p:nvPr>
            <p:ph idx="1" type="body"/>
          </p:nvPr>
        </p:nvSpPr>
        <p:spPr>
          <a:xfrm>
            <a:off x="448966" y="1197405"/>
            <a:ext cx="8246070" cy="366491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61" name="Shape 161"/>
        <p:cNvGrpSpPr/>
        <p:nvPr/>
      </p:nvGrpSpPr>
      <p:grpSpPr>
        <a:xfrm>
          <a:off x="0" y="0"/>
          <a:ext cx="0" cy="0"/>
          <a:chOff x="0" y="0"/>
          <a:chExt cx="0" cy="0"/>
        </a:xfrm>
      </p:grpSpPr>
      <p:sp>
        <p:nvSpPr>
          <p:cNvPr id="162" name="Google Shape;162;p30"/>
          <p:cNvSpPr txBox="1"/>
          <p:nvPr>
            <p:ph type="title"/>
          </p:nvPr>
        </p:nvSpPr>
        <p:spPr>
          <a:xfrm>
            <a:off x="448965" y="281175"/>
            <a:ext cx="6413610" cy="78868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0"/>
          <p:cNvSpPr txBox="1"/>
          <p:nvPr>
            <p:ph idx="1" type="body"/>
          </p:nvPr>
        </p:nvSpPr>
        <p:spPr>
          <a:xfrm>
            <a:off x="448965" y="1044700"/>
            <a:ext cx="6413610" cy="381762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7" name="Shape 167"/>
        <p:cNvGrpSpPr/>
        <p:nvPr/>
      </p:nvGrpSpPr>
      <p:grpSpPr>
        <a:xfrm>
          <a:off x="0" y="0"/>
          <a:ext cx="0" cy="0"/>
          <a:chOff x="0" y="0"/>
          <a:chExt cx="0" cy="0"/>
        </a:xfrm>
      </p:grpSpPr>
      <p:sp>
        <p:nvSpPr>
          <p:cNvPr id="168" name="Google Shape;168;p31"/>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70" name="Google Shape;170;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3" name="Shape 173"/>
        <p:cNvGrpSpPr/>
        <p:nvPr/>
      </p:nvGrpSpPr>
      <p:grpSpPr>
        <a:xfrm>
          <a:off x="0" y="0"/>
          <a:ext cx="0" cy="0"/>
          <a:chOff x="0" y="0"/>
          <a:chExt cx="0" cy="0"/>
        </a:xfrm>
      </p:grpSpPr>
      <p:sp>
        <p:nvSpPr>
          <p:cNvPr id="174" name="Google Shape;174;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32"/>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76" name="Google Shape;176;p32"/>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77" name="Google Shape;177;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3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92" name="Google Shape;192;p3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93" name="Google Shape;193;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6" name="Shape 196"/>
        <p:cNvGrpSpPr/>
        <p:nvPr/>
      </p:nvGrpSpPr>
      <p:grpSpPr>
        <a:xfrm>
          <a:off x="0" y="0"/>
          <a:ext cx="0" cy="0"/>
          <a:chOff x="0" y="0"/>
          <a:chExt cx="0" cy="0"/>
        </a:xfrm>
      </p:grpSpPr>
      <p:sp>
        <p:nvSpPr>
          <p:cNvPr id="197" name="Google Shape;197;p3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6"/>
          <p:cNvSpPr/>
          <p:nvPr>
            <p:ph idx="2" type="pic"/>
          </p:nvPr>
        </p:nvSpPr>
        <p:spPr>
          <a:xfrm>
            <a:off x="1792288" y="459581"/>
            <a:ext cx="5486400" cy="3086100"/>
          </a:xfrm>
          <a:prstGeom prst="rect">
            <a:avLst/>
          </a:prstGeom>
          <a:noFill/>
          <a:ln>
            <a:noFill/>
          </a:ln>
        </p:spPr>
      </p:sp>
      <p:sp>
        <p:nvSpPr>
          <p:cNvPr id="199" name="Google Shape;199;p3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00" name="Google Shape;200;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3" name="Shape 203"/>
        <p:cNvGrpSpPr/>
        <p:nvPr/>
      </p:nvGrpSpPr>
      <p:grpSpPr>
        <a:xfrm>
          <a:off x="0" y="0"/>
          <a:ext cx="0" cy="0"/>
          <a:chOff x="0" y="0"/>
          <a:chExt cx="0" cy="0"/>
        </a:xfrm>
      </p:grpSpPr>
      <p:sp>
        <p:nvSpPr>
          <p:cNvPr id="204" name="Google Shape;204;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3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6" name="Google Shape;206;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9" name="Shape 209"/>
        <p:cNvGrpSpPr/>
        <p:nvPr/>
      </p:nvGrpSpPr>
      <p:grpSpPr>
        <a:xfrm>
          <a:off x="0" y="0"/>
          <a:ext cx="0" cy="0"/>
          <a:chOff x="0" y="0"/>
          <a:chExt cx="0" cy="0"/>
        </a:xfrm>
      </p:grpSpPr>
      <p:sp>
        <p:nvSpPr>
          <p:cNvPr id="210" name="Google Shape;210;p3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2" name="Google Shape;212;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215" name="Google Shape;215;p38"/>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7.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7" name="Google Shape;137;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26"/>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kaggle.com/datasets/goelvanshaj/plant-disease-classification-dataset" TargetMode="External"/><Relationship Id="rId4" Type="http://schemas.openxmlformats.org/officeDocument/2006/relationships/hyperlink" Target="https://tinyurl.com/2p8u6z65" TargetMode="External"/><Relationship Id="rId5" Type="http://schemas.openxmlformats.org/officeDocument/2006/relationships/image" Target="../media/image13.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github.com/VTG-Projects/PlantDiseasePrediction/tree/main/AndroidApp/CropFit" TargetMode="External"/><Relationship Id="rId4" Type="http://schemas.openxmlformats.org/officeDocument/2006/relationships/image" Target="../media/image13.png"/><Relationship Id="rId5" Type="http://schemas.openxmlformats.org/officeDocument/2006/relationships/image" Target="../media/image26.jp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github.com/VTG-Projects/PlantDiseasePrediction/tree/main/jupyterNotebooks" TargetMode="External"/><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4.jpg"/><Relationship Id="rId5" Type="http://schemas.openxmlformats.org/officeDocument/2006/relationships/hyperlink" Target="https://github.com/VTG-Projects/PlantDiseasePredic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hyperlink" Target="https://github.com/VTG-Projects/PlantDiseasePredi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6.jp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ctrTitle"/>
          </p:nvPr>
        </p:nvSpPr>
        <p:spPr>
          <a:xfrm>
            <a:off x="296260" y="1655520"/>
            <a:ext cx="7177135" cy="167975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600"/>
              <a:buFont typeface="Calibri"/>
              <a:buNone/>
            </a:pPr>
            <a:r>
              <a:rPr lang="en"/>
              <a:t>Plant Disease Prediction System</a:t>
            </a:r>
            <a:endParaRPr/>
          </a:p>
        </p:txBody>
      </p:sp>
      <p:sp>
        <p:nvSpPr>
          <p:cNvPr id="222" name="Google Shape;222;p39"/>
          <p:cNvSpPr txBox="1"/>
          <p:nvPr>
            <p:ph idx="1" type="subTitle"/>
          </p:nvPr>
        </p:nvSpPr>
        <p:spPr>
          <a:xfrm>
            <a:off x="143555" y="3769155"/>
            <a:ext cx="7164342" cy="137434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 sz="2000">
                <a:solidFill>
                  <a:schemeClr val="dk1"/>
                </a:solidFill>
              </a:rPr>
              <a:t>Garvit Khurana</a:t>
            </a:r>
            <a:endParaRPr/>
          </a:p>
          <a:p>
            <a:pPr indent="0" lvl="0" marL="0" rtl="0" algn="l">
              <a:spcBef>
                <a:spcPts val="370"/>
              </a:spcBef>
              <a:spcAft>
                <a:spcPts val="0"/>
              </a:spcAft>
              <a:buClr>
                <a:schemeClr val="dk1"/>
              </a:buClr>
              <a:buSzPct val="100000"/>
              <a:buNone/>
            </a:pPr>
            <a:r>
              <a:rPr lang="en" sz="2000">
                <a:solidFill>
                  <a:schemeClr val="dk1"/>
                </a:solidFill>
              </a:rPr>
              <a:t>Tanya Malhotra</a:t>
            </a:r>
            <a:endParaRPr/>
          </a:p>
          <a:p>
            <a:pPr indent="0" lvl="0" marL="0" rtl="0" algn="l">
              <a:spcBef>
                <a:spcPts val="370"/>
              </a:spcBef>
              <a:spcAft>
                <a:spcPts val="0"/>
              </a:spcAft>
              <a:buClr>
                <a:schemeClr val="dk1"/>
              </a:buClr>
              <a:buSzPct val="100000"/>
              <a:buNone/>
            </a:pPr>
            <a:r>
              <a:rPr lang="en" sz="2000">
                <a:solidFill>
                  <a:schemeClr val="dk1"/>
                </a:solidFill>
              </a:rPr>
              <a:t>Vanshaj Goel</a:t>
            </a:r>
            <a:endParaRPr/>
          </a:p>
          <a:p>
            <a:pPr indent="0" lvl="0" marL="0" rtl="0" algn="l">
              <a:spcBef>
                <a:spcPts val="370"/>
              </a:spcBef>
              <a:spcAft>
                <a:spcPts val="0"/>
              </a:spcAft>
              <a:buClr>
                <a:schemeClr val="dk1"/>
              </a:buClr>
              <a:buSzPct val="100000"/>
              <a:buNone/>
            </a:pPr>
            <a:r>
              <a:rPr lang="en" sz="2000">
                <a:solidFill>
                  <a:schemeClr val="dk1"/>
                </a:solidFill>
              </a:rPr>
              <a:t>Mentor – Dr. Ravi Tomar</a:t>
            </a:r>
            <a:endParaRPr/>
          </a:p>
          <a:p>
            <a:pPr indent="0" lvl="0" marL="0" rtl="0" algn="l">
              <a:spcBef>
                <a:spcPts val="370"/>
              </a:spcBef>
              <a:spcAft>
                <a:spcPts val="0"/>
              </a:spcAft>
              <a:buClr>
                <a:schemeClr val="lt1"/>
              </a:buClr>
              <a:buSzPct val="100000"/>
              <a:buNone/>
            </a:pPr>
            <a:r>
              <a:t/>
            </a:r>
            <a:endParaRPr sz="2000"/>
          </a:p>
        </p:txBody>
      </p:sp>
      <p:sp>
        <p:nvSpPr>
          <p:cNvPr id="223" name="Google Shape;223;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9"/>
          <p:cNvPicPr preferRelativeResize="0"/>
          <p:nvPr/>
        </p:nvPicPr>
        <p:blipFill rotWithShape="1">
          <a:blip r:embed="rId3">
            <a:alphaModFix/>
          </a:blip>
          <a:srcRect b="0" l="0" r="0" t="0"/>
          <a:stretch/>
        </p:blipFill>
        <p:spPr>
          <a:xfrm>
            <a:off x="143555" y="248702"/>
            <a:ext cx="1374345" cy="43729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WORKING MODEL</a:t>
            </a:r>
            <a:endParaRPr/>
          </a:p>
        </p:txBody>
      </p:sp>
      <p:sp>
        <p:nvSpPr>
          <p:cNvPr id="304" name="Google Shape;304;p48"/>
          <p:cNvSpPr txBox="1"/>
          <p:nvPr>
            <p:ph idx="2" type="body"/>
          </p:nvPr>
        </p:nvSpPr>
        <p:spPr>
          <a:xfrm>
            <a:off x="143550" y="1565151"/>
            <a:ext cx="4648500" cy="2920800"/>
          </a:xfrm>
          <a:prstGeom prst="rect">
            <a:avLst/>
          </a:prstGeom>
          <a:noFill/>
          <a:ln>
            <a:noFill/>
          </a:ln>
        </p:spPr>
        <p:txBody>
          <a:bodyPr anchorCtr="0" anchor="t" bIns="45700" lIns="91425" spcFirstLastPara="1" rIns="91425" wrap="square" tIns="45700">
            <a:noAutofit/>
          </a:bodyPr>
          <a:lstStyle/>
          <a:p>
            <a:pPr indent="0" lvl="0" marL="342900" rtl="0" algn="just">
              <a:spcBef>
                <a:spcPts val="0"/>
              </a:spcBef>
              <a:spcAft>
                <a:spcPts val="0"/>
              </a:spcAft>
              <a:buNone/>
            </a:pPr>
            <a:r>
              <a:rPr lang="en" sz="1200" u="sng">
                <a:latin typeface="Times New Roman"/>
                <a:ea typeface="Times New Roman"/>
                <a:cs typeface="Times New Roman"/>
                <a:sym typeface="Times New Roman"/>
              </a:rPr>
              <a:t>Development Requirements</a:t>
            </a:r>
            <a:endParaRPr sz="1200" u="sng">
              <a:latin typeface="Times New Roman"/>
              <a:ea typeface="Times New Roman"/>
              <a:cs typeface="Times New Roman"/>
              <a:sym typeface="Times New Roman"/>
            </a:endParaRPr>
          </a:p>
          <a:p>
            <a:pPr indent="0" lvl="0" marL="342900" rtl="0" algn="just">
              <a:spcBef>
                <a:spcPts val="0"/>
              </a:spcBef>
              <a:spcAft>
                <a:spcPts val="0"/>
              </a:spcAft>
              <a:buNone/>
            </a:pPr>
            <a:r>
              <a:t/>
            </a:r>
            <a:endParaRPr sz="1200" u="sng">
              <a:latin typeface="Times New Roman"/>
              <a:ea typeface="Times New Roman"/>
              <a:cs typeface="Times New Roman"/>
              <a:sym typeface="Times New Roman"/>
            </a:endParaRPr>
          </a:p>
          <a:p>
            <a:pPr indent="-266700" lvl="0" marL="3429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Programming Language: Python, JAVA</a:t>
            </a:r>
            <a:endParaRPr sz="1200">
              <a:latin typeface="Times New Roman"/>
              <a:ea typeface="Times New Roman"/>
              <a:cs typeface="Times New Roman"/>
              <a:sym typeface="Times New Roman"/>
            </a:endParaRPr>
          </a:p>
          <a:p>
            <a:pPr indent="-266700" lvl="0" marL="342900" rtl="0" algn="just">
              <a:spcBef>
                <a:spcPts val="333"/>
              </a:spcBef>
              <a:spcAft>
                <a:spcPts val="0"/>
              </a:spcAft>
              <a:buSzPts val="1200"/>
              <a:buFont typeface="Times New Roman"/>
              <a:buChar char="•"/>
            </a:pPr>
            <a:r>
              <a:rPr lang="en" sz="1200">
                <a:latin typeface="Times New Roman"/>
                <a:ea typeface="Times New Roman"/>
                <a:cs typeface="Times New Roman"/>
                <a:sym typeface="Times New Roman"/>
              </a:rPr>
              <a:t>Solving Technique: Convolutional Neural Networks</a:t>
            </a:r>
            <a:endParaRPr sz="1200">
              <a:latin typeface="Times New Roman"/>
              <a:ea typeface="Times New Roman"/>
              <a:cs typeface="Times New Roman"/>
              <a:sym typeface="Times New Roman"/>
            </a:endParaRPr>
          </a:p>
          <a:p>
            <a:pPr indent="-266700" lvl="0" marL="342900" rtl="0" algn="just">
              <a:spcBef>
                <a:spcPts val="333"/>
              </a:spcBef>
              <a:spcAft>
                <a:spcPts val="0"/>
              </a:spcAft>
              <a:buSzPts val="1200"/>
              <a:buFont typeface="Times New Roman"/>
              <a:buChar char="•"/>
            </a:pPr>
            <a:r>
              <a:rPr lang="en" sz="1200">
                <a:latin typeface="Times New Roman"/>
                <a:ea typeface="Times New Roman"/>
                <a:cs typeface="Times New Roman"/>
                <a:sym typeface="Times New Roman"/>
              </a:rPr>
              <a:t>Frameworks: Tensorflow, FastAPI</a:t>
            </a:r>
            <a:endParaRPr sz="1200">
              <a:latin typeface="Times New Roman"/>
              <a:ea typeface="Times New Roman"/>
              <a:cs typeface="Times New Roman"/>
              <a:sym typeface="Times New Roman"/>
            </a:endParaRPr>
          </a:p>
          <a:p>
            <a:pPr indent="-266700" lvl="0" marL="342900" rtl="0" algn="just">
              <a:spcBef>
                <a:spcPts val="333"/>
              </a:spcBef>
              <a:spcAft>
                <a:spcPts val="0"/>
              </a:spcAft>
              <a:buSzPts val="1200"/>
              <a:buFont typeface="Times New Roman"/>
              <a:buChar char="•"/>
            </a:pPr>
            <a:r>
              <a:rPr lang="en" sz="1200">
                <a:latin typeface="Times New Roman"/>
                <a:ea typeface="Times New Roman"/>
                <a:cs typeface="Times New Roman"/>
                <a:sym typeface="Times New Roman"/>
              </a:rPr>
              <a:t>IDE: Jupyter Notebook, VS Code, Android Studio</a:t>
            </a:r>
            <a:endParaRPr sz="1200">
              <a:latin typeface="Times New Roman"/>
              <a:ea typeface="Times New Roman"/>
              <a:cs typeface="Times New Roman"/>
              <a:sym typeface="Times New Roman"/>
            </a:endParaRPr>
          </a:p>
          <a:p>
            <a:pPr indent="-266700" lvl="0" marL="342900" rtl="0" algn="just">
              <a:spcBef>
                <a:spcPts val="333"/>
              </a:spcBef>
              <a:spcAft>
                <a:spcPts val="0"/>
              </a:spcAft>
              <a:buSzPts val="1200"/>
              <a:buFont typeface="Times New Roman"/>
              <a:buChar char="•"/>
            </a:pPr>
            <a:r>
              <a:rPr lang="en" sz="1200">
                <a:latin typeface="Times New Roman"/>
                <a:ea typeface="Times New Roman"/>
                <a:cs typeface="Times New Roman"/>
                <a:sym typeface="Times New Roman"/>
              </a:rPr>
              <a:t>Dataset: Merged from various sources on Kaggle &amp; uploaded </a:t>
            </a:r>
            <a:r>
              <a:rPr lang="en" sz="1200" u="sng">
                <a:solidFill>
                  <a:schemeClr val="hlink"/>
                </a:solidFill>
                <a:latin typeface="Times New Roman"/>
                <a:ea typeface="Times New Roman"/>
                <a:cs typeface="Times New Roman"/>
                <a:sym typeface="Times New Roman"/>
                <a:hlinkClick r:id="rId3"/>
              </a:rPr>
              <a:t>here</a:t>
            </a:r>
            <a:endParaRPr sz="1200">
              <a:latin typeface="Times New Roman"/>
              <a:ea typeface="Times New Roman"/>
              <a:cs typeface="Times New Roman"/>
              <a:sym typeface="Times New Roman"/>
            </a:endParaRPr>
          </a:p>
          <a:p>
            <a:pPr indent="0" lvl="0" marL="342900" rtl="0" algn="just">
              <a:spcBef>
                <a:spcPts val="333"/>
              </a:spcBef>
              <a:spcAft>
                <a:spcPts val="0"/>
              </a:spcAft>
              <a:buNone/>
            </a:pPr>
            <a:r>
              <a:t/>
            </a:r>
            <a:endParaRPr sz="1200" u="sng">
              <a:latin typeface="Times New Roman"/>
              <a:ea typeface="Times New Roman"/>
              <a:cs typeface="Times New Roman"/>
              <a:sym typeface="Times New Roman"/>
            </a:endParaRPr>
          </a:p>
          <a:p>
            <a:pPr indent="0" lvl="0" marL="342900" rtl="0" algn="just">
              <a:spcBef>
                <a:spcPts val="333"/>
              </a:spcBef>
              <a:spcAft>
                <a:spcPts val="0"/>
              </a:spcAft>
              <a:buNone/>
            </a:pPr>
            <a:r>
              <a:rPr lang="en" sz="1200" u="sng">
                <a:latin typeface="Times New Roman"/>
                <a:ea typeface="Times New Roman"/>
                <a:cs typeface="Times New Roman"/>
                <a:sym typeface="Times New Roman"/>
              </a:rPr>
              <a:t>Performance Requirements</a:t>
            </a:r>
            <a:endParaRPr sz="1200" u="sng">
              <a:latin typeface="Times New Roman"/>
              <a:ea typeface="Times New Roman"/>
              <a:cs typeface="Times New Roman"/>
              <a:sym typeface="Times New Roman"/>
            </a:endParaRPr>
          </a:p>
          <a:p>
            <a:pPr indent="0" lvl="0" marL="342900" rtl="0" algn="just">
              <a:spcBef>
                <a:spcPts val="333"/>
              </a:spcBef>
              <a:spcAft>
                <a:spcPts val="0"/>
              </a:spcAft>
              <a:buNone/>
            </a:pPr>
            <a:r>
              <a:t/>
            </a:r>
            <a:endParaRPr sz="1200" u="sng">
              <a:latin typeface="Times New Roman"/>
              <a:ea typeface="Times New Roman"/>
              <a:cs typeface="Times New Roman"/>
              <a:sym typeface="Times New Roman"/>
            </a:endParaRPr>
          </a:p>
          <a:p>
            <a:pPr indent="-266700" lvl="0" marL="342900" rtl="0" algn="just">
              <a:spcBef>
                <a:spcPts val="333"/>
              </a:spcBef>
              <a:spcAft>
                <a:spcPts val="0"/>
              </a:spcAft>
              <a:buSzPts val="1200"/>
              <a:buFont typeface="Times New Roman"/>
              <a:buChar char="•"/>
            </a:pPr>
            <a:r>
              <a:rPr lang="en" sz="1200">
                <a:latin typeface="Times New Roman"/>
                <a:ea typeface="Times New Roman"/>
                <a:cs typeface="Times New Roman"/>
                <a:sym typeface="Times New Roman"/>
              </a:rPr>
              <a:t>RAM : 2 GB</a:t>
            </a:r>
            <a:endParaRPr sz="1200">
              <a:latin typeface="Times New Roman"/>
              <a:ea typeface="Times New Roman"/>
              <a:cs typeface="Times New Roman"/>
              <a:sym typeface="Times New Roman"/>
            </a:endParaRPr>
          </a:p>
          <a:p>
            <a:pPr indent="-266700" lvl="0" marL="342900" rtl="0" algn="just">
              <a:spcBef>
                <a:spcPts val="333"/>
              </a:spcBef>
              <a:spcAft>
                <a:spcPts val="0"/>
              </a:spcAft>
              <a:buSzPts val="1200"/>
              <a:buFont typeface="Times New Roman"/>
              <a:buChar char="•"/>
            </a:pPr>
            <a:r>
              <a:rPr lang="en" sz="1200">
                <a:latin typeface="Times New Roman"/>
                <a:ea typeface="Times New Roman"/>
                <a:cs typeface="Times New Roman"/>
                <a:sym typeface="Times New Roman"/>
              </a:rPr>
              <a:t>Operation System : Android 5.1 and above</a:t>
            </a:r>
            <a:endParaRPr sz="1200">
              <a:latin typeface="Times New Roman"/>
              <a:ea typeface="Times New Roman"/>
              <a:cs typeface="Times New Roman"/>
              <a:sym typeface="Times New Roman"/>
            </a:endParaRPr>
          </a:p>
          <a:p>
            <a:pPr indent="-266700" lvl="0" marL="342900" rtl="0" algn="just">
              <a:spcBef>
                <a:spcPts val="333"/>
              </a:spcBef>
              <a:spcAft>
                <a:spcPts val="0"/>
              </a:spcAft>
              <a:buSzPts val="1200"/>
              <a:buFont typeface="Times New Roman"/>
              <a:buChar char="•"/>
            </a:pPr>
            <a:r>
              <a:rPr lang="en" sz="1200">
                <a:latin typeface="Times New Roman"/>
                <a:ea typeface="Times New Roman"/>
                <a:cs typeface="Times New Roman"/>
                <a:sym typeface="Times New Roman"/>
              </a:rPr>
              <a:t>Active Internet Connection</a:t>
            </a:r>
            <a:endParaRPr sz="1200">
              <a:latin typeface="Times New Roman"/>
              <a:ea typeface="Times New Roman"/>
              <a:cs typeface="Times New Roman"/>
              <a:sym typeface="Times New Roman"/>
            </a:endParaRPr>
          </a:p>
          <a:p>
            <a:pPr indent="0" lvl="0" marL="0" rtl="0" algn="just">
              <a:spcBef>
                <a:spcPts val="240"/>
              </a:spcBef>
              <a:spcAft>
                <a:spcPts val="0"/>
              </a:spcAft>
              <a:buClr>
                <a:srgbClr val="002060"/>
              </a:buClr>
              <a:buSzPts val="1200"/>
              <a:buNone/>
            </a:pPr>
            <a:r>
              <a:rPr lang="en" sz="1200">
                <a:latin typeface="Times New Roman"/>
                <a:ea typeface="Times New Roman"/>
                <a:cs typeface="Times New Roman"/>
                <a:sym typeface="Times New Roman"/>
              </a:rPr>
              <a:t>Link to SRS - </a:t>
            </a:r>
            <a:r>
              <a:rPr lang="en" sz="1200" u="sng">
                <a:solidFill>
                  <a:schemeClr val="hlink"/>
                </a:solidFill>
                <a:latin typeface="Times New Roman"/>
                <a:ea typeface="Times New Roman"/>
                <a:cs typeface="Times New Roman"/>
                <a:sym typeface="Times New Roman"/>
                <a:hlinkClick r:id="rId4"/>
              </a:rPr>
              <a:t>https://tinyurl.com/2p8u6z65</a:t>
            </a:r>
            <a:endParaRPr sz="1200">
              <a:latin typeface="Times New Roman"/>
              <a:ea typeface="Times New Roman"/>
              <a:cs typeface="Times New Roman"/>
              <a:sym typeface="Times New Roman"/>
            </a:endParaRPr>
          </a:p>
        </p:txBody>
      </p:sp>
      <p:sp>
        <p:nvSpPr>
          <p:cNvPr id="305" name="Google Shape;305;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06" name="Google Shape;306;p48"/>
          <p:cNvPicPr preferRelativeResize="0"/>
          <p:nvPr/>
        </p:nvPicPr>
        <p:blipFill rotWithShape="1">
          <a:blip r:embed="rId5">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pic>
        <p:nvPicPr>
          <p:cNvPr id="307" name="Google Shape;307;p48"/>
          <p:cNvPicPr preferRelativeResize="0"/>
          <p:nvPr/>
        </p:nvPicPr>
        <p:blipFill>
          <a:blip r:embed="rId6">
            <a:alphaModFix/>
          </a:blip>
          <a:stretch>
            <a:fillRect/>
          </a:stretch>
        </p:blipFill>
        <p:spPr>
          <a:xfrm>
            <a:off x="4731550" y="1502800"/>
            <a:ext cx="4058600" cy="3126225"/>
          </a:xfrm>
          <a:prstGeom prst="rect">
            <a:avLst/>
          </a:prstGeom>
          <a:noFill/>
          <a:ln>
            <a:noFill/>
          </a:ln>
        </p:spPr>
      </p:pic>
      <p:sp>
        <p:nvSpPr>
          <p:cNvPr id="308" name="Google Shape;308;p48"/>
          <p:cNvSpPr txBox="1"/>
          <p:nvPr>
            <p:ph idx="2" type="body"/>
          </p:nvPr>
        </p:nvSpPr>
        <p:spPr>
          <a:xfrm>
            <a:off x="450700" y="1197400"/>
            <a:ext cx="35073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1600">
                <a:latin typeface="Times New Roman"/>
                <a:ea typeface="Times New Roman"/>
                <a:cs typeface="Times New Roman"/>
                <a:sym typeface="Times New Roman"/>
              </a:rPr>
              <a:t>Requirement Analysis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WORKING MODEL</a:t>
            </a:r>
            <a:endParaRPr/>
          </a:p>
        </p:txBody>
      </p:sp>
      <p:sp>
        <p:nvSpPr>
          <p:cNvPr id="314" name="Google Shape;314;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15" name="Google Shape;315;p49"/>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pic>
        <p:nvPicPr>
          <p:cNvPr id="316" name="Google Shape;316;p49"/>
          <p:cNvPicPr preferRelativeResize="0"/>
          <p:nvPr/>
        </p:nvPicPr>
        <p:blipFill rotWithShape="1">
          <a:blip r:embed="rId4">
            <a:alphaModFix/>
          </a:blip>
          <a:srcRect b="0" l="0" r="0" t="0"/>
          <a:stretch/>
        </p:blipFill>
        <p:spPr>
          <a:xfrm>
            <a:off x="1212490" y="1174194"/>
            <a:ext cx="6719020" cy="3969305"/>
          </a:xfrm>
          <a:prstGeom prst="rect">
            <a:avLst/>
          </a:prstGeom>
          <a:noFill/>
          <a:ln>
            <a:noFill/>
          </a:ln>
        </p:spPr>
      </p:pic>
      <p:sp>
        <p:nvSpPr>
          <p:cNvPr id="317" name="Google Shape;317;p49"/>
          <p:cNvSpPr txBox="1"/>
          <p:nvPr/>
        </p:nvSpPr>
        <p:spPr>
          <a:xfrm>
            <a:off x="2278350" y="4792751"/>
            <a:ext cx="45873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Fig. 6: Swimlane Diagram</a:t>
            </a:r>
            <a:endParaRPr sz="1100">
              <a:solidFill>
                <a:schemeClr val="dk1"/>
              </a:solidFill>
              <a:latin typeface="Calibri"/>
              <a:ea typeface="Calibri"/>
              <a:cs typeface="Calibri"/>
              <a:sym typeface="Calibri"/>
            </a:endParaRPr>
          </a:p>
        </p:txBody>
      </p:sp>
      <p:sp>
        <p:nvSpPr>
          <p:cNvPr id="318" name="Google Shape;318;p49"/>
          <p:cNvSpPr txBox="1"/>
          <p:nvPr>
            <p:ph idx="2" type="body"/>
          </p:nvPr>
        </p:nvSpPr>
        <p:spPr>
          <a:xfrm>
            <a:off x="73225" y="1388275"/>
            <a:ext cx="1242900" cy="104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2060"/>
              </a:buClr>
              <a:buSzPts val="1200"/>
              <a:buNone/>
            </a:pPr>
            <a:r>
              <a:rPr lang="en" sz="1900">
                <a:latin typeface="Times New Roman"/>
                <a:ea typeface="Times New Roman"/>
                <a:cs typeface="Times New Roman"/>
                <a:sym typeface="Times New Roman"/>
              </a:rPr>
              <a:t>Design </a:t>
            </a:r>
            <a:endParaRPr sz="1900">
              <a:latin typeface="Times New Roman"/>
              <a:ea typeface="Times New Roman"/>
              <a:cs typeface="Times New Roman"/>
              <a:sym typeface="Times New Roman"/>
            </a:endParaRPr>
          </a:p>
          <a:p>
            <a:pPr indent="0" lvl="0" marL="0" rtl="0" algn="ctr">
              <a:spcBef>
                <a:spcPts val="0"/>
              </a:spcBef>
              <a:spcAft>
                <a:spcPts val="0"/>
              </a:spcAft>
              <a:buClr>
                <a:srgbClr val="002060"/>
              </a:buClr>
              <a:buSzPts val="1200"/>
              <a:buNone/>
            </a:pPr>
            <a:r>
              <a:rPr lang="en" sz="1900">
                <a:latin typeface="Times New Roman"/>
                <a:ea typeface="Times New Roman"/>
                <a:cs typeface="Times New Roman"/>
                <a:sym typeface="Times New Roman"/>
              </a:rPr>
              <a:t>Diagram</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WORKING MODEL</a:t>
            </a:r>
            <a:endParaRPr/>
          </a:p>
        </p:txBody>
      </p:sp>
      <p:sp>
        <p:nvSpPr>
          <p:cNvPr id="324" name="Google Shape;324;p50"/>
          <p:cNvSpPr txBox="1"/>
          <p:nvPr>
            <p:ph idx="2" type="body"/>
          </p:nvPr>
        </p:nvSpPr>
        <p:spPr>
          <a:xfrm>
            <a:off x="448965" y="1655520"/>
            <a:ext cx="3817625" cy="227629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200"/>
              <a:buChar char="•"/>
            </a:pPr>
            <a:r>
              <a:rPr lang="en" sz="1200">
                <a:latin typeface="Times New Roman"/>
                <a:ea typeface="Times New Roman"/>
                <a:cs typeface="Times New Roman"/>
                <a:sym typeface="Times New Roman"/>
              </a:rPr>
              <a:t>An </a:t>
            </a:r>
            <a:r>
              <a:rPr lang="en" sz="1200" u="sng">
                <a:solidFill>
                  <a:schemeClr val="hlink"/>
                </a:solidFill>
                <a:latin typeface="Times New Roman"/>
                <a:ea typeface="Times New Roman"/>
                <a:cs typeface="Times New Roman"/>
                <a:sym typeface="Times New Roman"/>
                <a:hlinkClick r:id="rId3"/>
              </a:rPr>
              <a:t>android</a:t>
            </a:r>
            <a:r>
              <a:rPr lang="en" sz="1200">
                <a:latin typeface="Times New Roman"/>
                <a:ea typeface="Times New Roman"/>
                <a:cs typeface="Times New Roman"/>
                <a:sym typeface="Times New Roman"/>
              </a:rPr>
              <a:t> mobile application is currently under development.</a:t>
            </a:r>
            <a:endParaRPr/>
          </a:p>
          <a:p>
            <a:pPr indent="0" lvl="0" marL="0" rtl="0" algn="just">
              <a:spcBef>
                <a:spcPts val="240"/>
              </a:spcBef>
              <a:spcAft>
                <a:spcPts val="0"/>
              </a:spcAft>
              <a:buClr>
                <a:srgbClr val="002060"/>
              </a:buClr>
              <a:buSzPts val="1200"/>
              <a:buNone/>
            </a:pPr>
            <a:r>
              <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The partial version of the application can make prediction by uploading the image from the device gallery.</a:t>
            </a:r>
            <a:endParaRPr/>
          </a:p>
        </p:txBody>
      </p:sp>
      <p:sp>
        <p:nvSpPr>
          <p:cNvPr id="325" name="Google Shape;325;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50"/>
          <p:cNvPicPr preferRelativeResize="0"/>
          <p:nvPr/>
        </p:nvPicPr>
        <p:blipFill rotWithShape="1">
          <a:blip r:embed="rId4">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pic>
        <p:nvPicPr>
          <p:cNvPr id="327" name="Google Shape;327;p50"/>
          <p:cNvPicPr preferRelativeResize="0"/>
          <p:nvPr/>
        </p:nvPicPr>
        <p:blipFill rotWithShape="1">
          <a:blip r:embed="rId5">
            <a:alphaModFix/>
          </a:blip>
          <a:srcRect b="0" l="0" r="0" t="0"/>
          <a:stretch/>
        </p:blipFill>
        <p:spPr>
          <a:xfrm>
            <a:off x="5709101" y="64286"/>
            <a:ext cx="2715451" cy="4834074"/>
          </a:xfrm>
          <a:prstGeom prst="rect">
            <a:avLst/>
          </a:prstGeom>
          <a:noFill/>
          <a:ln>
            <a:noFill/>
          </a:ln>
        </p:spPr>
      </p:pic>
      <p:pic>
        <p:nvPicPr>
          <p:cNvPr id="328" name="Google Shape;328;p50"/>
          <p:cNvPicPr preferRelativeResize="0"/>
          <p:nvPr/>
        </p:nvPicPr>
        <p:blipFill rotWithShape="1">
          <a:blip r:embed="rId6">
            <a:alphaModFix/>
          </a:blip>
          <a:srcRect b="0" l="0" r="0" t="0"/>
          <a:stretch/>
        </p:blipFill>
        <p:spPr>
          <a:xfrm>
            <a:off x="2460408" y="3010270"/>
            <a:ext cx="1848071" cy="2096720"/>
          </a:xfrm>
          <a:prstGeom prst="rect">
            <a:avLst/>
          </a:prstGeom>
          <a:noFill/>
          <a:ln>
            <a:noFill/>
          </a:ln>
        </p:spPr>
      </p:pic>
      <p:sp>
        <p:nvSpPr>
          <p:cNvPr id="329" name="Google Shape;329;p50"/>
          <p:cNvSpPr txBox="1"/>
          <p:nvPr/>
        </p:nvSpPr>
        <p:spPr>
          <a:xfrm>
            <a:off x="4773175" y="4845389"/>
            <a:ext cx="45873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Fig. 8: Partial Mobile Application</a:t>
            </a:r>
            <a:endParaRPr sz="1100">
              <a:solidFill>
                <a:schemeClr val="dk1"/>
              </a:solidFill>
              <a:latin typeface="Calibri"/>
              <a:ea typeface="Calibri"/>
              <a:cs typeface="Calibri"/>
              <a:sym typeface="Calibri"/>
            </a:endParaRPr>
          </a:p>
        </p:txBody>
      </p:sp>
      <p:sp>
        <p:nvSpPr>
          <p:cNvPr id="330" name="Google Shape;330;p50"/>
          <p:cNvSpPr txBox="1"/>
          <p:nvPr/>
        </p:nvSpPr>
        <p:spPr>
          <a:xfrm>
            <a:off x="1090788" y="4849589"/>
            <a:ext cx="45873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Fig. 7: Mobile App Icon</a:t>
            </a:r>
            <a:endParaRPr sz="1100">
              <a:solidFill>
                <a:schemeClr val="dk1"/>
              </a:solidFill>
              <a:latin typeface="Calibri"/>
              <a:ea typeface="Calibri"/>
              <a:cs typeface="Calibri"/>
              <a:sym typeface="Calibri"/>
            </a:endParaRPr>
          </a:p>
        </p:txBody>
      </p:sp>
      <p:sp>
        <p:nvSpPr>
          <p:cNvPr id="331" name="Google Shape;331;p50"/>
          <p:cNvSpPr txBox="1"/>
          <p:nvPr>
            <p:ph idx="2" type="body"/>
          </p:nvPr>
        </p:nvSpPr>
        <p:spPr>
          <a:xfrm>
            <a:off x="450700" y="1197400"/>
            <a:ext cx="35073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1600">
                <a:latin typeface="Times New Roman"/>
                <a:ea typeface="Times New Roman"/>
                <a:cs typeface="Times New Roman"/>
                <a:sym typeface="Times New Roman"/>
              </a:rPr>
              <a:t>Working Module</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WORKING MODEL</a:t>
            </a:r>
            <a:endParaRPr/>
          </a:p>
        </p:txBody>
      </p:sp>
      <p:sp>
        <p:nvSpPr>
          <p:cNvPr id="337" name="Google Shape;337;p51"/>
          <p:cNvSpPr txBox="1"/>
          <p:nvPr>
            <p:ph idx="2" type="body"/>
          </p:nvPr>
        </p:nvSpPr>
        <p:spPr>
          <a:xfrm>
            <a:off x="448965" y="1655520"/>
            <a:ext cx="4275740" cy="227629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200"/>
              <a:buChar char="•"/>
            </a:pPr>
            <a:r>
              <a:rPr lang="en" sz="1200">
                <a:latin typeface="Times New Roman"/>
                <a:ea typeface="Times New Roman"/>
                <a:cs typeface="Times New Roman"/>
                <a:sym typeface="Times New Roman"/>
              </a:rPr>
              <a:t>A basic CNN with three hidden layers is developed.</a:t>
            </a:r>
            <a:endParaRPr/>
          </a:p>
          <a:p>
            <a:pPr indent="-266700" lvl="0" marL="342900" rtl="0" algn="just">
              <a:spcBef>
                <a:spcPts val="240"/>
              </a:spcBef>
              <a:spcAft>
                <a:spcPts val="0"/>
              </a:spcAft>
              <a:buClr>
                <a:srgbClr val="002060"/>
              </a:buClr>
              <a:buSzPts val="1200"/>
              <a:buNone/>
            </a:pPr>
            <a:r>
              <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The training accuracy of CNN is 99 %</a:t>
            </a:r>
            <a:endParaRPr/>
          </a:p>
          <a:p>
            <a:pPr indent="-266700" lvl="0" marL="342900" rtl="0" algn="just">
              <a:spcBef>
                <a:spcPts val="240"/>
              </a:spcBef>
              <a:spcAft>
                <a:spcPts val="0"/>
              </a:spcAft>
              <a:buClr>
                <a:srgbClr val="002060"/>
              </a:buClr>
              <a:buSzPts val="1200"/>
              <a:buNone/>
            </a:pPr>
            <a:r>
              <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The validation accuracy of CNN is 88.4 %</a:t>
            </a:r>
            <a:endParaRPr sz="1200">
              <a:latin typeface="Times New Roman"/>
              <a:ea typeface="Times New Roman"/>
              <a:cs typeface="Times New Roman"/>
              <a:sym typeface="Times New Roman"/>
            </a:endParaRPr>
          </a:p>
          <a:p>
            <a:pPr indent="0" lvl="0" marL="342900" rtl="0" algn="just">
              <a:spcBef>
                <a:spcPts val="240"/>
              </a:spcBef>
              <a:spcAft>
                <a:spcPts val="0"/>
              </a:spcAft>
              <a:buNone/>
            </a:pPr>
            <a:r>
              <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Link To </a:t>
            </a:r>
            <a:r>
              <a:rPr lang="en" sz="1200" u="sng">
                <a:solidFill>
                  <a:schemeClr val="hlink"/>
                </a:solidFill>
                <a:latin typeface="Times New Roman"/>
                <a:ea typeface="Times New Roman"/>
                <a:cs typeface="Times New Roman"/>
                <a:sym typeface="Times New Roman"/>
                <a:hlinkClick r:id="rId3"/>
              </a:rPr>
              <a:t>Notebook</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for this model </a:t>
            </a:r>
            <a:endParaRPr/>
          </a:p>
        </p:txBody>
      </p:sp>
      <p:sp>
        <p:nvSpPr>
          <p:cNvPr id="338" name="Google Shape;338;p5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51"/>
          <p:cNvPicPr preferRelativeResize="0"/>
          <p:nvPr/>
        </p:nvPicPr>
        <p:blipFill rotWithShape="1">
          <a:blip r:embed="rId4">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pic>
        <p:nvPicPr>
          <p:cNvPr id="340" name="Google Shape;340;p51"/>
          <p:cNvPicPr preferRelativeResize="0"/>
          <p:nvPr/>
        </p:nvPicPr>
        <p:blipFill rotWithShape="1">
          <a:blip r:embed="rId5">
            <a:alphaModFix/>
          </a:blip>
          <a:srcRect b="0" l="0" r="0" t="0"/>
          <a:stretch/>
        </p:blipFill>
        <p:spPr>
          <a:xfrm>
            <a:off x="6099050" y="1188978"/>
            <a:ext cx="2013694" cy="3954522"/>
          </a:xfrm>
          <a:prstGeom prst="rect">
            <a:avLst/>
          </a:prstGeom>
          <a:noFill/>
          <a:ln>
            <a:noFill/>
          </a:ln>
        </p:spPr>
      </p:pic>
      <p:pic>
        <p:nvPicPr>
          <p:cNvPr id="341" name="Google Shape;341;p51"/>
          <p:cNvPicPr preferRelativeResize="0"/>
          <p:nvPr/>
        </p:nvPicPr>
        <p:blipFill rotWithShape="1">
          <a:blip r:embed="rId6">
            <a:alphaModFix/>
          </a:blip>
          <a:srcRect b="0" l="0" r="0" t="0"/>
          <a:stretch/>
        </p:blipFill>
        <p:spPr>
          <a:xfrm>
            <a:off x="4196259" y="1811847"/>
            <a:ext cx="1832460" cy="2420658"/>
          </a:xfrm>
          <a:prstGeom prst="rect">
            <a:avLst/>
          </a:prstGeom>
          <a:noFill/>
          <a:ln>
            <a:noFill/>
          </a:ln>
        </p:spPr>
      </p:pic>
      <p:sp>
        <p:nvSpPr>
          <p:cNvPr id="342" name="Google Shape;342;p51"/>
          <p:cNvSpPr txBox="1"/>
          <p:nvPr/>
        </p:nvSpPr>
        <p:spPr>
          <a:xfrm>
            <a:off x="4055613" y="4454950"/>
            <a:ext cx="22101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Fig. 9:  Accuracy &amp; Loss Graphs</a:t>
            </a:r>
            <a:endParaRPr sz="1100">
              <a:solidFill>
                <a:schemeClr val="dk1"/>
              </a:solidFill>
              <a:latin typeface="Calibri"/>
              <a:ea typeface="Calibri"/>
              <a:cs typeface="Calibri"/>
              <a:sym typeface="Calibri"/>
            </a:endParaRPr>
          </a:p>
        </p:txBody>
      </p:sp>
      <p:sp>
        <p:nvSpPr>
          <p:cNvPr id="343" name="Google Shape;343;p51"/>
          <p:cNvSpPr txBox="1"/>
          <p:nvPr>
            <p:ph idx="2" type="body"/>
          </p:nvPr>
        </p:nvSpPr>
        <p:spPr>
          <a:xfrm>
            <a:off x="450700" y="1197400"/>
            <a:ext cx="35073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1600">
                <a:latin typeface="Times New Roman"/>
                <a:ea typeface="Times New Roman"/>
                <a:cs typeface="Times New Roman"/>
                <a:sym typeface="Times New Roman"/>
              </a:rPr>
              <a:t>Working Module</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WORKING MODEL</a:t>
            </a:r>
            <a:endParaRPr/>
          </a:p>
        </p:txBody>
      </p:sp>
      <p:sp>
        <p:nvSpPr>
          <p:cNvPr id="349" name="Google Shape;349;p52"/>
          <p:cNvSpPr txBox="1"/>
          <p:nvPr>
            <p:ph idx="2" type="body"/>
          </p:nvPr>
        </p:nvSpPr>
        <p:spPr>
          <a:xfrm>
            <a:off x="448964" y="1655520"/>
            <a:ext cx="5650085" cy="2276294"/>
          </a:xfrm>
          <a:prstGeom prst="rect">
            <a:avLst/>
          </a:prstGeom>
          <a:noFill/>
          <a:ln>
            <a:noFill/>
          </a:ln>
        </p:spPr>
        <p:txBody>
          <a:bodyPr anchorCtr="0" anchor="t" bIns="45700" lIns="91425" spcFirstLastPara="1" rIns="91425" wrap="square" tIns="45700">
            <a:normAutofit lnSpcReduction="20000"/>
          </a:bodyPr>
          <a:lstStyle/>
          <a:p>
            <a:pPr indent="-342900" lvl="0" marL="342900" rtl="0" algn="just">
              <a:spcBef>
                <a:spcPts val="0"/>
              </a:spcBef>
              <a:spcAft>
                <a:spcPts val="0"/>
              </a:spcAft>
              <a:buClr>
                <a:srgbClr val="002060"/>
              </a:buClr>
              <a:buSzPts val="1200"/>
              <a:buChar char="•"/>
            </a:pPr>
            <a:r>
              <a:rPr lang="en" sz="1200">
                <a:latin typeface="Times New Roman"/>
                <a:ea typeface="Times New Roman"/>
                <a:cs typeface="Times New Roman"/>
                <a:sym typeface="Times New Roman"/>
              </a:rPr>
              <a:t>A comparative study between different architectures of neural networks.</a:t>
            </a:r>
            <a:endParaRPr/>
          </a:p>
          <a:p>
            <a:pPr indent="0" lvl="0" marL="0" rtl="0" algn="just">
              <a:spcBef>
                <a:spcPts val="240"/>
              </a:spcBef>
              <a:spcAft>
                <a:spcPts val="0"/>
              </a:spcAft>
              <a:buClr>
                <a:srgbClr val="002060"/>
              </a:buClr>
              <a:buSzPts val="1200"/>
              <a:buNone/>
            </a:pPr>
            <a:r>
              <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An android application from which user can capture the image of infected plant and see the disease. </a:t>
            </a:r>
            <a:endParaRPr sz="1200">
              <a:latin typeface="Times New Roman"/>
              <a:ea typeface="Times New Roman"/>
              <a:cs typeface="Times New Roman"/>
              <a:sym typeface="Times New Roman"/>
            </a:endParaRPr>
          </a:p>
          <a:p>
            <a:pPr indent="0" lvl="0" marL="342900" rtl="0" algn="just">
              <a:spcBef>
                <a:spcPts val="240"/>
              </a:spcBef>
              <a:spcAft>
                <a:spcPts val="0"/>
              </a:spcAft>
              <a:buNone/>
            </a:pPr>
            <a:r>
              <a:t/>
            </a:r>
            <a:endParaRPr sz="1200">
              <a:latin typeface="Times New Roman"/>
              <a:ea typeface="Times New Roman"/>
              <a:cs typeface="Times New Roman"/>
              <a:sym typeface="Times New Roman"/>
            </a:endParaRPr>
          </a:p>
          <a:p>
            <a:pPr indent="-342900" lvl="0" marL="342900" rtl="0" algn="just">
              <a:spcBef>
                <a:spcPts val="240"/>
              </a:spcBef>
              <a:spcAft>
                <a:spcPts val="0"/>
              </a:spcAft>
              <a:buSzPts val="1200"/>
              <a:buFont typeface="Times New Roman"/>
              <a:buChar char="•"/>
            </a:pPr>
            <a:r>
              <a:rPr lang="en" sz="1200">
                <a:latin typeface="Times New Roman"/>
                <a:ea typeface="Times New Roman"/>
                <a:cs typeface="Times New Roman"/>
                <a:sym typeface="Times New Roman"/>
              </a:rPr>
              <a:t>If a picture of the plant is found to have some disease, the application will send a notification to the user after a few days for capturing the photo of the plant again.</a:t>
            </a:r>
            <a:endParaRPr sz="1200">
              <a:latin typeface="Times New Roman"/>
              <a:ea typeface="Times New Roman"/>
              <a:cs typeface="Times New Roman"/>
              <a:sym typeface="Times New Roman"/>
            </a:endParaRPr>
          </a:p>
          <a:p>
            <a:pPr indent="0" lvl="0" marL="342900" rtl="0" algn="just">
              <a:spcBef>
                <a:spcPts val="240"/>
              </a:spcBef>
              <a:spcAft>
                <a:spcPts val="0"/>
              </a:spcAft>
              <a:buNone/>
            </a:pPr>
            <a:r>
              <a:t/>
            </a:r>
            <a:endParaRPr sz="1200">
              <a:latin typeface="Times New Roman"/>
              <a:ea typeface="Times New Roman"/>
              <a:cs typeface="Times New Roman"/>
              <a:sym typeface="Times New Roman"/>
            </a:endParaRPr>
          </a:p>
          <a:p>
            <a:pPr indent="-342900" lvl="0" marL="342900" rtl="0" algn="just">
              <a:spcBef>
                <a:spcPts val="240"/>
              </a:spcBef>
              <a:spcAft>
                <a:spcPts val="0"/>
              </a:spcAft>
              <a:buSzPts val="1200"/>
              <a:buFont typeface="Times New Roman"/>
              <a:buChar char="•"/>
            </a:pPr>
            <a:r>
              <a:rPr lang="en" sz="1200">
                <a:latin typeface="Times New Roman"/>
                <a:ea typeface="Times New Roman"/>
                <a:cs typeface="Times New Roman"/>
                <a:sym typeface="Times New Roman"/>
              </a:rPr>
              <a:t>So, the application will monitor if the intensity of disease is decreasing or not.</a:t>
            </a:r>
            <a:endParaRPr sz="1200">
              <a:latin typeface="Times New Roman"/>
              <a:ea typeface="Times New Roman"/>
              <a:cs typeface="Times New Roman"/>
              <a:sym typeface="Times New Roman"/>
            </a:endParaRPr>
          </a:p>
          <a:p>
            <a:pPr indent="0" lvl="0" marL="342900" rtl="0" algn="just">
              <a:spcBef>
                <a:spcPts val="240"/>
              </a:spcBef>
              <a:spcAft>
                <a:spcPts val="0"/>
              </a:spcAft>
              <a:buNone/>
            </a:pPr>
            <a:r>
              <a:t/>
            </a:r>
            <a:endParaRPr sz="1200">
              <a:latin typeface="Times New Roman"/>
              <a:ea typeface="Times New Roman"/>
              <a:cs typeface="Times New Roman"/>
              <a:sym typeface="Times New Roman"/>
            </a:endParaRPr>
          </a:p>
          <a:p>
            <a:pPr indent="-254000" lvl="0" marL="342900" rtl="0" algn="just">
              <a:spcBef>
                <a:spcPts val="280"/>
              </a:spcBef>
              <a:spcAft>
                <a:spcPts val="0"/>
              </a:spcAft>
              <a:buClr>
                <a:srgbClr val="002060"/>
              </a:buClr>
              <a:buSzPts val="1400"/>
              <a:buNone/>
            </a:pPr>
            <a:r>
              <a:t/>
            </a:r>
            <a:endParaRPr sz="1400">
              <a:latin typeface="Times New Roman"/>
              <a:ea typeface="Times New Roman"/>
              <a:cs typeface="Times New Roman"/>
              <a:sym typeface="Times New Roman"/>
            </a:endParaRPr>
          </a:p>
        </p:txBody>
      </p:sp>
      <p:sp>
        <p:nvSpPr>
          <p:cNvPr id="350" name="Google Shape;350;p5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51" name="Google Shape;351;p52"/>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pic>
        <p:nvPicPr>
          <p:cNvPr id="352" name="Google Shape;352;p52"/>
          <p:cNvPicPr preferRelativeResize="0"/>
          <p:nvPr/>
        </p:nvPicPr>
        <p:blipFill>
          <a:blip r:embed="rId4">
            <a:alphaModFix/>
          </a:blip>
          <a:stretch>
            <a:fillRect/>
          </a:stretch>
        </p:blipFill>
        <p:spPr>
          <a:xfrm>
            <a:off x="6099050" y="63875"/>
            <a:ext cx="2608925" cy="4703398"/>
          </a:xfrm>
          <a:prstGeom prst="rect">
            <a:avLst/>
          </a:prstGeom>
          <a:noFill/>
          <a:ln>
            <a:noFill/>
          </a:ln>
        </p:spPr>
      </p:pic>
      <p:sp>
        <p:nvSpPr>
          <p:cNvPr id="353" name="Google Shape;353;p52"/>
          <p:cNvSpPr txBox="1"/>
          <p:nvPr/>
        </p:nvSpPr>
        <p:spPr>
          <a:xfrm>
            <a:off x="5903513" y="47271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Calibri"/>
                <a:ea typeface="Calibri"/>
                <a:cs typeface="Calibri"/>
                <a:sym typeface="Calibri"/>
              </a:rPr>
              <a:t>Fig. 10: Partial Mobile Application</a:t>
            </a:r>
            <a:endParaRPr sz="1100">
              <a:solidFill>
                <a:schemeClr val="dk1"/>
              </a:solidFill>
              <a:latin typeface="Calibri"/>
              <a:ea typeface="Calibri"/>
              <a:cs typeface="Calibri"/>
              <a:sym typeface="Calibri"/>
            </a:endParaRPr>
          </a:p>
        </p:txBody>
      </p:sp>
      <p:sp>
        <p:nvSpPr>
          <p:cNvPr id="354" name="Google Shape;354;p52"/>
          <p:cNvSpPr txBox="1"/>
          <p:nvPr/>
        </p:nvSpPr>
        <p:spPr>
          <a:xfrm>
            <a:off x="1396375" y="4661300"/>
            <a:ext cx="342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Link To Implementation: </a:t>
            </a:r>
            <a:r>
              <a:rPr lang="en" sz="1200" u="sng">
                <a:solidFill>
                  <a:schemeClr val="hlink"/>
                </a:solidFill>
                <a:latin typeface="Times New Roman"/>
                <a:ea typeface="Times New Roman"/>
                <a:cs typeface="Times New Roman"/>
                <a:sym typeface="Times New Roman"/>
                <a:hlinkClick r:id="rId5"/>
              </a:rPr>
              <a:t>GitHub Repo</a:t>
            </a:r>
            <a:endParaRPr sz="1200">
              <a:latin typeface="Times New Roman"/>
              <a:ea typeface="Times New Roman"/>
              <a:cs typeface="Times New Roman"/>
              <a:sym typeface="Times New Roman"/>
            </a:endParaRPr>
          </a:p>
        </p:txBody>
      </p:sp>
      <p:sp>
        <p:nvSpPr>
          <p:cNvPr id="355" name="Google Shape;355;p52"/>
          <p:cNvSpPr txBox="1"/>
          <p:nvPr>
            <p:ph idx="2" type="body"/>
          </p:nvPr>
        </p:nvSpPr>
        <p:spPr>
          <a:xfrm>
            <a:off x="450700" y="1197400"/>
            <a:ext cx="35073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1600">
                <a:latin typeface="Times New Roman"/>
                <a:ea typeface="Times New Roman"/>
                <a:cs typeface="Times New Roman"/>
                <a:sym typeface="Times New Roman"/>
              </a:rPr>
              <a:t>Attained Deliverables</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METHODOLOGY</a:t>
            </a:r>
            <a:endParaRPr/>
          </a:p>
        </p:txBody>
      </p:sp>
      <p:sp>
        <p:nvSpPr>
          <p:cNvPr id="361" name="Google Shape;361;p53"/>
          <p:cNvSpPr txBox="1"/>
          <p:nvPr>
            <p:ph idx="2" type="body"/>
          </p:nvPr>
        </p:nvSpPr>
        <p:spPr>
          <a:xfrm>
            <a:off x="450700" y="1197400"/>
            <a:ext cx="35073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1600">
                <a:latin typeface="Times New Roman"/>
                <a:ea typeface="Times New Roman"/>
                <a:cs typeface="Times New Roman"/>
                <a:sym typeface="Times New Roman"/>
              </a:rPr>
              <a:t>Reference Software Model – CNN</a:t>
            </a:r>
            <a:endParaRPr sz="1600">
              <a:latin typeface="Times New Roman"/>
              <a:ea typeface="Times New Roman"/>
              <a:cs typeface="Times New Roman"/>
              <a:sym typeface="Times New Roman"/>
            </a:endParaRPr>
          </a:p>
        </p:txBody>
      </p:sp>
      <p:sp>
        <p:nvSpPr>
          <p:cNvPr id="362" name="Google Shape;362;p5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63" name="Google Shape;363;p53"/>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
        <p:nvSpPr>
          <p:cNvPr id="364" name="Google Shape;364;p53"/>
          <p:cNvSpPr txBox="1"/>
          <p:nvPr>
            <p:ph idx="2" type="body"/>
          </p:nvPr>
        </p:nvSpPr>
        <p:spPr>
          <a:xfrm>
            <a:off x="448965" y="1655520"/>
            <a:ext cx="4428445" cy="3054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200"/>
              <a:buChar char="•"/>
            </a:pPr>
            <a:r>
              <a:rPr lang="en" sz="1200">
                <a:latin typeface="Times New Roman"/>
                <a:ea typeface="Times New Roman"/>
                <a:cs typeface="Times New Roman"/>
                <a:sym typeface="Times New Roman"/>
              </a:rPr>
              <a:t>Convolution Neural Network (CNN) – A neural network used for image classification tasks.</a:t>
            </a:r>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It is an advanced technique, requiring high computation powers.</a:t>
            </a:r>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A convolution is a linear operation, but images are non-linear, so we need to add non-linearity to them by using activation functions.</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A CNN consists of –</a:t>
            </a:r>
            <a:endParaRPr/>
          </a:p>
          <a:p>
            <a:pPr indent="-285750" lvl="1" marL="742950" rtl="0" algn="just">
              <a:spcBef>
                <a:spcPts val="220"/>
              </a:spcBef>
              <a:spcAft>
                <a:spcPts val="0"/>
              </a:spcAft>
              <a:buClr>
                <a:srgbClr val="002060"/>
              </a:buClr>
              <a:buSzPts val="1100"/>
              <a:buChar char="–"/>
            </a:pPr>
            <a:r>
              <a:rPr lang="en" sz="1100">
                <a:latin typeface="Times New Roman"/>
                <a:ea typeface="Times New Roman"/>
                <a:cs typeface="Times New Roman"/>
                <a:sym typeface="Times New Roman"/>
              </a:rPr>
              <a:t>Convolution Layer</a:t>
            </a:r>
            <a:endParaRPr/>
          </a:p>
          <a:p>
            <a:pPr indent="-285750" lvl="1" marL="742950" rtl="0" algn="just">
              <a:spcBef>
                <a:spcPts val="220"/>
              </a:spcBef>
              <a:spcAft>
                <a:spcPts val="0"/>
              </a:spcAft>
              <a:buClr>
                <a:srgbClr val="002060"/>
              </a:buClr>
              <a:buSzPts val="1100"/>
              <a:buChar char="–"/>
            </a:pPr>
            <a:r>
              <a:rPr lang="en" sz="1100">
                <a:latin typeface="Times New Roman"/>
                <a:ea typeface="Times New Roman"/>
                <a:cs typeface="Times New Roman"/>
                <a:sym typeface="Times New Roman"/>
              </a:rPr>
              <a:t>Pooling Layer</a:t>
            </a:r>
            <a:endParaRPr/>
          </a:p>
          <a:p>
            <a:pPr indent="-285750" lvl="1" marL="742950" rtl="0" algn="just">
              <a:spcBef>
                <a:spcPts val="220"/>
              </a:spcBef>
              <a:spcAft>
                <a:spcPts val="0"/>
              </a:spcAft>
              <a:buClr>
                <a:srgbClr val="002060"/>
              </a:buClr>
              <a:buSzPts val="1100"/>
              <a:buChar char="–"/>
            </a:pPr>
            <a:r>
              <a:rPr lang="en" sz="1100">
                <a:latin typeface="Times New Roman"/>
                <a:ea typeface="Times New Roman"/>
                <a:cs typeface="Times New Roman"/>
                <a:sym typeface="Times New Roman"/>
              </a:rPr>
              <a:t>Padding Layer</a:t>
            </a:r>
            <a:endParaRPr/>
          </a:p>
          <a:p>
            <a:pPr indent="-285750" lvl="1" marL="742950" rtl="0" algn="just">
              <a:spcBef>
                <a:spcPts val="220"/>
              </a:spcBef>
              <a:spcAft>
                <a:spcPts val="0"/>
              </a:spcAft>
              <a:buClr>
                <a:srgbClr val="002060"/>
              </a:buClr>
              <a:buSzPts val="1100"/>
              <a:buChar char="–"/>
            </a:pPr>
            <a:r>
              <a:rPr lang="en" sz="1100">
                <a:latin typeface="Times New Roman"/>
                <a:ea typeface="Times New Roman"/>
                <a:cs typeface="Times New Roman"/>
                <a:sym typeface="Times New Roman"/>
              </a:rPr>
              <a:t>Fully Connected Layer</a:t>
            </a:r>
            <a:endParaRPr/>
          </a:p>
          <a:p>
            <a:pPr indent="-285750" lvl="0" marL="342900" rtl="0" algn="just">
              <a:spcBef>
                <a:spcPts val="300"/>
              </a:spcBef>
              <a:spcAft>
                <a:spcPts val="0"/>
              </a:spcAft>
              <a:buClr>
                <a:srgbClr val="002060"/>
              </a:buClr>
              <a:buSzPts val="1200"/>
              <a:buChar char="•"/>
            </a:pPr>
            <a:r>
              <a:rPr lang="en" sz="1200">
                <a:latin typeface="Times New Roman"/>
                <a:ea typeface="Times New Roman"/>
                <a:cs typeface="Times New Roman"/>
                <a:sym typeface="Times New Roman"/>
              </a:rPr>
              <a:t>The</a:t>
            </a:r>
            <a:r>
              <a:rPr lang="en" sz="1500">
                <a:latin typeface="Times New Roman"/>
                <a:ea typeface="Times New Roman"/>
                <a:cs typeface="Times New Roman"/>
                <a:sym typeface="Times New Roman"/>
              </a:rPr>
              <a:t> </a:t>
            </a:r>
            <a:r>
              <a:rPr lang="en" sz="1200">
                <a:latin typeface="Times New Roman"/>
                <a:ea typeface="Times New Roman"/>
                <a:cs typeface="Times New Roman"/>
                <a:sym typeface="Times New Roman"/>
              </a:rPr>
              <a:t>architecture of the currently working model is shown in the figure.</a:t>
            </a:r>
            <a:r>
              <a:rPr lang="en" sz="1500">
                <a:latin typeface="Times New Roman"/>
                <a:ea typeface="Times New Roman"/>
                <a:cs typeface="Times New Roman"/>
                <a:sym typeface="Times New Roman"/>
              </a:rPr>
              <a:t> </a:t>
            </a:r>
            <a:endParaRPr/>
          </a:p>
        </p:txBody>
      </p:sp>
      <p:pic>
        <p:nvPicPr>
          <p:cNvPr id="365" name="Google Shape;365;p53"/>
          <p:cNvPicPr preferRelativeResize="0"/>
          <p:nvPr/>
        </p:nvPicPr>
        <p:blipFill rotWithShape="1">
          <a:blip r:embed="rId4">
            <a:alphaModFix/>
          </a:blip>
          <a:srcRect b="0" l="0" r="0" t="0"/>
          <a:stretch/>
        </p:blipFill>
        <p:spPr>
          <a:xfrm>
            <a:off x="5846725" y="68525"/>
            <a:ext cx="2478200" cy="4844625"/>
          </a:xfrm>
          <a:prstGeom prst="rect">
            <a:avLst/>
          </a:prstGeom>
          <a:noFill/>
          <a:ln>
            <a:noFill/>
          </a:ln>
        </p:spPr>
      </p:pic>
      <p:sp>
        <p:nvSpPr>
          <p:cNvPr id="366" name="Google Shape;366;p53"/>
          <p:cNvSpPr/>
          <p:nvPr/>
        </p:nvSpPr>
        <p:spPr>
          <a:xfrm>
            <a:off x="6340623" y="4913150"/>
            <a:ext cx="1490400" cy="215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2060"/>
                </a:solidFill>
                <a:latin typeface="Times New Roman"/>
                <a:ea typeface="Times New Roman"/>
                <a:cs typeface="Times New Roman"/>
                <a:sym typeface="Times New Roman"/>
              </a:rPr>
              <a:t>Fig 11: CNN Architecture</a:t>
            </a:r>
            <a:endParaRPr sz="800">
              <a:solidFill>
                <a:srgbClr val="002060"/>
              </a:solidFill>
              <a:latin typeface="Times New Roman"/>
              <a:ea typeface="Times New Roman"/>
              <a:cs typeface="Times New Roman"/>
              <a:sym typeface="Times New Roman"/>
            </a:endParaRPr>
          </a:p>
        </p:txBody>
      </p:sp>
      <p:sp>
        <p:nvSpPr>
          <p:cNvPr id="367" name="Google Shape;367;p53"/>
          <p:cNvSpPr txBox="1"/>
          <p:nvPr/>
        </p:nvSpPr>
        <p:spPr>
          <a:xfrm>
            <a:off x="1396375" y="4661300"/>
            <a:ext cx="342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Link To Implementation: </a:t>
            </a:r>
            <a:r>
              <a:rPr lang="en" sz="1200" u="sng">
                <a:solidFill>
                  <a:schemeClr val="hlink"/>
                </a:solidFill>
                <a:latin typeface="Times New Roman"/>
                <a:ea typeface="Times New Roman"/>
                <a:cs typeface="Times New Roman"/>
                <a:sym typeface="Times New Roman"/>
                <a:hlinkClick r:id="rId5"/>
              </a:rPr>
              <a:t>GitHub Repo</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METHODOLOGY</a:t>
            </a:r>
            <a:endParaRPr/>
          </a:p>
        </p:txBody>
      </p:sp>
      <p:sp>
        <p:nvSpPr>
          <p:cNvPr id="373" name="Google Shape;373;p54"/>
          <p:cNvSpPr txBox="1"/>
          <p:nvPr>
            <p:ph idx="2" type="body"/>
          </p:nvPr>
        </p:nvSpPr>
        <p:spPr>
          <a:xfrm>
            <a:off x="450700" y="1197400"/>
            <a:ext cx="42105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1600">
                <a:latin typeface="Times New Roman"/>
                <a:ea typeface="Times New Roman"/>
                <a:cs typeface="Times New Roman"/>
                <a:sym typeface="Times New Roman"/>
              </a:rPr>
              <a:t>Reference Software Model – Residual Net</a:t>
            </a:r>
            <a:endParaRPr sz="1600">
              <a:latin typeface="Times New Roman"/>
              <a:ea typeface="Times New Roman"/>
              <a:cs typeface="Times New Roman"/>
              <a:sym typeface="Times New Roman"/>
            </a:endParaRPr>
          </a:p>
        </p:txBody>
      </p:sp>
      <p:sp>
        <p:nvSpPr>
          <p:cNvPr id="374" name="Google Shape;374;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75" name="Google Shape;375;p54"/>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
        <p:nvSpPr>
          <p:cNvPr id="376" name="Google Shape;376;p54"/>
          <p:cNvSpPr txBox="1"/>
          <p:nvPr>
            <p:ph idx="2" type="body"/>
          </p:nvPr>
        </p:nvSpPr>
        <p:spPr>
          <a:xfrm>
            <a:off x="448966" y="1655520"/>
            <a:ext cx="3664920" cy="3054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200"/>
              <a:buChar char="•"/>
            </a:pPr>
            <a:r>
              <a:rPr lang="en" sz="1200">
                <a:latin typeface="Times New Roman"/>
                <a:ea typeface="Times New Roman"/>
                <a:cs typeface="Times New Roman"/>
                <a:sym typeface="Times New Roman"/>
              </a:rPr>
              <a:t>In this network technique of skip connections is used.</a:t>
            </a:r>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The skip connection skips training from a few layers and connects directly to the output. </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In ResNet, Instead of layers learn the underlying mapping, we allow network to fit the residual mapping.</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Advantage -  If any layer hurts the performance of architecture, then it will be skipped by regularization. </a:t>
            </a:r>
            <a:endParaRPr sz="1200">
              <a:latin typeface="Times New Roman"/>
              <a:ea typeface="Times New Roman"/>
              <a:cs typeface="Times New Roman"/>
              <a:sym typeface="Times New Roman"/>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This results in overcoming vanishing/exploding gradient issues.</a:t>
            </a:r>
            <a:endParaRPr sz="1200">
              <a:latin typeface="Times New Roman"/>
              <a:ea typeface="Times New Roman"/>
              <a:cs typeface="Times New Roman"/>
              <a:sym typeface="Times New Roman"/>
            </a:endParaRPr>
          </a:p>
        </p:txBody>
      </p:sp>
      <p:pic>
        <p:nvPicPr>
          <p:cNvPr id="377" name="Google Shape;377;p54"/>
          <p:cNvPicPr preferRelativeResize="0"/>
          <p:nvPr/>
        </p:nvPicPr>
        <p:blipFill rotWithShape="1">
          <a:blip r:embed="rId4">
            <a:alphaModFix/>
          </a:blip>
          <a:srcRect b="0" l="0" r="0" t="0"/>
          <a:stretch/>
        </p:blipFill>
        <p:spPr>
          <a:xfrm>
            <a:off x="4706413" y="1655520"/>
            <a:ext cx="3980387" cy="2044533"/>
          </a:xfrm>
          <a:prstGeom prst="rect">
            <a:avLst/>
          </a:prstGeom>
          <a:noFill/>
          <a:ln>
            <a:noFill/>
          </a:ln>
        </p:spPr>
      </p:pic>
      <p:sp>
        <p:nvSpPr>
          <p:cNvPr id="378" name="Google Shape;378;p54"/>
          <p:cNvSpPr/>
          <p:nvPr/>
        </p:nvSpPr>
        <p:spPr>
          <a:xfrm>
            <a:off x="4410606" y="3725827"/>
            <a:ext cx="457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2060"/>
                </a:solidFill>
                <a:latin typeface="Times New Roman"/>
                <a:ea typeface="Times New Roman"/>
                <a:cs typeface="Times New Roman"/>
                <a:sym typeface="Times New Roman"/>
              </a:rPr>
              <a:t>Fig 12: ResNet Architecture</a:t>
            </a:r>
            <a:endParaRPr/>
          </a:p>
          <a:p>
            <a:pPr indent="0" lvl="0" marL="0" marR="0" rtl="0" algn="ctr">
              <a:spcBef>
                <a:spcPts val="0"/>
              </a:spcBef>
              <a:spcAft>
                <a:spcPts val="0"/>
              </a:spcAft>
              <a:buNone/>
            </a:pPr>
            <a:r>
              <a:rPr lang="en" sz="800">
                <a:solidFill>
                  <a:srgbClr val="002060"/>
                </a:solidFill>
                <a:latin typeface="Times New Roman"/>
                <a:ea typeface="Times New Roman"/>
                <a:cs typeface="Times New Roman"/>
                <a:sym typeface="Times New Roman"/>
              </a:rPr>
              <a:t>Source: Deep Residual Learning for Image Recognition </a:t>
            </a:r>
            <a:r>
              <a:rPr baseline="30000" lang="en" sz="800">
                <a:solidFill>
                  <a:srgbClr val="002060"/>
                </a:solidFill>
                <a:latin typeface="Times New Roman"/>
                <a:ea typeface="Times New Roman"/>
                <a:cs typeface="Times New Roman"/>
                <a:sym typeface="Times New Roman"/>
              </a:rPr>
              <a:t>[8]</a:t>
            </a:r>
            <a:endParaRPr baseline="30000" sz="800">
              <a:solidFill>
                <a:srgbClr val="00206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METHODOLOGY</a:t>
            </a:r>
            <a:endParaRPr/>
          </a:p>
        </p:txBody>
      </p:sp>
      <p:sp>
        <p:nvSpPr>
          <p:cNvPr id="384" name="Google Shape;384;p55"/>
          <p:cNvSpPr txBox="1"/>
          <p:nvPr>
            <p:ph idx="2" type="body"/>
          </p:nvPr>
        </p:nvSpPr>
        <p:spPr>
          <a:xfrm>
            <a:off x="450706" y="1197405"/>
            <a:ext cx="30525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1600">
                <a:latin typeface="Times New Roman"/>
                <a:ea typeface="Times New Roman"/>
                <a:cs typeface="Times New Roman"/>
                <a:sym typeface="Times New Roman"/>
              </a:rPr>
              <a:t>Reference Software Model – UNet</a:t>
            </a:r>
            <a:endParaRPr sz="1600">
              <a:latin typeface="Times New Roman"/>
              <a:ea typeface="Times New Roman"/>
              <a:cs typeface="Times New Roman"/>
              <a:sym typeface="Times New Roman"/>
            </a:endParaRPr>
          </a:p>
        </p:txBody>
      </p:sp>
      <p:sp>
        <p:nvSpPr>
          <p:cNvPr id="385" name="Google Shape;385;p5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86" name="Google Shape;386;p55"/>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
        <p:nvSpPr>
          <p:cNvPr id="387" name="Google Shape;387;p55"/>
          <p:cNvSpPr txBox="1"/>
          <p:nvPr>
            <p:ph idx="2" type="body"/>
          </p:nvPr>
        </p:nvSpPr>
        <p:spPr>
          <a:xfrm>
            <a:off x="448966" y="1655520"/>
            <a:ext cx="3664800" cy="30540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200"/>
              <a:buChar char="•"/>
            </a:pPr>
            <a:r>
              <a:rPr lang="en" sz="1200">
                <a:latin typeface="Times New Roman"/>
                <a:ea typeface="Times New Roman"/>
                <a:cs typeface="Times New Roman"/>
                <a:sym typeface="Times New Roman"/>
              </a:rPr>
              <a:t>UNet is an image segmentation architecture generally used for medical image segmentation.</a:t>
            </a:r>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It can give good results on complex images.</a:t>
            </a:r>
            <a:endParaRPr/>
          </a:p>
          <a:p>
            <a:pPr indent="-342900" lvl="0" marL="342900" rtl="0" algn="just">
              <a:spcBef>
                <a:spcPts val="240"/>
              </a:spcBef>
              <a:spcAft>
                <a:spcPts val="0"/>
              </a:spcAft>
              <a:buClr>
                <a:srgbClr val="002060"/>
              </a:buClr>
              <a:buSzPts val="1200"/>
              <a:buChar char="•"/>
            </a:pPr>
            <a:r>
              <a:rPr lang="en" sz="1200">
                <a:latin typeface="Times New Roman"/>
                <a:ea typeface="Times New Roman"/>
                <a:cs typeface="Times New Roman"/>
                <a:sym typeface="Times New Roman"/>
              </a:rPr>
              <a:t>In this, we convert a feature map to a vector, then reconstruct the image from this vector.</a:t>
            </a:r>
            <a:endParaRPr sz="1200">
              <a:latin typeface="Times New Roman"/>
              <a:ea typeface="Times New Roman"/>
              <a:cs typeface="Times New Roman"/>
              <a:sym typeface="Times New Roman"/>
            </a:endParaRPr>
          </a:p>
          <a:p>
            <a:pPr indent="-342900" lvl="0" marL="342900" rtl="0" algn="just">
              <a:spcBef>
                <a:spcPts val="240"/>
              </a:spcBef>
              <a:spcAft>
                <a:spcPts val="0"/>
              </a:spcAft>
              <a:buSzPts val="1200"/>
              <a:buFont typeface="Times New Roman"/>
              <a:buChar char="•"/>
            </a:pPr>
            <a:r>
              <a:rPr lang="en" sz="1200">
                <a:latin typeface="Times New Roman"/>
                <a:ea typeface="Times New Roman"/>
                <a:cs typeface="Times New Roman"/>
                <a:sym typeface="Times New Roman"/>
              </a:rPr>
              <a:t>The architecture looks like a ‘U’. This architecture consists of three sections- </a:t>
            </a:r>
            <a:endParaRPr sz="1200">
              <a:latin typeface="Times New Roman"/>
              <a:ea typeface="Times New Roman"/>
              <a:cs typeface="Times New Roman"/>
              <a:sym typeface="Times New Roman"/>
            </a:endParaRPr>
          </a:p>
          <a:p>
            <a:pPr indent="-234950" lvl="1" marL="742950" rtl="0" algn="just">
              <a:spcBef>
                <a:spcPts val="240"/>
              </a:spcBef>
              <a:spcAft>
                <a:spcPts val="0"/>
              </a:spcAft>
              <a:buSzPts val="1200"/>
              <a:buFont typeface="Times New Roman"/>
              <a:buChar char="–"/>
            </a:pPr>
            <a:r>
              <a:rPr lang="en" sz="1200">
                <a:latin typeface="Times New Roman"/>
                <a:ea typeface="Times New Roman"/>
                <a:cs typeface="Times New Roman"/>
                <a:sym typeface="Times New Roman"/>
              </a:rPr>
              <a:t>The Contraction Section</a:t>
            </a:r>
            <a:endParaRPr sz="1200">
              <a:latin typeface="Times New Roman"/>
              <a:ea typeface="Times New Roman"/>
              <a:cs typeface="Times New Roman"/>
              <a:sym typeface="Times New Roman"/>
            </a:endParaRPr>
          </a:p>
          <a:p>
            <a:pPr indent="-234950" lvl="1" marL="742950" rtl="0" algn="just">
              <a:spcBef>
                <a:spcPts val="240"/>
              </a:spcBef>
              <a:spcAft>
                <a:spcPts val="0"/>
              </a:spcAft>
              <a:buSzPts val="1200"/>
              <a:buFont typeface="Times New Roman"/>
              <a:buChar char="–"/>
            </a:pPr>
            <a:r>
              <a:rPr lang="en" sz="1200">
                <a:latin typeface="Times New Roman"/>
                <a:ea typeface="Times New Roman"/>
                <a:cs typeface="Times New Roman"/>
                <a:sym typeface="Times New Roman"/>
              </a:rPr>
              <a:t>The Bottleneck Section</a:t>
            </a:r>
            <a:endParaRPr sz="1200">
              <a:latin typeface="Times New Roman"/>
              <a:ea typeface="Times New Roman"/>
              <a:cs typeface="Times New Roman"/>
              <a:sym typeface="Times New Roman"/>
            </a:endParaRPr>
          </a:p>
          <a:p>
            <a:pPr indent="-234950" lvl="1" marL="742950" rtl="0" algn="just">
              <a:spcBef>
                <a:spcPts val="240"/>
              </a:spcBef>
              <a:spcAft>
                <a:spcPts val="0"/>
              </a:spcAft>
              <a:buSzPts val="1200"/>
              <a:buFont typeface="Times New Roman"/>
              <a:buChar char="–"/>
            </a:pPr>
            <a:r>
              <a:rPr lang="en" sz="1200">
                <a:latin typeface="Times New Roman"/>
                <a:ea typeface="Times New Roman"/>
                <a:cs typeface="Times New Roman"/>
                <a:sym typeface="Times New Roman"/>
              </a:rPr>
              <a:t>The Expansion Section</a:t>
            </a:r>
            <a:endParaRPr sz="1200">
              <a:latin typeface="Times New Roman"/>
              <a:ea typeface="Times New Roman"/>
              <a:cs typeface="Times New Roman"/>
              <a:sym typeface="Times New Roman"/>
            </a:endParaRPr>
          </a:p>
          <a:p>
            <a:pPr indent="-342900" lvl="0" marL="342900" rtl="0" algn="just">
              <a:spcBef>
                <a:spcPts val="240"/>
              </a:spcBef>
              <a:spcAft>
                <a:spcPts val="0"/>
              </a:spcAft>
              <a:buSzPts val="1200"/>
              <a:buFont typeface="Times New Roman"/>
              <a:buChar char="•"/>
            </a:pPr>
            <a:r>
              <a:rPr lang="en" sz="1200">
                <a:latin typeface="Times New Roman"/>
                <a:ea typeface="Times New Roman"/>
                <a:cs typeface="Times New Roman"/>
                <a:sym typeface="Times New Roman"/>
              </a:rPr>
              <a:t>Using U-Net, we can easily segment the infected area in the image to get more precise results</a:t>
            </a:r>
            <a:endParaRPr sz="1200">
              <a:latin typeface="Times New Roman"/>
              <a:ea typeface="Times New Roman"/>
              <a:cs typeface="Times New Roman"/>
              <a:sym typeface="Times New Roman"/>
            </a:endParaRPr>
          </a:p>
          <a:p>
            <a:pPr indent="-266700" lvl="0" marL="342900" rtl="0" algn="just">
              <a:spcBef>
                <a:spcPts val="240"/>
              </a:spcBef>
              <a:spcAft>
                <a:spcPts val="0"/>
              </a:spcAft>
              <a:buClr>
                <a:srgbClr val="002060"/>
              </a:buClr>
              <a:buSzPts val="1200"/>
              <a:buNone/>
            </a:pPr>
            <a:r>
              <a:t/>
            </a:r>
            <a:endParaRPr sz="1200">
              <a:latin typeface="Times New Roman"/>
              <a:ea typeface="Times New Roman"/>
              <a:cs typeface="Times New Roman"/>
              <a:sym typeface="Times New Roman"/>
            </a:endParaRPr>
          </a:p>
        </p:txBody>
      </p:sp>
      <p:sp>
        <p:nvSpPr>
          <p:cNvPr id="388" name="Google Shape;388;p55"/>
          <p:cNvSpPr/>
          <p:nvPr/>
        </p:nvSpPr>
        <p:spPr>
          <a:xfrm>
            <a:off x="4351231" y="4441002"/>
            <a:ext cx="457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2060"/>
                </a:solidFill>
                <a:latin typeface="Times New Roman"/>
                <a:ea typeface="Times New Roman"/>
                <a:cs typeface="Times New Roman"/>
                <a:sym typeface="Times New Roman"/>
              </a:rPr>
              <a:t>Fig 13: UNet Architecture</a:t>
            </a:r>
            <a:endParaRPr/>
          </a:p>
          <a:p>
            <a:pPr indent="0" lvl="0" marL="0" marR="0" rtl="0" algn="ctr">
              <a:spcBef>
                <a:spcPts val="0"/>
              </a:spcBef>
              <a:spcAft>
                <a:spcPts val="0"/>
              </a:spcAft>
              <a:buNone/>
            </a:pPr>
            <a:r>
              <a:rPr lang="en" sz="800">
                <a:solidFill>
                  <a:srgbClr val="002060"/>
                </a:solidFill>
                <a:latin typeface="Times New Roman"/>
                <a:ea typeface="Times New Roman"/>
                <a:cs typeface="Times New Roman"/>
                <a:sym typeface="Times New Roman"/>
              </a:rPr>
              <a:t>Source: UNet - Towards </a:t>
            </a:r>
            <a:r>
              <a:rPr lang="en" sz="800">
                <a:solidFill>
                  <a:srgbClr val="002060"/>
                </a:solidFill>
                <a:latin typeface="Times New Roman"/>
                <a:ea typeface="Times New Roman"/>
                <a:cs typeface="Times New Roman"/>
                <a:sym typeface="Times New Roman"/>
              </a:rPr>
              <a:t>Data Science</a:t>
            </a:r>
            <a:endParaRPr sz="800">
              <a:solidFill>
                <a:srgbClr val="002060"/>
              </a:solidFill>
              <a:latin typeface="Times New Roman"/>
              <a:ea typeface="Times New Roman"/>
              <a:cs typeface="Times New Roman"/>
              <a:sym typeface="Times New Roman"/>
            </a:endParaRPr>
          </a:p>
        </p:txBody>
      </p:sp>
      <p:pic>
        <p:nvPicPr>
          <p:cNvPr id="389" name="Google Shape;389;p55"/>
          <p:cNvPicPr preferRelativeResize="0"/>
          <p:nvPr/>
        </p:nvPicPr>
        <p:blipFill>
          <a:blip r:embed="rId4">
            <a:alphaModFix/>
          </a:blip>
          <a:stretch>
            <a:fillRect/>
          </a:stretch>
        </p:blipFill>
        <p:spPr>
          <a:xfrm>
            <a:off x="4260450" y="1312550"/>
            <a:ext cx="4753552" cy="31284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448965" y="281175"/>
            <a:ext cx="8093400" cy="763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METHODOLOGY</a:t>
            </a:r>
            <a:endParaRPr/>
          </a:p>
        </p:txBody>
      </p:sp>
      <p:sp>
        <p:nvSpPr>
          <p:cNvPr id="395" name="Google Shape;395;p56"/>
          <p:cNvSpPr txBox="1"/>
          <p:nvPr>
            <p:ph idx="2" type="body"/>
          </p:nvPr>
        </p:nvSpPr>
        <p:spPr>
          <a:xfrm>
            <a:off x="448975" y="1884125"/>
            <a:ext cx="7728300" cy="2624100"/>
          </a:xfrm>
          <a:prstGeom prst="rect">
            <a:avLst/>
          </a:prstGeom>
          <a:noFill/>
          <a:ln>
            <a:noFill/>
          </a:ln>
        </p:spPr>
        <p:txBody>
          <a:bodyPr anchorCtr="0" anchor="t" bIns="45700" lIns="91425" spcFirstLastPara="1" rIns="91425" wrap="square" tIns="45700">
            <a:normAutofit lnSpcReduction="10000"/>
          </a:bodyPr>
          <a:lstStyle/>
          <a:p>
            <a:pPr indent="-323850" lvl="0" marL="457200" rtl="0" algn="just">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First</a:t>
            </a:r>
            <a:r>
              <a:rPr lang="en" sz="1500">
                <a:latin typeface="Times New Roman"/>
                <a:ea typeface="Times New Roman"/>
                <a:cs typeface="Times New Roman"/>
                <a:sym typeface="Times New Roman"/>
              </a:rPr>
              <a:t> of all, the user has to select the image using the ‘Select Image’ button in the Android Application.</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Then, the user has to click on ‘View Results’ button in the Android Application.</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On clicking the View Results button, the image is processed by the application &amp; converted in a BitMap &amp; then it is sent to the deployed AI Model. </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The AI Model then predicts the results &amp; sends predictions to application.</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Then, the application processes those predictions &amp; display the result to the user.</a:t>
            </a:r>
            <a:endParaRPr sz="1700">
              <a:latin typeface="Times New Roman"/>
              <a:ea typeface="Times New Roman"/>
              <a:cs typeface="Times New Roman"/>
              <a:sym typeface="Times New Roman"/>
            </a:endParaRPr>
          </a:p>
        </p:txBody>
      </p:sp>
      <p:sp>
        <p:nvSpPr>
          <p:cNvPr id="396" name="Google Shape;396;p5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97" name="Google Shape;397;p56"/>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
        <p:nvSpPr>
          <p:cNvPr id="398" name="Google Shape;398;p56"/>
          <p:cNvSpPr txBox="1"/>
          <p:nvPr>
            <p:ph idx="2" type="body"/>
          </p:nvPr>
        </p:nvSpPr>
        <p:spPr>
          <a:xfrm>
            <a:off x="450706" y="1426005"/>
            <a:ext cx="3052500" cy="30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2060"/>
              </a:buClr>
              <a:buSzPts val="1200"/>
              <a:buNone/>
            </a:pPr>
            <a:r>
              <a:rPr lang="en" sz="2100">
                <a:latin typeface="Times New Roman"/>
                <a:ea typeface="Times New Roman"/>
                <a:cs typeface="Times New Roman"/>
                <a:sym typeface="Times New Roman"/>
              </a:rPr>
              <a:t>STEPS</a:t>
            </a:r>
            <a:endParaRPr sz="2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GANTT CHART</a:t>
            </a:r>
            <a:endParaRPr/>
          </a:p>
        </p:txBody>
      </p:sp>
      <p:pic>
        <p:nvPicPr>
          <p:cNvPr id="404" name="Google Shape;404;p57"/>
          <p:cNvPicPr preferRelativeResize="0"/>
          <p:nvPr/>
        </p:nvPicPr>
        <p:blipFill rotWithShape="1">
          <a:blip r:embed="rId3">
            <a:alphaModFix/>
          </a:blip>
          <a:srcRect b="0" l="0" r="0" t="0"/>
          <a:stretch/>
        </p:blipFill>
        <p:spPr>
          <a:xfrm>
            <a:off x="1343862" y="1190738"/>
            <a:ext cx="6303575" cy="3430488"/>
          </a:xfrm>
          <a:prstGeom prst="rect">
            <a:avLst/>
          </a:prstGeom>
          <a:noFill/>
          <a:ln>
            <a:noFill/>
          </a:ln>
        </p:spPr>
      </p:pic>
      <p:sp>
        <p:nvSpPr>
          <p:cNvPr id="405" name="Google Shape;405;p57"/>
          <p:cNvSpPr txBox="1"/>
          <p:nvPr/>
        </p:nvSpPr>
        <p:spPr>
          <a:xfrm>
            <a:off x="3808475" y="4716560"/>
            <a:ext cx="15270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chemeClr val="dk1"/>
                </a:solidFill>
                <a:latin typeface="Times New Roman"/>
                <a:ea typeface="Times New Roman"/>
                <a:cs typeface="Times New Roman"/>
                <a:sym typeface="Times New Roman"/>
              </a:rPr>
              <a:t>Fig – 14 Gantt Chart</a:t>
            </a:r>
            <a:endParaRPr sz="800">
              <a:solidFill>
                <a:schemeClr val="dk1"/>
              </a:solidFill>
              <a:latin typeface="Times New Roman"/>
              <a:ea typeface="Times New Roman"/>
              <a:cs typeface="Times New Roman"/>
              <a:sym typeface="Times New Roman"/>
            </a:endParaRPr>
          </a:p>
        </p:txBody>
      </p:sp>
      <p:sp>
        <p:nvSpPr>
          <p:cNvPr id="406" name="Google Shape;406;p5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407" name="Google Shape;407;p57"/>
          <p:cNvPicPr preferRelativeResize="0"/>
          <p:nvPr/>
        </p:nvPicPr>
        <p:blipFill rotWithShape="1">
          <a:blip r:embed="rId4">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418815" y="0"/>
            <a:ext cx="6413700" cy="788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INDEX</a:t>
            </a:r>
            <a:endParaRPr/>
          </a:p>
        </p:txBody>
      </p:sp>
      <p:graphicFrame>
        <p:nvGraphicFramePr>
          <p:cNvPr id="230" name="Google Shape;230;p40"/>
          <p:cNvGraphicFramePr/>
          <p:nvPr/>
        </p:nvGraphicFramePr>
        <p:xfrm>
          <a:off x="1262467" y="724129"/>
          <a:ext cx="3000000" cy="3000000"/>
        </p:xfrm>
        <a:graphic>
          <a:graphicData uri="http://schemas.openxmlformats.org/drawingml/2006/table">
            <a:tbl>
              <a:tblPr bandRow="1" firstRow="1">
                <a:noFill/>
                <a:tableStyleId>{4AB90BE7-17A9-432C-9F1E-67C0B5B8604A}</a:tableStyleId>
              </a:tblPr>
              <a:tblGrid>
                <a:gridCol w="1059425"/>
                <a:gridCol w="2472000"/>
                <a:gridCol w="2118850"/>
              </a:tblGrid>
              <a:tr h="373275">
                <a:tc>
                  <a:txBody>
                    <a:bodyPr/>
                    <a:lstStyle/>
                    <a:p>
                      <a:pPr indent="0" lvl="0" marL="0" marR="0" rtl="0" algn="ctr">
                        <a:spcBef>
                          <a:spcPts val="0"/>
                        </a:spcBef>
                        <a:spcAft>
                          <a:spcPts val="0"/>
                        </a:spcAft>
                        <a:buNone/>
                      </a:pPr>
                      <a:r>
                        <a:rPr lang="en" sz="1200" u="none" cap="none" strike="noStrike">
                          <a:solidFill>
                            <a:schemeClr val="lt1"/>
                          </a:solidFill>
                          <a:latin typeface="Times New Roman"/>
                          <a:ea typeface="Times New Roman"/>
                          <a:cs typeface="Times New Roman"/>
                          <a:sym typeface="Times New Roman"/>
                        </a:rPr>
                        <a:t>S. No.</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chemeClr val="lt1"/>
                          </a:solidFill>
                          <a:latin typeface="Times New Roman"/>
                          <a:ea typeface="Times New Roman"/>
                          <a:cs typeface="Times New Roman"/>
                          <a:sym typeface="Times New Roman"/>
                        </a:rPr>
                        <a:t>Title</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chemeClr val="lt1"/>
                          </a:solidFill>
                          <a:latin typeface="Times New Roman"/>
                          <a:ea typeface="Times New Roman"/>
                          <a:cs typeface="Times New Roman"/>
                          <a:sym typeface="Times New Roman"/>
                        </a:rPr>
                        <a:t>Slide Number</a:t>
                      </a:r>
                      <a:endParaRPr/>
                    </a:p>
                  </a:txBody>
                  <a:tcPr marT="45725" marB="45725" marR="120025" marL="120025"/>
                </a:tc>
              </a:tr>
              <a:tr h="373275">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1</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Problem Statement</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3</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2</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Introduction</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4..5</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3</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Motivation</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6</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4</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SWOT Analysis</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7</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5</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Literature Review</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8</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6</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Objective </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9</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7</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Working Model</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10..14</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8</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Methodology &amp; Deliverables</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15-20</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9</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References</a:t>
                      </a:r>
                      <a:endParaRPr/>
                    </a:p>
                  </a:txBody>
                  <a:tcPr marT="45725" marB="45725" marR="120025" marL="120025"/>
                </a:tc>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2</a:t>
                      </a:r>
                      <a:r>
                        <a:rPr lang="en" sz="1200" u="none" cap="none" strike="noStrike">
                          <a:solidFill>
                            <a:srgbClr val="002060"/>
                          </a:solidFill>
                          <a:latin typeface="Times New Roman"/>
                          <a:ea typeface="Times New Roman"/>
                          <a:cs typeface="Times New Roman"/>
                          <a:sym typeface="Times New Roman"/>
                        </a:rPr>
                        <a:t>1</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r h="373275">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10</a:t>
                      </a:r>
                      <a:endParaRPr/>
                    </a:p>
                  </a:txBody>
                  <a:tcPr marT="45725" marB="45725" marR="120025" marL="120025"/>
                </a:tc>
                <a:tc>
                  <a:txBody>
                    <a:bodyPr/>
                    <a:lstStyle/>
                    <a:p>
                      <a:pPr indent="0" lvl="0" marL="0" marR="0" rtl="0" algn="ctr">
                        <a:spcBef>
                          <a:spcPts val="0"/>
                        </a:spcBef>
                        <a:spcAft>
                          <a:spcPts val="0"/>
                        </a:spcAft>
                        <a:buNone/>
                      </a:pPr>
                      <a:r>
                        <a:rPr lang="en" sz="1200" u="none" cap="none" strike="noStrike">
                          <a:solidFill>
                            <a:srgbClr val="002060"/>
                          </a:solidFill>
                          <a:latin typeface="Times New Roman"/>
                          <a:ea typeface="Times New Roman"/>
                          <a:cs typeface="Times New Roman"/>
                          <a:sym typeface="Times New Roman"/>
                        </a:rPr>
                        <a:t>Team Details</a:t>
                      </a:r>
                      <a:endParaRPr/>
                    </a:p>
                  </a:txBody>
                  <a:tcPr marT="45725" marB="45725" marR="120025" marL="120025"/>
                </a:tc>
                <a:tc>
                  <a:txBody>
                    <a:bodyPr/>
                    <a:lstStyle/>
                    <a:p>
                      <a:pPr indent="0" lvl="0" marL="0" marR="0" rtl="0" algn="ctr">
                        <a:spcBef>
                          <a:spcPts val="0"/>
                        </a:spcBef>
                        <a:spcAft>
                          <a:spcPts val="0"/>
                        </a:spcAft>
                        <a:buNone/>
                      </a:pPr>
                      <a:r>
                        <a:rPr lang="en" sz="1200">
                          <a:solidFill>
                            <a:srgbClr val="002060"/>
                          </a:solidFill>
                          <a:latin typeface="Times New Roman"/>
                          <a:ea typeface="Times New Roman"/>
                          <a:cs typeface="Times New Roman"/>
                          <a:sym typeface="Times New Roman"/>
                        </a:rPr>
                        <a:t>2</a:t>
                      </a:r>
                      <a:r>
                        <a:rPr lang="en" sz="1200" u="none" cap="none" strike="noStrike">
                          <a:solidFill>
                            <a:srgbClr val="002060"/>
                          </a:solidFill>
                          <a:latin typeface="Times New Roman"/>
                          <a:ea typeface="Times New Roman"/>
                          <a:cs typeface="Times New Roman"/>
                          <a:sym typeface="Times New Roman"/>
                        </a:rPr>
                        <a:t>2</a:t>
                      </a:r>
                      <a:endParaRPr sz="1200" u="none" cap="none" strike="noStrike">
                        <a:solidFill>
                          <a:srgbClr val="002060"/>
                        </a:solidFill>
                        <a:latin typeface="Times New Roman"/>
                        <a:ea typeface="Times New Roman"/>
                        <a:cs typeface="Times New Roman"/>
                        <a:sym typeface="Times New Roman"/>
                      </a:endParaRPr>
                    </a:p>
                  </a:txBody>
                  <a:tcPr marT="45725" marB="45725" marR="120025" marL="120025"/>
                </a:tc>
              </a:tr>
            </a:tbl>
          </a:graphicData>
        </a:graphic>
      </p:graphicFrame>
      <p:sp>
        <p:nvSpPr>
          <p:cNvPr id="231" name="Google Shape;231;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40"/>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DELIVERABLES</a:t>
            </a:r>
            <a:endParaRPr/>
          </a:p>
        </p:txBody>
      </p:sp>
      <p:sp>
        <p:nvSpPr>
          <p:cNvPr id="413" name="Google Shape;413;p5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414" name="Google Shape;414;p58"/>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graphicFrame>
        <p:nvGraphicFramePr>
          <p:cNvPr id="415" name="Google Shape;415;p58"/>
          <p:cNvGraphicFramePr/>
          <p:nvPr/>
        </p:nvGraphicFramePr>
        <p:xfrm>
          <a:off x="746600" y="1809750"/>
          <a:ext cx="3000000" cy="3000000"/>
        </p:xfrm>
        <a:graphic>
          <a:graphicData uri="http://schemas.openxmlformats.org/drawingml/2006/table">
            <a:tbl>
              <a:tblPr>
                <a:noFill/>
                <a:tableStyleId>{1614BDC4-4EFC-410E-BBD5-194D2984879F}</a:tableStyleId>
              </a:tblPr>
              <a:tblGrid>
                <a:gridCol w="628025"/>
                <a:gridCol w="1436850"/>
                <a:gridCol w="3518800"/>
                <a:gridCol w="1861225"/>
              </a:tblGrid>
              <a:tr h="609575">
                <a:tc>
                  <a:txBody>
                    <a:bodyPr/>
                    <a:lstStyle/>
                    <a:p>
                      <a:pPr indent="0" lvl="0" marL="0" rtl="0" algn="l">
                        <a:spcBef>
                          <a:spcPts val="0"/>
                        </a:spcBef>
                        <a:spcAft>
                          <a:spcPts val="0"/>
                        </a:spcAft>
                        <a:buNone/>
                      </a:pPr>
                      <a:r>
                        <a:rPr lang="en">
                          <a:solidFill>
                            <a:srgbClr val="002060"/>
                          </a:solidFill>
                        </a:rPr>
                        <a:t>S.No.</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Timeline</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Deliverables</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t>Status</a:t>
                      </a:r>
                      <a:endParaRPr/>
                    </a:p>
                  </a:txBody>
                  <a:tcPr marT="91425" marB="91425" marR="91425" marL="91425"/>
                </a:tc>
              </a:tr>
              <a:tr h="381000">
                <a:tc>
                  <a:txBody>
                    <a:bodyPr/>
                    <a:lstStyle/>
                    <a:p>
                      <a:pPr indent="0" lvl="0" marL="0" rtl="0" algn="l">
                        <a:spcBef>
                          <a:spcPts val="0"/>
                        </a:spcBef>
                        <a:spcAft>
                          <a:spcPts val="0"/>
                        </a:spcAft>
                        <a:buNone/>
                      </a:pPr>
                      <a:r>
                        <a:rPr lang="en">
                          <a:solidFill>
                            <a:srgbClr val="002060"/>
                          </a:solidFill>
                        </a:rPr>
                        <a:t>1</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End of February</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Project Plan, Collected &amp; Processed Data</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t>On Track</a:t>
                      </a:r>
                      <a:endParaRPr/>
                    </a:p>
                  </a:txBody>
                  <a:tcPr marT="91425" marB="91425" marR="91425" marL="91425">
                    <a:solidFill>
                      <a:srgbClr val="00FF00"/>
                    </a:solidFill>
                  </a:tcPr>
                </a:tc>
              </a:tr>
              <a:tr h="381000">
                <a:tc>
                  <a:txBody>
                    <a:bodyPr/>
                    <a:lstStyle/>
                    <a:p>
                      <a:pPr indent="0" lvl="0" marL="0" rtl="0" algn="l">
                        <a:spcBef>
                          <a:spcPts val="0"/>
                        </a:spcBef>
                        <a:spcAft>
                          <a:spcPts val="0"/>
                        </a:spcAft>
                        <a:buNone/>
                      </a:pPr>
                      <a:r>
                        <a:rPr lang="en">
                          <a:solidFill>
                            <a:srgbClr val="002060"/>
                          </a:solidFill>
                        </a:rPr>
                        <a:t>2</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End of March</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Trained Models with Comparative Analysis, Partial Android App</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t>On Track</a:t>
                      </a:r>
                      <a:endParaRPr/>
                    </a:p>
                  </a:txBody>
                  <a:tcPr marT="91425" marB="91425" marR="91425" marL="91425">
                    <a:solidFill>
                      <a:srgbClr val="00FF00"/>
                    </a:solidFill>
                  </a:tcPr>
                </a:tc>
              </a:tr>
              <a:tr h="381000">
                <a:tc>
                  <a:txBody>
                    <a:bodyPr/>
                    <a:lstStyle/>
                    <a:p>
                      <a:pPr indent="0" lvl="0" marL="0" rtl="0" algn="l">
                        <a:spcBef>
                          <a:spcPts val="0"/>
                        </a:spcBef>
                        <a:spcAft>
                          <a:spcPts val="0"/>
                        </a:spcAft>
                        <a:buNone/>
                      </a:pPr>
                      <a:r>
                        <a:rPr lang="en">
                          <a:solidFill>
                            <a:srgbClr val="002060"/>
                          </a:solidFill>
                        </a:rPr>
                        <a:t>3</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End of April</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solidFill>
                            <a:srgbClr val="002060"/>
                          </a:solidFill>
                        </a:rPr>
                        <a:t>Model Testing, </a:t>
                      </a:r>
                      <a:r>
                        <a:rPr lang="en">
                          <a:solidFill>
                            <a:srgbClr val="002060"/>
                          </a:solidFill>
                        </a:rPr>
                        <a:t>Full Fledge Android App, Final Documentation, </a:t>
                      </a:r>
                      <a:endParaRPr>
                        <a:solidFill>
                          <a:srgbClr val="002060"/>
                        </a:solidFill>
                      </a:endParaRPr>
                    </a:p>
                  </a:txBody>
                  <a:tcPr marT="91425" marB="91425" marR="91425" marL="91425"/>
                </a:tc>
                <a:tc>
                  <a:txBody>
                    <a:bodyPr/>
                    <a:lstStyle/>
                    <a:p>
                      <a:pPr indent="0" lvl="0" marL="0" rtl="0" algn="l">
                        <a:spcBef>
                          <a:spcPts val="0"/>
                        </a:spcBef>
                        <a:spcAft>
                          <a:spcPts val="0"/>
                        </a:spcAft>
                        <a:buNone/>
                      </a:pPr>
                      <a:r>
                        <a:rPr lang="en"/>
                        <a:t>Yet To Be Started</a:t>
                      </a:r>
                      <a:endParaRPr/>
                    </a:p>
                  </a:txBody>
                  <a:tcPr marT="91425" marB="91425" marR="91425" marL="91425">
                    <a:solidFill>
                      <a:srgbClr val="FFE599"/>
                    </a:solidFill>
                  </a:tcPr>
                </a:tc>
              </a:tr>
            </a:tbl>
          </a:graphicData>
        </a:graphic>
      </p:graphicFrame>
      <p:sp>
        <p:nvSpPr>
          <p:cNvPr id="416" name="Google Shape;416;p58"/>
          <p:cNvSpPr txBox="1"/>
          <p:nvPr/>
        </p:nvSpPr>
        <p:spPr>
          <a:xfrm>
            <a:off x="3476512" y="4248030"/>
            <a:ext cx="19851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002060"/>
                </a:solidFill>
                <a:latin typeface="Times New Roman"/>
                <a:ea typeface="Times New Roman"/>
                <a:cs typeface="Times New Roman"/>
                <a:sym typeface="Times New Roman"/>
              </a:rPr>
              <a:t>Table – 2 Status of Deliverables</a:t>
            </a:r>
            <a:endParaRPr sz="800">
              <a:solidFill>
                <a:srgbClr val="00206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REFERENCES</a:t>
            </a:r>
            <a:endParaRPr/>
          </a:p>
        </p:txBody>
      </p:sp>
      <p:sp>
        <p:nvSpPr>
          <p:cNvPr id="422" name="Google Shape;422;p59"/>
          <p:cNvSpPr txBox="1"/>
          <p:nvPr>
            <p:ph idx="2" type="body"/>
          </p:nvPr>
        </p:nvSpPr>
        <p:spPr>
          <a:xfrm>
            <a:off x="434200" y="1223650"/>
            <a:ext cx="7852800" cy="3492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002060"/>
              </a:buClr>
              <a:buSzPts val="1150"/>
              <a:buNone/>
            </a:pPr>
            <a:r>
              <a:rPr lang="en" sz="1000">
                <a:latin typeface="Times New Roman"/>
                <a:ea typeface="Times New Roman"/>
                <a:cs typeface="Times New Roman"/>
                <a:sym typeface="Times New Roman"/>
              </a:rPr>
              <a:t>[1] “India at a Glance” – Food &amp; Agriculture Organization of the United States</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[2] Mohanty SP, Hughes DP and Salathé M (2016) Using Deep Learning for Image-Based Plant Disease</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Detection. Front. Plant Sci. 7:1419. doi: 10.3389/fpls.2016.01419</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[3] G. Fenu and F. M. Malloci, “Forecasting Plant and Crop Disease: An Explorative Study on Current Algorithms,” Big Data and Cognitive Computing, vol. 5, no. 1, p. 2, Jan. 2021, doi: 10.3390/bdcc5010002.</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[4] Dhruvil Shah, Vishvesh Trivedi, Vinay Sheth, Aakash Shah, Uttam Chauhan. “ResTS: Residual Deep interpretable architecture for plant disease detection, Information Processing in Agriculture”, 2021, ISSN 2214-3173, doi: 10.1016/j.inpa.2021.06.001.</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[5] MS Bala Murugan et al 2021 J. Phys.: Conf. Ser. 2115 012017</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[6] P. Jiang, Y. Chen, B. Liu, D. He and C. Liang, "Real-Time Detection of Apple Leaf Diseases Using Deep Learning Approach Based on Improved Convolutional Neural Networks," in IEEE Access, vol. 7, pp. 59069-59080, 2019, doi: 10.1109/ACCESS.2019.2914929.</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[7] S. M. Hassan, A. K. Maji, M. Jasiński, Z. Leonowicz, and E. Jasińska, “Identification of Plant-Leaf Diseases Using CNN and Transfer-Learning Approach,” </a:t>
            </a:r>
            <a:r>
              <a:rPr i="1" lang="en" sz="1000">
                <a:latin typeface="Times New Roman"/>
                <a:ea typeface="Times New Roman"/>
                <a:cs typeface="Times New Roman"/>
                <a:sym typeface="Times New Roman"/>
              </a:rPr>
              <a:t>Electronics</a:t>
            </a:r>
            <a:r>
              <a:rPr lang="en" sz="1000">
                <a:latin typeface="Times New Roman"/>
                <a:ea typeface="Times New Roman"/>
                <a:cs typeface="Times New Roman"/>
                <a:sym typeface="Times New Roman"/>
              </a:rPr>
              <a:t>, vol. 10, no. 12, p. 1388, Jun. 2021, doi: 10.3390/electronics10121388.</a:t>
            </a:r>
            <a:endParaRPr sz="1000">
              <a:latin typeface="Times New Roman"/>
              <a:ea typeface="Times New Roman"/>
              <a:cs typeface="Times New Roman"/>
              <a:sym typeface="Times New Roman"/>
            </a:endParaRPr>
          </a:p>
          <a:p>
            <a:pPr indent="0" lvl="0" marL="0" rtl="0" algn="l">
              <a:lnSpc>
                <a:spcPct val="150000"/>
              </a:lnSpc>
              <a:spcBef>
                <a:spcPts val="230"/>
              </a:spcBef>
              <a:spcAft>
                <a:spcPts val="0"/>
              </a:spcAft>
              <a:buClr>
                <a:srgbClr val="002060"/>
              </a:buClr>
              <a:buSzPts val="1150"/>
              <a:buNone/>
            </a:pPr>
            <a:r>
              <a:rPr lang="en" sz="1000">
                <a:latin typeface="Times New Roman"/>
                <a:ea typeface="Times New Roman"/>
                <a:cs typeface="Times New Roman"/>
                <a:sym typeface="Times New Roman"/>
              </a:rPr>
              <a:t>[8] Kaiming He, Xiangyu Zhang, Shaoqing Ren, Jian Sun: Deep Residual Learning for Image Recognition, Dec 2015, DOI: https://arxiv.org/abs/1512.03385</a:t>
            </a:r>
            <a:endParaRPr sz="1000">
              <a:latin typeface="Times New Roman"/>
              <a:ea typeface="Times New Roman"/>
              <a:cs typeface="Times New Roman"/>
              <a:sym typeface="Times New Roman"/>
            </a:endParaRPr>
          </a:p>
        </p:txBody>
      </p:sp>
      <p:sp>
        <p:nvSpPr>
          <p:cNvPr id="423" name="Google Shape;423;p5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424" name="Google Shape;424;p59"/>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idx="4294967295" type="title"/>
          </p:nvPr>
        </p:nvSpPr>
        <p:spPr>
          <a:xfrm>
            <a:off x="448965" y="281175"/>
            <a:ext cx="6413610" cy="7886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sz="3600">
                <a:solidFill>
                  <a:schemeClr val="lt1"/>
                </a:solidFill>
              </a:rPr>
              <a:t>TEAM DETAILS</a:t>
            </a:r>
            <a:endParaRPr sz="3600">
              <a:solidFill>
                <a:schemeClr val="lt1"/>
              </a:solidFill>
            </a:endParaRPr>
          </a:p>
        </p:txBody>
      </p:sp>
      <p:graphicFrame>
        <p:nvGraphicFramePr>
          <p:cNvPr id="430" name="Google Shape;430;p60"/>
          <p:cNvGraphicFramePr/>
          <p:nvPr/>
        </p:nvGraphicFramePr>
        <p:xfrm>
          <a:off x="448966" y="1655520"/>
          <a:ext cx="3000000" cy="3000000"/>
        </p:xfrm>
        <a:graphic>
          <a:graphicData uri="http://schemas.openxmlformats.org/drawingml/2006/table">
            <a:tbl>
              <a:tblPr bandRow="1" firstRow="1">
                <a:noFill/>
                <a:tableStyleId>{4AB90BE7-17A9-432C-9F1E-67C0B5B8604A}</a:tableStyleId>
              </a:tblPr>
              <a:tblGrid>
                <a:gridCol w="777775"/>
                <a:gridCol w="2488875"/>
                <a:gridCol w="1633325"/>
                <a:gridCol w="1633325"/>
                <a:gridCol w="1633325"/>
              </a:tblGrid>
              <a:tr h="564350">
                <a:tc>
                  <a:txBody>
                    <a:bodyPr/>
                    <a:lstStyle/>
                    <a:p>
                      <a:pPr indent="0" lvl="0" marL="0" marR="0" rtl="0" algn="l">
                        <a:spcBef>
                          <a:spcPts val="0"/>
                        </a:spcBef>
                        <a:spcAft>
                          <a:spcPts val="0"/>
                        </a:spcAft>
                        <a:buNone/>
                      </a:pPr>
                      <a:r>
                        <a:rPr lang="en" sz="1200" u="none" cap="none" strike="noStrike">
                          <a:latin typeface="Times New Roman"/>
                          <a:ea typeface="Times New Roman"/>
                          <a:cs typeface="Times New Roman"/>
                          <a:sym typeface="Times New Roman"/>
                        </a:rPr>
                        <a:t>S. NO</a:t>
                      </a:r>
                      <a:endParaRPr/>
                    </a:p>
                  </a:txBody>
                  <a:tcPr marT="45725" marB="45725" marR="91450" marL="9145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Student Name</a:t>
                      </a:r>
                      <a:endParaRPr/>
                    </a:p>
                  </a:txBody>
                  <a:tcPr marT="45725" marB="45725" marR="91450" marL="9145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Roll no.</a:t>
                      </a:r>
                      <a:endParaRPr/>
                    </a:p>
                  </a:txBody>
                  <a:tcPr marT="45725" marB="45725" marR="91450" marL="9145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SAP ID</a:t>
                      </a:r>
                      <a:endParaRPr/>
                    </a:p>
                  </a:txBody>
                  <a:tcPr marT="45725" marB="45725" marR="91450" marL="9145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Batch</a:t>
                      </a:r>
                      <a:endParaRPr/>
                    </a:p>
                  </a:txBody>
                  <a:tcPr marT="45725" marB="45725" marR="91450" marL="91450"/>
                </a:tc>
              </a:tr>
              <a:tr h="695775">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1</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Garvit Khurana</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R177219080</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500076532</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B.Tech CSE AI&amp;ML-B3</a:t>
                      </a:r>
                      <a:endParaRPr/>
                    </a:p>
                  </a:txBody>
                  <a:tcPr marT="45725" marB="45725" marR="91450" marL="91450"/>
                </a:tc>
              </a:tr>
              <a:tr h="695775">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2</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Tanya Malhotra</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R177219191</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500075815</a:t>
                      </a:r>
                      <a:endParaRPr/>
                    </a:p>
                  </a:txBody>
                  <a:tcPr marT="45725" marB="45725" marR="91450" marL="91450"/>
                </a:tc>
                <a:tc>
                  <a:txBody>
                    <a:bodyPr/>
                    <a:lstStyle/>
                    <a:p>
                      <a:pPr indent="0" lvl="0" marL="0" marR="0" rtl="0" algn="l">
                        <a:lnSpc>
                          <a:spcPct val="100000"/>
                        </a:lnSpc>
                        <a:spcBef>
                          <a:spcPts val="0"/>
                        </a:spcBef>
                        <a:spcAft>
                          <a:spcPts val="0"/>
                        </a:spcAft>
                        <a:buClr>
                          <a:srgbClr val="002060"/>
                        </a:buClr>
                        <a:buSzPts val="1200"/>
                        <a:buFont typeface="Times New Roman"/>
                        <a:buNone/>
                      </a:pPr>
                      <a:r>
                        <a:rPr lang="en" sz="1200">
                          <a:solidFill>
                            <a:srgbClr val="002060"/>
                          </a:solidFill>
                          <a:latin typeface="Times New Roman"/>
                          <a:ea typeface="Times New Roman"/>
                          <a:cs typeface="Times New Roman"/>
                          <a:sym typeface="Times New Roman"/>
                        </a:rPr>
                        <a:t>B.Tech CSE AI&amp;ML-B6</a:t>
                      </a:r>
                      <a:endParaRPr/>
                    </a:p>
                  </a:txBody>
                  <a:tcPr marT="45725" marB="45725" marR="91450" marL="91450"/>
                </a:tc>
              </a:tr>
              <a:tr h="695775">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3</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Vanshaj Goel</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R177219196</a:t>
                      </a:r>
                      <a:endParaRPr/>
                    </a:p>
                  </a:txBody>
                  <a:tcPr marT="45725" marB="45725" marR="91450" marL="91450"/>
                </a:tc>
                <a:tc>
                  <a:txBody>
                    <a:bodyPr/>
                    <a:lstStyle/>
                    <a:p>
                      <a:pPr indent="0" lvl="0" marL="0" marR="0" rtl="0" algn="l">
                        <a:spcBef>
                          <a:spcPts val="0"/>
                        </a:spcBef>
                        <a:spcAft>
                          <a:spcPts val="0"/>
                        </a:spcAft>
                        <a:buNone/>
                      </a:pPr>
                      <a:r>
                        <a:rPr lang="en" sz="1200">
                          <a:solidFill>
                            <a:srgbClr val="002060"/>
                          </a:solidFill>
                          <a:latin typeface="Times New Roman"/>
                          <a:ea typeface="Times New Roman"/>
                          <a:cs typeface="Times New Roman"/>
                          <a:sym typeface="Times New Roman"/>
                        </a:rPr>
                        <a:t>500076419</a:t>
                      </a:r>
                      <a:endParaRPr/>
                    </a:p>
                  </a:txBody>
                  <a:tcPr marT="45725" marB="45725" marR="91450" marL="91450"/>
                </a:tc>
                <a:tc>
                  <a:txBody>
                    <a:bodyPr/>
                    <a:lstStyle/>
                    <a:p>
                      <a:pPr indent="0" lvl="0" marL="0" marR="0" rtl="0" algn="l">
                        <a:lnSpc>
                          <a:spcPct val="100000"/>
                        </a:lnSpc>
                        <a:spcBef>
                          <a:spcPts val="0"/>
                        </a:spcBef>
                        <a:spcAft>
                          <a:spcPts val="0"/>
                        </a:spcAft>
                        <a:buClr>
                          <a:srgbClr val="002060"/>
                        </a:buClr>
                        <a:buSzPts val="1200"/>
                        <a:buFont typeface="Times New Roman"/>
                        <a:buNone/>
                      </a:pPr>
                      <a:r>
                        <a:rPr lang="en" sz="1200">
                          <a:solidFill>
                            <a:srgbClr val="002060"/>
                          </a:solidFill>
                          <a:latin typeface="Times New Roman"/>
                          <a:ea typeface="Times New Roman"/>
                          <a:cs typeface="Times New Roman"/>
                          <a:sym typeface="Times New Roman"/>
                        </a:rPr>
                        <a:t>B.Tech CSE AI&amp;ML-B6</a:t>
                      </a:r>
                      <a:endParaRPr/>
                    </a:p>
                  </a:txBody>
                  <a:tcPr marT="45725" marB="45725" marR="91450" marL="91450"/>
                </a:tc>
              </a:tr>
            </a:tbl>
          </a:graphicData>
        </a:graphic>
      </p:graphicFrame>
      <p:sp>
        <p:nvSpPr>
          <p:cNvPr id="431" name="Google Shape;431;p60"/>
          <p:cNvSpPr txBox="1"/>
          <p:nvPr/>
        </p:nvSpPr>
        <p:spPr>
          <a:xfrm>
            <a:off x="3539750" y="4501155"/>
            <a:ext cx="1985100" cy="21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rgbClr val="002060"/>
                </a:solidFill>
                <a:latin typeface="Times New Roman"/>
                <a:ea typeface="Times New Roman"/>
                <a:cs typeface="Times New Roman"/>
                <a:sym typeface="Times New Roman"/>
              </a:rPr>
              <a:t>Table – 3 Team Details</a:t>
            </a:r>
            <a:endParaRPr sz="800">
              <a:solidFill>
                <a:srgbClr val="002060"/>
              </a:solidFill>
              <a:latin typeface="Times New Roman"/>
              <a:ea typeface="Times New Roman"/>
              <a:cs typeface="Times New Roman"/>
              <a:sym typeface="Times New Roman"/>
            </a:endParaRPr>
          </a:p>
        </p:txBody>
      </p:sp>
      <p:sp>
        <p:nvSpPr>
          <p:cNvPr id="432" name="Google Shape;432;p6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33" name="Google Shape;433;p60"/>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1"/>
          <p:cNvSpPr txBox="1"/>
          <p:nvPr>
            <p:ph type="title"/>
          </p:nvPr>
        </p:nvSpPr>
        <p:spPr>
          <a:xfrm>
            <a:off x="3655256" y="2792750"/>
            <a:ext cx="2335800" cy="788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
              <a:t>THANK YOU</a:t>
            </a:r>
            <a:endParaRPr/>
          </a:p>
        </p:txBody>
      </p:sp>
      <p:sp>
        <p:nvSpPr>
          <p:cNvPr id="439" name="Google Shape;439;p6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440" name="Google Shape;440;p61"/>
          <p:cNvPicPr preferRelativeResize="0"/>
          <p:nvPr/>
        </p:nvPicPr>
        <p:blipFill rotWithShape="1">
          <a:blip r:embed="rId3">
            <a:alphaModFix/>
          </a:blip>
          <a:srcRect b="0" l="0" r="0" t="0"/>
          <a:stretch/>
        </p:blipFill>
        <p:spPr>
          <a:xfrm>
            <a:off x="2673325" y="1584476"/>
            <a:ext cx="3797375" cy="1208275"/>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PROBLEM STATEMENT</a:t>
            </a:r>
            <a:endParaRPr/>
          </a:p>
        </p:txBody>
      </p:sp>
      <p:sp>
        <p:nvSpPr>
          <p:cNvPr id="238" name="Google Shape;238;p41"/>
          <p:cNvSpPr txBox="1"/>
          <p:nvPr>
            <p:ph idx="2" type="body"/>
          </p:nvPr>
        </p:nvSpPr>
        <p:spPr>
          <a:xfrm>
            <a:off x="395536" y="1488848"/>
            <a:ext cx="8568952" cy="66173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2060"/>
              </a:buClr>
              <a:buSzPts val="2000"/>
              <a:buNone/>
            </a:pPr>
            <a:r>
              <a:rPr lang="en" sz="2000"/>
              <a:t>Development of a plant disease identification system to constantly monitor the health of plants/crops, thus, minimizing misdiagnosis and manual workload.</a:t>
            </a:r>
            <a:endParaRPr/>
          </a:p>
        </p:txBody>
      </p:sp>
      <p:sp>
        <p:nvSpPr>
          <p:cNvPr id="239" name="Google Shape;239;p41"/>
          <p:cNvSpPr txBox="1"/>
          <p:nvPr/>
        </p:nvSpPr>
        <p:spPr>
          <a:xfrm>
            <a:off x="1422502" y="4429334"/>
            <a:ext cx="280831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Fig. 1: Diseased strawberry leaf</a:t>
            </a:r>
            <a:endParaRPr sz="1100">
              <a:solidFill>
                <a:schemeClr val="dk1"/>
              </a:solidFill>
              <a:latin typeface="Calibri"/>
              <a:ea typeface="Calibri"/>
              <a:cs typeface="Calibri"/>
              <a:sym typeface="Calibri"/>
            </a:endParaRPr>
          </a:p>
        </p:txBody>
      </p:sp>
      <p:sp>
        <p:nvSpPr>
          <p:cNvPr id="240" name="Google Shape;240;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41" name="Google Shape;241;p41"/>
          <p:cNvPicPr preferRelativeResize="0"/>
          <p:nvPr/>
        </p:nvPicPr>
        <p:blipFill rotWithShape="1">
          <a:blip r:embed="rId3">
            <a:alphaModFix/>
          </a:blip>
          <a:srcRect b="0" l="0" r="0" t="0"/>
          <a:stretch/>
        </p:blipFill>
        <p:spPr>
          <a:xfrm>
            <a:off x="1403648" y="2362779"/>
            <a:ext cx="1985165" cy="1985165"/>
          </a:xfrm>
          <a:prstGeom prst="rect">
            <a:avLst/>
          </a:prstGeom>
          <a:noFill/>
          <a:ln>
            <a:noFill/>
          </a:ln>
        </p:spPr>
      </p:pic>
      <p:pic>
        <p:nvPicPr>
          <p:cNvPr id="242" name="Google Shape;242;p41"/>
          <p:cNvPicPr preferRelativeResize="0"/>
          <p:nvPr/>
        </p:nvPicPr>
        <p:blipFill rotWithShape="1">
          <a:blip r:embed="rId4">
            <a:alphaModFix/>
          </a:blip>
          <a:srcRect b="0" l="0" r="0" t="0"/>
          <a:stretch/>
        </p:blipFill>
        <p:spPr>
          <a:xfrm>
            <a:off x="5191737" y="2359439"/>
            <a:ext cx="1985164" cy="1985165"/>
          </a:xfrm>
          <a:prstGeom prst="rect">
            <a:avLst/>
          </a:prstGeom>
          <a:noFill/>
          <a:ln>
            <a:noFill/>
          </a:ln>
        </p:spPr>
      </p:pic>
      <p:sp>
        <p:nvSpPr>
          <p:cNvPr id="243" name="Google Shape;243;p41"/>
          <p:cNvSpPr txBox="1"/>
          <p:nvPr/>
        </p:nvSpPr>
        <p:spPr>
          <a:xfrm>
            <a:off x="5191737" y="4417788"/>
            <a:ext cx="208823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Fig. 2: Healthy strawberry leaf</a:t>
            </a:r>
            <a:endParaRPr sz="1100">
              <a:solidFill>
                <a:schemeClr val="dk1"/>
              </a:solidFill>
              <a:latin typeface="Calibri"/>
              <a:ea typeface="Calibri"/>
              <a:cs typeface="Calibri"/>
              <a:sym typeface="Calibri"/>
            </a:endParaRPr>
          </a:p>
        </p:txBody>
      </p:sp>
      <p:pic>
        <p:nvPicPr>
          <p:cNvPr id="244" name="Google Shape;244;p41"/>
          <p:cNvPicPr preferRelativeResize="0"/>
          <p:nvPr/>
        </p:nvPicPr>
        <p:blipFill rotWithShape="1">
          <a:blip r:embed="rId5">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INTRODUCTION</a:t>
            </a:r>
            <a:endParaRPr/>
          </a:p>
        </p:txBody>
      </p:sp>
      <p:sp>
        <p:nvSpPr>
          <p:cNvPr id="250" name="Google Shape;250;p42"/>
          <p:cNvSpPr txBox="1"/>
          <p:nvPr>
            <p:ph idx="2" type="body"/>
          </p:nvPr>
        </p:nvSpPr>
        <p:spPr>
          <a:xfrm>
            <a:off x="323528" y="1477966"/>
            <a:ext cx="5563621" cy="320680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400"/>
              <a:buChar char="•"/>
            </a:pPr>
            <a:r>
              <a:rPr lang="en" sz="1400"/>
              <a:t>Agriculture, with its associated sectors, is the chief source of livelihood in India.</a:t>
            </a:r>
            <a:endParaRPr/>
          </a:p>
          <a:p>
            <a:pPr indent="0" lvl="0" marL="0" rtl="0" algn="just">
              <a:spcBef>
                <a:spcPts val="280"/>
              </a:spcBef>
              <a:spcAft>
                <a:spcPts val="0"/>
              </a:spcAft>
              <a:buClr>
                <a:srgbClr val="002060"/>
              </a:buClr>
              <a:buSzPts val="1400"/>
              <a:buNone/>
            </a:pPr>
            <a:r>
              <a:rPr lang="en" sz="1400"/>
              <a:t> </a:t>
            </a:r>
            <a:endParaRPr/>
          </a:p>
          <a:p>
            <a:pPr indent="-342900" lvl="0" marL="342900" rtl="0" algn="just">
              <a:spcBef>
                <a:spcPts val="280"/>
              </a:spcBef>
              <a:spcAft>
                <a:spcPts val="0"/>
              </a:spcAft>
              <a:buClr>
                <a:srgbClr val="002060"/>
              </a:buClr>
              <a:buSzPts val="1400"/>
              <a:buChar char="•"/>
            </a:pPr>
            <a:r>
              <a:rPr lang="en" sz="1400"/>
              <a:t>According to FAO, UN, 70 percent of India’s rural households still depend primarily on agriculture for their living, with 82 percent of farmers being marginal</a:t>
            </a:r>
            <a:r>
              <a:rPr baseline="30000" lang="en" sz="1400"/>
              <a:t>[1] </a:t>
            </a:r>
            <a:r>
              <a:rPr lang="en" sz="1400"/>
              <a:t>.</a:t>
            </a:r>
            <a:endParaRPr/>
          </a:p>
          <a:p>
            <a:pPr indent="0" lvl="0" marL="0" rtl="0" algn="just">
              <a:spcBef>
                <a:spcPts val="280"/>
              </a:spcBef>
              <a:spcAft>
                <a:spcPts val="0"/>
              </a:spcAft>
              <a:buClr>
                <a:srgbClr val="002060"/>
              </a:buClr>
              <a:buSzPts val="1400"/>
              <a:buNone/>
            </a:pPr>
            <a:r>
              <a:t/>
            </a:r>
            <a:endParaRPr sz="1400"/>
          </a:p>
          <a:p>
            <a:pPr indent="-342900" lvl="0" marL="342900" rtl="0" algn="just">
              <a:spcBef>
                <a:spcPts val="280"/>
              </a:spcBef>
              <a:spcAft>
                <a:spcPts val="0"/>
              </a:spcAft>
              <a:buClr>
                <a:srgbClr val="002060"/>
              </a:buClr>
              <a:buSzPts val="1400"/>
              <a:buChar char="•"/>
            </a:pPr>
            <a:r>
              <a:rPr lang="en" sz="1400"/>
              <a:t>Identifying plant diseases is an ongoing challenge for Indian growers of crops like apple, potato, corn, pepper, etc. </a:t>
            </a:r>
            <a:endParaRPr/>
          </a:p>
          <a:p>
            <a:pPr indent="0" lvl="0" marL="0" rtl="0" algn="just">
              <a:spcBef>
                <a:spcPts val="280"/>
              </a:spcBef>
              <a:spcAft>
                <a:spcPts val="0"/>
              </a:spcAft>
              <a:buClr>
                <a:srgbClr val="002060"/>
              </a:buClr>
              <a:buSzPts val="1400"/>
              <a:buNone/>
            </a:pPr>
            <a:r>
              <a:t/>
            </a:r>
            <a:endParaRPr sz="1400"/>
          </a:p>
          <a:p>
            <a:pPr indent="-342900" lvl="0" marL="342900" rtl="0" algn="just">
              <a:spcBef>
                <a:spcPts val="280"/>
              </a:spcBef>
              <a:spcAft>
                <a:spcPts val="0"/>
              </a:spcAft>
              <a:buClr>
                <a:srgbClr val="002060"/>
              </a:buClr>
              <a:buSzPts val="1400"/>
              <a:buChar char="•"/>
            </a:pPr>
            <a:r>
              <a:rPr lang="en" sz="1400">
                <a:latin typeface="Times New Roman"/>
                <a:ea typeface="Times New Roman"/>
                <a:cs typeface="Times New Roman"/>
                <a:sym typeface="Times New Roman"/>
              </a:rPr>
              <a:t>Misdiagnosing a crop disease can lead to loss of money and severe harm to the consumers of the crop.</a:t>
            </a:r>
            <a:endParaRPr/>
          </a:p>
          <a:p>
            <a:pPr indent="-254000" lvl="0" marL="342900" rtl="0" algn="just">
              <a:spcBef>
                <a:spcPts val="280"/>
              </a:spcBef>
              <a:spcAft>
                <a:spcPts val="0"/>
              </a:spcAft>
              <a:buClr>
                <a:srgbClr val="002060"/>
              </a:buClr>
              <a:buSzPts val="1400"/>
              <a:buNone/>
            </a:pPr>
            <a:r>
              <a:t/>
            </a:r>
            <a:endParaRPr sz="1400"/>
          </a:p>
          <a:p>
            <a:pPr indent="-254000" lvl="0" marL="342900" rtl="0" algn="just">
              <a:spcBef>
                <a:spcPts val="280"/>
              </a:spcBef>
              <a:spcAft>
                <a:spcPts val="0"/>
              </a:spcAft>
              <a:buClr>
                <a:srgbClr val="002060"/>
              </a:buClr>
              <a:buSzPts val="1400"/>
              <a:buNone/>
            </a:pPr>
            <a:r>
              <a:t/>
            </a:r>
            <a:endParaRPr sz="1400"/>
          </a:p>
        </p:txBody>
      </p:sp>
      <p:pic>
        <p:nvPicPr>
          <p:cNvPr id="251" name="Google Shape;251;p42"/>
          <p:cNvPicPr preferRelativeResize="0"/>
          <p:nvPr/>
        </p:nvPicPr>
        <p:blipFill rotWithShape="1">
          <a:blip r:embed="rId3">
            <a:alphaModFix/>
          </a:blip>
          <a:srcRect b="0" l="0" r="0" t="0"/>
          <a:stretch/>
        </p:blipFill>
        <p:spPr>
          <a:xfrm>
            <a:off x="6709870" y="1994663"/>
            <a:ext cx="2193902" cy="2193902"/>
          </a:xfrm>
          <a:prstGeom prst="rect">
            <a:avLst/>
          </a:prstGeom>
          <a:noFill/>
          <a:ln>
            <a:noFill/>
          </a:ln>
        </p:spPr>
      </p:pic>
      <p:sp>
        <p:nvSpPr>
          <p:cNvPr id="252" name="Google Shape;252;p42"/>
          <p:cNvSpPr txBox="1"/>
          <p:nvPr/>
        </p:nvSpPr>
        <p:spPr>
          <a:xfrm>
            <a:off x="7088430" y="4251505"/>
            <a:ext cx="198516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Fig. 3:  Healthy grape leaf</a:t>
            </a:r>
            <a:endParaRPr sz="1100">
              <a:solidFill>
                <a:schemeClr val="dk1"/>
              </a:solidFill>
              <a:latin typeface="Calibri"/>
              <a:ea typeface="Calibri"/>
              <a:cs typeface="Calibri"/>
              <a:sym typeface="Calibri"/>
            </a:endParaRPr>
          </a:p>
        </p:txBody>
      </p:sp>
      <p:sp>
        <p:nvSpPr>
          <p:cNvPr id="253" name="Google Shape;253;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42"/>
          <p:cNvPicPr preferRelativeResize="0"/>
          <p:nvPr/>
        </p:nvPicPr>
        <p:blipFill rotWithShape="1">
          <a:blip r:embed="rId4">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INTRODUCTION</a:t>
            </a:r>
            <a:endParaRPr/>
          </a:p>
        </p:txBody>
      </p:sp>
      <p:sp>
        <p:nvSpPr>
          <p:cNvPr id="260" name="Google Shape;260;p43"/>
          <p:cNvSpPr txBox="1"/>
          <p:nvPr>
            <p:ph idx="2" type="body"/>
          </p:nvPr>
        </p:nvSpPr>
        <p:spPr>
          <a:xfrm>
            <a:off x="448965" y="1277227"/>
            <a:ext cx="5105507" cy="320680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400"/>
              <a:buChar char="•"/>
            </a:pPr>
            <a:r>
              <a:rPr lang="en" sz="1400">
                <a:latin typeface="Times New Roman"/>
                <a:ea typeface="Times New Roman"/>
                <a:cs typeface="Times New Roman"/>
                <a:sym typeface="Times New Roman"/>
              </a:rPr>
              <a:t>Manually identifying plant diseases is not only hectic but also has high chances of being inaccurate.</a:t>
            </a:r>
            <a:endParaRPr/>
          </a:p>
          <a:p>
            <a:pPr indent="0" lvl="0" marL="0" rtl="0" algn="just">
              <a:spcBef>
                <a:spcPts val="280"/>
              </a:spcBef>
              <a:spcAft>
                <a:spcPts val="0"/>
              </a:spcAft>
              <a:buClr>
                <a:srgbClr val="002060"/>
              </a:buClr>
              <a:buSzPts val="1400"/>
              <a:buNone/>
            </a:pPr>
            <a:r>
              <a:t/>
            </a:r>
            <a:endParaRPr sz="1400">
              <a:latin typeface="Times New Roman"/>
              <a:ea typeface="Times New Roman"/>
              <a:cs typeface="Times New Roman"/>
              <a:sym typeface="Times New Roman"/>
            </a:endParaRPr>
          </a:p>
          <a:p>
            <a:pPr indent="-342900" lvl="0" marL="342900" rtl="0" algn="just">
              <a:spcBef>
                <a:spcPts val="280"/>
              </a:spcBef>
              <a:spcAft>
                <a:spcPts val="0"/>
              </a:spcAft>
              <a:buClr>
                <a:srgbClr val="002060"/>
              </a:buClr>
              <a:buSzPts val="1400"/>
              <a:buChar char="•"/>
            </a:pPr>
            <a:r>
              <a:rPr b="0" i="0" lang="en" sz="1400" u="none" strike="noStrike">
                <a:latin typeface="Times New Roman"/>
                <a:ea typeface="Times New Roman"/>
                <a:cs typeface="Times New Roman"/>
                <a:sym typeface="Times New Roman"/>
              </a:rPr>
              <a:t>Variation in symptoms due to the age of infected tissues, genetic variations, and light conditions decreases the accuracy of detection.</a:t>
            </a:r>
            <a:endParaRPr/>
          </a:p>
          <a:p>
            <a:pPr indent="0" lvl="0" marL="0" rtl="0" algn="just">
              <a:spcBef>
                <a:spcPts val="280"/>
              </a:spcBef>
              <a:spcAft>
                <a:spcPts val="0"/>
              </a:spcAft>
              <a:buClr>
                <a:srgbClr val="002060"/>
              </a:buClr>
              <a:buSzPts val="1400"/>
              <a:buNone/>
            </a:pPr>
            <a:r>
              <a:t/>
            </a:r>
            <a:endParaRPr b="0" i="0" sz="1400" u="none" strike="noStrike">
              <a:latin typeface="Times New Roman"/>
              <a:ea typeface="Times New Roman"/>
              <a:cs typeface="Times New Roman"/>
              <a:sym typeface="Times New Roman"/>
            </a:endParaRPr>
          </a:p>
          <a:p>
            <a:pPr indent="-342900" lvl="0" marL="342900" rtl="0" algn="just">
              <a:spcBef>
                <a:spcPts val="280"/>
              </a:spcBef>
              <a:spcAft>
                <a:spcPts val="0"/>
              </a:spcAft>
              <a:buClr>
                <a:srgbClr val="002060"/>
              </a:buClr>
              <a:buSzPts val="1400"/>
              <a:buChar char="•"/>
            </a:pPr>
            <a:r>
              <a:rPr b="0" i="0" lang="en" sz="1400" u="none" strike="noStrike">
                <a:latin typeface="Times New Roman"/>
                <a:ea typeface="Times New Roman"/>
                <a:cs typeface="Times New Roman"/>
                <a:sym typeface="Times New Roman"/>
              </a:rPr>
              <a:t>Neural Network mo</a:t>
            </a:r>
            <a:r>
              <a:rPr lang="en" sz="1400">
                <a:latin typeface="Times New Roman"/>
                <a:ea typeface="Times New Roman"/>
                <a:cs typeface="Times New Roman"/>
                <a:sym typeface="Times New Roman"/>
              </a:rPr>
              <a:t>dels that would be used for the identification of the plants are – </a:t>
            </a:r>
            <a:endParaRPr sz="1000">
              <a:latin typeface="Times New Roman"/>
              <a:ea typeface="Times New Roman"/>
              <a:cs typeface="Times New Roman"/>
              <a:sym typeface="Times New Roman"/>
            </a:endParaRPr>
          </a:p>
          <a:p>
            <a:pPr indent="0" lvl="0" marL="0" rtl="0" algn="just">
              <a:spcBef>
                <a:spcPts val="280"/>
              </a:spcBef>
              <a:spcAft>
                <a:spcPts val="0"/>
              </a:spcAft>
              <a:buClr>
                <a:srgbClr val="002060"/>
              </a:buClr>
              <a:buSzPts val="1400"/>
              <a:buNone/>
            </a:pPr>
            <a:r>
              <a:t/>
            </a:r>
            <a:endParaRPr sz="1400">
              <a:latin typeface="Times New Roman"/>
              <a:ea typeface="Times New Roman"/>
              <a:cs typeface="Times New Roman"/>
              <a:sym typeface="Times New Roman"/>
            </a:endParaRPr>
          </a:p>
          <a:p>
            <a:pPr indent="0" lvl="0" marL="0" rtl="0" algn="just">
              <a:spcBef>
                <a:spcPts val="280"/>
              </a:spcBef>
              <a:spcAft>
                <a:spcPts val="0"/>
              </a:spcAft>
              <a:buClr>
                <a:srgbClr val="002060"/>
              </a:buClr>
              <a:buSzPts val="1400"/>
              <a:buNone/>
            </a:pPr>
            <a:r>
              <a:rPr lang="en" sz="1400">
                <a:latin typeface="Times New Roman"/>
                <a:ea typeface="Times New Roman"/>
                <a:cs typeface="Times New Roman"/>
                <a:sym typeface="Times New Roman"/>
              </a:rPr>
              <a:t>               a. Convolutional Neural Network (CNN)</a:t>
            </a:r>
            <a:endParaRPr/>
          </a:p>
          <a:p>
            <a:pPr indent="0" lvl="0" marL="0" rtl="0" algn="just">
              <a:spcBef>
                <a:spcPts val="280"/>
              </a:spcBef>
              <a:spcAft>
                <a:spcPts val="0"/>
              </a:spcAft>
              <a:buClr>
                <a:srgbClr val="002060"/>
              </a:buClr>
              <a:buSzPts val="1400"/>
              <a:buNone/>
            </a:pPr>
            <a:r>
              <a:rPr lang="en" sz="1400">
                <a:latin typeface="Times New Roman"/>
                <a:ea typeface="Times New Roman"/>
                <a:cs typeface="Times New Roman"/>
                <a:sym typeface="Times New Roman"/>
              </a:rPr>
              <a:t>               b. Residual Network (ResNet)</a:t>
            </a:r>
            <a:endParaRPr/>
          </a:p>
          <a:p>
            <a:pPr indent="0" lvl="0" marL="0" rtl="0" algn="just">
              <a:spcBef>
                <a:spcPts val="280"/>
              </a:spcBef>
              <a:spcAft>
                <a:spcPts val="0"/>
              </a:spcAft>
              <a:buClr>
                <a:srgbClr val="002060"/>
              </a:buClr>
              <a:buSzPts val="1400"/>
              <a:buNone/>
            </a:pPr>
            <a:r>
              <a:rPr lang="en" sz="1400">
                <a:latin typeface="Times New Roman"/>
                <a:ea typeface="Times New Roman"/>
                <a:cs typeface="Times New Roman"/>
                <a:sym typeface="Times New Roman"/>
              </a:rPr>
              <a:t>               c. UNet</a:t>
            </a:r>
            <a:endParaRPr sz="1400">
              <a:latin typeface="Times New Roman"/>
              <a:ea typeface="Times New Roman"/>
              <a:cs typeface="Times New Roman"/>
              <a:sym typeface="Times New Roman"/>
            </a:endParaRPr>
          </a:p>
          <a:p>
            <a:pPr indent="0" lvl="0" marL="0" rtl="0" algn="just">
              <a:spcBef>
                <a:spcPts val="280"/>
              </a:spcBef>
              <a:spcAft>
                <a:spcPts val="0"/>
              </a:spcAft>
              <a:buClr>
                <a:srgbClr val="002060"/>
              </a:buClr>
              <a:buSzPts val="1400"/>
              <a:buNone/>
            </a:pPr>
            <a:r>
              <a:t/>
            </a:r>
            <a:endParaRPr b="0" i="0" sz="1400" u="none" strike="noStrike">
              <a:latin typeface="Times New Roman"/>
              <a:ea typeface="Times New Roman"/>
              <a:cs typeface="Times New Roman"/>
              <a:sym typeface="Times New Roman"/>
            </a:endParaRPr>
          </a:p>
        </p:txBody>
      </p:sp>
      <p:pic>
        <p:nvPicPr>
          <p:cNvPr id="261" name="Google Shape;261;p43"/>
          <p:cNvPicPr preferRelativeResize="0"/>
          <p:nvPr/>
        </p:nvPicPr>
        <p:blipFill rotWithShape="1">
          <a:blip r:embed="rId3">
            <a:alphaModFix/>
          </a:blip>
          <a:srcRect b="0" l="0" r="0" t="0"/>
          <a:stretch/>
        </p:blipFill>
        <p:spPr>
          <a:xfrm>
            <a:off x="6251755" y="1655519"/>
            <a:ext cx="2440840" cy="2440840"/>
          </a:xfrm>
          <a:prstGeom prst="rect">
            <a:avLst/>
          </a:prstGeom>
          <a:noFill/>
          <a:ln>
            <a:noFill/>
          </a:ln>
        </p:spPr>
      </p:pic>
      <p:sp>
        <p:nvSpPr>
          <p:cNvPr id="262" name="Google Shape;262;p43"/>
          <p:cNvSpPr txBox="1"/>
          <p:nvPr/>
        </p:nvSpPr>
        <p:spPr>
          <a:xfrm>
            <a:off x="5178555" y="4149854"/>
            <a:ext cx="4587240"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Fig. 4: Scabbed apple leaf</a:t>
            </a:r>
            <a:endParaRPr sz="1100">
              <a:solidFill>
                <a:schemeClr val="dk1"/>
              </a:solidFill>
              <a:latin typeface="Calibri"/>
              <a:ea typeface="Calibri"/>
              <a:cs typeface="Calibri"/>
              <a:sym typeface="Calibri"/>
            </a:endParaRPr>
          </a:p>
        </p:txBody>
      </p:sp>
      <p:sp>
        <p:nvSpPr>
          <p:cNvPr id="263" name="Google Shape;263;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43"/>
          <p:cNvPicPr preferRelativeResize="0"/>
          <p:nvPr/>
        </p:nvPicPr>
        <p:blipFill rotWithShape="1">
          <a:blip r:embed="rId4">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MOTIVATION</a:t>
            </a:r>
            <a:endParaRPr/>
          </a:p>
        </p:txBody>
      </p:sp>
      <p:sp>
        <p:nvSpPr>
          <p:cNvPr id="270" name="Google Shape;270;p44"/>
          <p:cNvSpPr txBox="1"/>
          <p:nvPr>
            <p:ph idx="2" type="body"/>
          </p:nvPr>
        </p:nvSpPr>
        <p:spPr>
          <a:xfrm>
            <a:off x="384174" y="1648201"/>
            <a:ext cx="8158156" cy="351221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1400"/>
              <a:buChar char="•"/>
            </a:pPr>
            <a:r>
              <a:rPr lang="en" sz="1400">
                <a:latin typeface="Times New Roman"/>
                <a:ea typeface="Times New Roman"/>
                <a:cs typeface="Times New Roman"/>
                <a:sym typeface="Times New Roman"/>
              </a:rPr>
              <a:t>In the agricultural sector, misdiagnosis of diseases impacting agricultural crops can lead to misuse of chemicals leading to increased input costs with significant economic loss and harmful impact on the environment. </a:t>
            </a:r>
            <a:endParaRPr/>
          </a:p>
          <a:p>
            <a:pPr indent="0" lvl="0" marL="0" rtl="0" algn="just">
              <a:spcBef>
                <a:spcPts val="280"/>
              </a:spcBef>
              <a:spcAft>
                <a:spcPts val="0"/>
              </a:spcAft>
              <a:buClr>
                <a:srgbClr val="002060"/>
              </a:buClr>
              <a:buSzPts val="1400"/>
              <a:buNone/>
            </a:pPr>
            <a:r>
              <a:t/>
            </a:r>
            <a:endParaRPr sz="1400">
              <a:latin typeface="Times New Roman"/>
              <a:ea typeface="Times New Roman"/>
              <a:cs typeface="Times New Roman"/>
              <a:sym typeface="Times New Roman"/>
            </a:endParaRPr>
          </a:p>
          <a:p>
            <a:pPr indent="-342900" lvl="0" marL="342900" rtl="0" algn="just">
              <a:spcBef>
                <a:spcPts val="280"/>
              </a:spcBef>
              <a:spcAft>
                <a:spcPts val="0"/>
              </a:spcAft>
              <a:buClr>
                <a:srgbClr val="002060"/>
              </a:buClr>
              <a:buSzPts val="1400"/>
              <a:buChar char="•"/>
            </a:pPr>
            <a:r>
              <a:rPr lang="en" sz="1400">
                <a:latin typeface="Times New Roman"/>
                <a:ea typeface="Times New Roman"/>
                <a:cs typeface="Times New Roman"/>
                <a:sym typeface="Times New Roman"/>
              </a:rPr>
              <a:t>Existing disease diagnosis based on human scouting is time-consuming and expensive. </a:t>
            </a:r>
            <a:endParaRPr/>
          </a:p>
          <a:p>
            <a:pPr indent="0" lvl="0" marL="0" rtl="0" algn="just">
              <a:spcBef>
                <a:spcPts val="280"/>
              </a:spcBef>
              <a:spcAft>
                <a:spcPts val="0"/>
              </a:spcAft>
              <a:buClr>
                <a:srgbClr val="002060"/>
              </a:buClr>
              <a:buSzPts val="1400"/>
              <a:buNone/>
            </a:pPr>
            <a:r>
              <a:t/>
            </a:r>
            <a:endParaRPr sz="1400">
              <a:latin typeface="Times New Roman"/>
              <a:ea typeface="Times New Roman"/>
              <a:cs typeface="Times New Roman"/>
              <a:sym typeface="Times New Roman"/>
            </a:endParaRPr>
          </a:p>
          <a:p>
            <a:pPr indent="-342900" lvl="0" marL="342900" rtl="0" algn="just">
              <a:spcBef>
                <a:spcPts val="280"/>
              </a:spcBef>
              <a:spcAft>
                <a:spcPts val="0"/>
              </a:spcAft>
              <a:buClr>
                <a:srgbClr val="002060"/>
              </a:buClr>
              <a:buSzPts val="1400"/>
              <a:buChar char="•"/>
            </a:pPr>
            <a:r>
              <a:rPr lang="en" sz="1400">
                <a:latin typeface="Times New Roman"/>
                <a:ea typeface="Times New Roman"/>
                <a:cs typeface="Times New Roman"/>
                <a:sym typeface="Times New Roman"/>
              </a:rPr>
              <a:t>During the time when Machine Learning and Deep Learning are so popular, it is necessary to understand that all this knowledge can be used in different areas to impact humanity in a useful manner.</a:t>
            </a:r>
            <a:endParaRPr/>
          </a:p>
          <a:p>
            <a:pPr indent="-254000" lvl="0" marL="342900" rtl="0" algn="just">
              <a:spcBef>
                <a:spcPts val="280"/>
              </a:spcBef>
              <a:spcAft>
                <a:spcPts val="0"/>
              </a:spcAft>
              <a:buClr>
                <a:srgbClr val="002060"/>
              </a:buClr>
              <a:buSzPts val="1400"/>
              <a:buNone/>
            </a:pPr>
            <a:r>
              <a:t/>
            </a:r>
            <a:endParaRPr sz="1400">
              <a:latin typeface="Times New Roman"/>
              <a:ea typeface="Times New Roman"/>
              <a:cs typeface="Times New Roman"/>
              <a:sym typeface="Times New Roman"/>
            </a:endParaRPr>
          </a:p>
          <a:p>
            <a:pPr indent="-342900" lvl="0" marL="342900" rtl="0" algn="just">
              <a:spcBef>
                <a:spcPts val="280"/>
              </a:spcBef>
              <a:spcAft>
                <a:spcPts val="0"/>
              </a:spcAft>
              <a:buClr>
                <a:srgbClr val="002060"/>
              </a:buClr>
              <a:buSzPts val="1400"/>
              <a:buChar char="•"/>
            </a:pPr>
            <a:r>
              <a:rPr lang="en" sz="1400">
                <a:latin typeface="Times New Roman"/>
                <a:ea typeface="Times New Roman"/>
                <a:cs typeface="Times New Roman"/>
                <a:sym typeface="Times New Roman"/>
              </a:rPr>
              <a:t>Thus, the main motivation to pursue this project is to help people and farmers in observing the health of their plants easily.</a:t>
            </a:r>
            <a:endParaRPr sz="1400">
              <a:latin typeface="Times New Roman"/>
              <a:ea typeface="Times New Roman"/>
              <a:cs typeface="Times New Roman"/>
              <a:sym typeface="Times New Roman"/>
            </a:endParaRPr>
          </a:p>
        </p:txBody>
      </p:sp>
      <p:sp>
        <p:nvSpPr>
          <p:cNvPr id="271" name="Google Shape;271;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44"/>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5"/>
          <p:cNvPicPr preferRelativeResize="0"/>
          <p:nvPr/>
        </p:nvPicPr>
        <p:blipFill rotWithShape="1">
          <a:blip r:embed="rId3">
            <a:alphaModFix/>
          </a:blip>
          <a:srcRect b="-1249" l="0" r="0" t="1250"/>
          <a:stretch/>
        </p:blipFill>
        <p:spPr>
          <a:xfrm>
            <a:off x="2088745" y="169751"/>
            <a:ext cx="6269993" cy="4803998"/>
          </a:xfrm>
          <a:prstGeom prst="rect">
            <a:avLst/>
          </a:prstGeom>
          <a:noFill/>
          <a:ln>
            <a:noFill/>
          </a:ln>
        </p:spPr>
      </p:pic>
      <p:sp>
        <p:nvSpPr>
          <p:cNvPr id="278" name="Google Shape;278;p45"/>
          <p:cNvSpPr txBox="1"/>
          <p:nvPr/>
        </p:nvSpPr>
        <p:spPr>
          <a:xfrm>
            <a:off x="448975" y="4611701"/>
            <a:ext cx="45873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chemeClr val="dk1"/>
                </a:solidFill>
                <a:latin typeface="Calibri"/>
                <a:ea typeface="Calibri"/>
                <a:cs typeface="Calibri"/>
                <a:sym typeface="Calibri"/>
              </a:rPr>
              <a:t>Fig. 5: SWOT Analysis</a:t>
            </a:r>
            <a:endParaRPr sz="1100">
              <a:solidFill>
                <a:schemeClr val="dk1"/>
              </a:solidFill>
              <a:latin typeface="Calibri"/>
              <a:ea typeface="Calibri"/>
              <a:cs typeface="Calibri"/>
              <a:sym typeface="Calibri"/>
            </a:endParaRPr>
          </a:p>
        </p:txBody>
      </p:sp>
      <p:sp>
        <p:nvSpPr>
          <p:cNvPr id="279" name="Google Shape;279;p45"/>
          <p:cNvSpPr txBox="1"/>
          <p:nvPr>
            <p:ph type="title"/>
          </p:nvPr>
        </p:nvSpPr>
        <p:spPr>
          <a:xfrm>
            <a:off x="750350" y="301250"/>
            <a:ext cx="545700" cy="3054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SWOT </a:t>
            </a:r>
            <a:endParaRPr/>
          </a:p>
        </p:txBody>
      </p:sp>
      <p:sp>
        <p:nvSpPr>
          <p:cNvPr id="280" name="Google Shape;280;p45"/>
          <p:cNvSpPr txBox="1"/>
          <p:nvPr>
            <p:ph type="title"/>
          </p:nvPr>
        </p:nvSpPr>
        <p:spPr>
          <a:xfrm>
            <a:off x="0" y="2571750"/>
            <a:ext cx="2564700" cy="1145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ANALYSIS</a:t>
            </a:r>
            <a:endParaRPr/>
          </a:p>
        </p:txBody>
      </p:sp>
      <p:pic>
        <p:nvPicPr>
          <p:cNvPr id="281" name="Google Shape;281;p45"/>
          <p:cNvPicPr preferRelativeResize="0"/>
          <p:nvPr/>
        </p:nvPicPr>
        <p:blipFill rotWithShape="1">
          <a:blip r:embed="rId4">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LITERATURE REVIEW</a:t>
            </a:r>
            <a:endParaRPr/>
          </a:p>
        </p:txBody>
      </p:sp>
      <p:graphicFrame>
        <p:nvGraphicFramePr>
          <p:cNvPr id="287" name="Google Shape;287;p46"/>
          <p:cNvGraphicFramePr/>
          <p:nvPr/>
        </p:nvGraphicFramePr>
        <p:xfrm>
          <a:off x="0" y="1197404"/>
          <a:ext cx="3000000" cy="3000000"/>
        </p:xfrm>
        <a:graphic>
          <a:graphicData uri="http://schemas.openxmlformats.org/drawingml/2006/table">
            <a:tbl>
              <a:tblPr bandRow="1" firstRow="1">
                <a:noFill/>
                <a:tableStyleId>{4AB90BE7-17A9-432C-9F1E-67C0B5B8604A}</a:tableStyleId>
              </a:tblPr>
              <a:tblGrid>
                <a:gridCol w="472975"/>
                <a:gridCol w="2680125"/>
                <a:gridCol w="2049525"/>
                <a:gridCol w="3941375"/>
              </a:tblGrid>
              <a:tr h="366375">
                <a:tc>
                  <a:txBody>
                    <a:bodyPr/>
                    <a:lstStyle/>
                    <a:p>
                      <a:pPr indent="0" lvl="0" marL="0" marR="0" rtl="0" algn="ctr">
                        <a:lnSpc>
                          <a:spcPct val="150000"/>
                        </a:lnSpc>
                        <a:spcBef>
                          <a:spcPts val="0"/>
                        </a:spcBef>
                        <a:spcAft>
                          <a:spcPts val="0"/>
                        </a:spcAft>
                        <a:buNone/>
                      </a:pPr>
                      <a:r>
                        <a:rPr b="1" lang="en" sz="1000" u="none" cap="none" strike="noStrike">
                          <a:latin typeface="Times New Roman"/>
                          <a:ea typeface="Times New Roman"/>
                          <a:cs typeface="Times New Roman"/>
                          <a:sym typeface="Times New Roman"/>
                        </a:rPr>
                        <a:t>S.No.</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b="1" lang="en" sz="1000" u="none" cap="none" strike="noStrike">
                          <a:latin typeface="Times New Roman"/>
                          <a:ea typeface="Times New Roman"/>
                          <a:cs typeface="Times New Roman"/>
                          <a:sym typeface="Times New Roman"/>
                        </a:rPr>
                        <a:t>Existing Researches</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b="1" lang="en" sz="1000" u="none" cap="none" strike="noStrike">
                          <a:latin typeface="Times New Roman"/>
                          <a:ea typeface="Times New Roman"/>
                          <a:cs typeface="Times New Roman"/>
                          <a:sym typeface="Times New Roman"/>
                        </a:rPr>
                        <a:t>Working Phenomenon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b="1" lang="en" sz="1000" u="none" cap="none" strike="noStrike">
                          <a:latin typeface="Times New Roman"/>
                          <a:ea typeface="Times New Roman"/>
                          <a:cs typeface="Times New Roman"/>
                          <a:sym typeface="Times New Roman"/>
                        </a:rPr>
                        <a:t>Gist</a:t>
                      </a:r>
                      <a:endParaRPr sz="1100" u="none" cap="none" strike="noStrike">
                        <a:latin typeface="Times New Roman"/>
                        <a:ea typeface="Times New Roman"/>
                        <a:cs typeface="Times New Roman"/>
                        <a:sym typeface="Times New Roman"/>
                      </a:endParaRPr>
                    </a:p>
                  </a:txBody>
                  <a:tcPr marT="0" marB="0" marR="68575" marL="68575"/>
                </a:tc>
              </a:tr>
              <a:tr h="650500">
                <a:tc>
                  <a:txBody>
                    <a:bodyPr/>
                    <a:lstStyle/>
                    <a:p>
                      <a:pPr indent="0" lvl="0" marL="0" marR="0" rtl="0" algn="ctr">
                        <a:lnSpc>
                          <a:spcPct val="150000"/>
                        </a:lnSpc>
                        <a:spcBef>
                          <a:spcPts val="0"/>
                        </a:spcBef>
                        <a:spcAft>
                          <a:spcPts val="0"/>
                        </a:spcAft>
                        <a:buNone/>
                      </a:pPr>
                      <a:r>
                        <a:rPr lang="en" sz="10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Using Deep Learning for Image-Based Plant Disease Detection</a:t>
                      </a:r>
                      <a:r>
                        <a:rPr baseline="30000" lang="en" sz="1000" u="none" cap="none" strike="noStrike">
                          <a:latin typeface="Times New Roman"/>
                          <a:ea typeface="Times New Roman"/>
                          <a:cs typeface="Times New Roman"/>
                          <a:sym typeface="Times New Roman"/>
                        </a:rPr>
                        <a:t>[2]</a:t>
                      </a:r>
                      <a:endParaRPr baseline="30000"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CNN (AlexNet &amp; GoogLeNet)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To demonstrate the technical feasibility using a deep learning approach utilizing 54,306 images of 14 crop species with 26 diseases (or healthy) made openly available through the project PlantVillage</a:t>
                      </a:r>
                      <a:endParaRPr sz="1100" u="none" cap="none" strike="noStrike">
                        <a:latin typeface="Times New Roman"/>
                        <a:ea typeface="Times New Roman"/>
                        <a:cs typeface="Times New Roman"/>
                        <a:sym typeface="Times New Roman"/>
                      </a:endParaRPr>
                    </a:p>
                  </a:txBody>
                  <a:tcPr marT="0" marB="0" marR="68575" marL="68575"/>
                </a:tc>
              </a:tr>
              <a:tr h="876325">
                <a:tc>
                  <a:txBody>
                    <a:bodyPr/>
                    <a:lstStyle/>
                    <a:p>
                      <a:pPr indent="0" lvl="0" marL="0" marR="0" rtl="0" algn="ctr">
                        <a:lnSpc>
                          <a:spcPct val="150000"/>
                        </a:lnSpc>
                        <a:spcBef>
                          <a:spcPts val="0"/>
                        </a:spcBef>
                        <a:spcAft>
                          <a:spcPts val="0"/>
                        </a:spcAft>
                        <a:buNone/>
                      </a:pPr>
                      <a:r>
                        <a:rPr lang="en" sz="1000" u="none" cap="none" strike="noStrike">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Forecasting Plant and Crop Disease: An Explorative Study on</a:t>
                      </a:r>
                      <a:br>
                        <a:rPr lang="en" sz="1000" u="none" cap="none" strike="noStrike">
                          <a:latin typeface="Times New Roman"/>
                          <a:ea typeface="Times New Roman"/>
                          <a:cs typeface="Times New Roman"/>
                          <a:sym typeface="Times New Roman"/>
                        </a:rPr>
                      </a:br>
                      <a:r>
                        <a:rPr lang="en" sz="1000" u="none" cap="none" strike="noStrike">
                          <a:latin typeface="Times New Roman"/>
                          <a:ea typeface="Times New Roman"/>
                          <a:cs typeface="Times New Roman"/>
                          <a:sym typeface="Times New Roman"/>
                        </a:rPr>
                        <a:t>Current Algorithms</a:t>
                      </a:r>
                      <a:r>
                        <a:rPr baseline="30000" lang="en" sz="1000" u="none" cap="none" strike="noStrike">
                          <a:latin typeface="Times New Roman"/>
                          <a:ea typeface="Times New Roman"/>
                          <a:cs typeface="Times New Roman"/>
                          <a:sym typeface="Times New Roman"/>
                        </a:rPr>
                        <a:t>[3]</a:t>
                      </a:r>
                      <a:endParaRPr baseline="30000"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Forecasting based on weather &amp; plant image data</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To examine the specific approaches</a:t>
                      </a:r>
                      <a:br>
                        <a:rPr lang="en" sz="1000" u="none" cap="none" strike="noStrike">
                          <a:latin typeface="Times New Roman"/>
                          <a:ea typeface="Times New Roman"/>
                          <a:cs typeface="Times New Roman"/>
                          <a:sym typeface="Times New Roman"/>
                        </a:rPr>
                      </a:br>
                      <a:r>
                        <a:rPr lang="en" sz="1000" u="none" cap="none" strike="noStrike">
                          <a:latin typeface="Times New Roman"/>
                          <a:ea typeface="Times New Roman"/>
                          <a:cs typeface="Times New Roman"/>
                          <a:sym typeface="Times New Roman"/>
                        </a:rPr>
                        <a:t>and methods adopted, pre-processing techniques and data used, performance metrics, and expected</a:t>
                      </a:r>
                      <a:br>
                        <a:rPr lang="en" sz="1000" u="none" cap="none" strike="noStrike">
                          <a:latin typeface="Times New Roman"/>
                          <a:ea typeface="Times New Roman"/>
                          <a:cs typeface="Times New Roman"/>
                          <a:sym typeface="Times New Roman"/>
                        </a:rPr>
                      </a:br>
                      <a:r>
                        <a:rPr lang="en" sz="1000" u="none" cap="none" strike="noStrike">
                          <a:latin typeface="Times New Roman"/>
                          <a:ea typeface="Times New Roman"/>
                          <a:cs typeface="Times New Roman"/>
                          <a:sym typeface="Times New Roman"/>
                        </a:rPr>
                        <a:t>results, highlighting the issues encountered</a:t>
                      </a:r>
                      <a:endParaRPr sz="1100" u="none" cap="none" strike="noStrike">
                        <a:latin typeface="Times New Roman"/>
                        <a:ea typeface="Times New Roman"/>
                        <a:cs typeface="Times New Roman"/>
                        <a:sym typeface="Times New Roman"/>
                      </a:endParaRPr>
                    </a:p>
                  </a:txBody>
                  <a:tcPr marT="0" marB="0" marR="68575" marL="68575"/>
                </a:tc>
              </a:tr>
              <a:tr h="424650">
                <a:tc>
                  <a:txBody>
                    <a:bodyPr/>
                    <a:lstStyle/>
                    <a:p>
                      <a:pPr indent="0" lvl="0" marL="0" marR="0" rtl="0" algn="ctr">
                        <a:lnSpc>
                          <a:spcPct val="150000"/>
                        </a:lnSpc>
                        <a:spcBef>
                          <a:spcPts val="0"/>
                        </a:spcBef>
                        <a:spcAft>
                          <a:spcPts val="0"/>
                        </a:spcAft>
                        <a:buNone/>
                      </a:pPr>
                      <a:r>
                        <a:rPr lang="en" sz="1000" u="none" cap="none" strike="noStrike">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ResTS: Residual Deep interpretable architecture for plant disease detection</a:t>
                      </a:r>
                      <a:r>
                        <a:rPr baseline="30000" lang="en" sz="1000" u="none" cap="none" strike="noStrike">
                          <a:latin typeface="Times New Roman"/>
                          <a:ea typeface="Times New Roman"/>
                          <a:cs typeface="Times New Roman"/>
                          <a:sym typeface="Times New Roman"/>
                        </a:rPr>
                        <a:t>[4]</a:t>
                      </a:r>
                      <a:endParaRPr baseline="30000"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Model Training on ResTS Architecture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ResTS is trained to classify images into these 38 categories and to visualize signs of a specific disease</a:t>
                      </a:r>
                      <a:endParaRPr sz="1100" u="none" cap="none" strike="noStrike">
                        <a:latin typeface="Times New Roman"/>
                        <a:ea typeface="Times New Roman"/>
                        <a:cs typeface="Times New Roman"/>
                        <a:sym typeface="Times New Roman"/>
                      </a:endParaRPr>
                    </a:p>
                  </a:txBody>
                  <a:tcPr marT="0" marB="0" marR="68575" marL="68575"/>
                </a:tc>
              </a:tr>
              <a:tr h="424650">
                <a:tc>
                  <a:txBody>
                    <a:bodyPr/>
                    <a:lstStyle/>
                    <a:p>
                      <a:pPr indent="0" lvl="0" marL="0" marR="0" rtl="0" algn="ctr">
                        <a:lnSpc>
                          <a:spcPct val="150000"/>
                        </a:lnSpc>
                        <a:spcBef>
                          <a:spcPts val="0"/>
                        </a:spcBef>
                        <a:spcAft>
                          <a:spcPts val="0"/>
                        </a:spcAft>
                        <a:buNone/>
                      </a:pPr>
                      <a:r>
                        <a:rPr lang="en" sz="1000" u="none" cap="none" strike="noStrike">
                          <a:latin typeface="Times New Roman"/>
                          <a:ea typeface="Times New Roman"/>
                          <a:cs typeface="Times New Roman"/>
                          <a:sym typeface="Times New Roman"/>
                        </a:rPr>
                        <a:t>4.</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IoT Based Smart Agriculture and Plant Disease Prediction</a:t>
                      </a:r>
                      <a:r>
                        <a:rPr baseline="30000" lang="en" sz="1000" u="none" cap="none" strike="noStrike">
                          <a:latin typeface="Times New Roman"/>
                          <a:ea typeface="Times New Roman"/>
                          <a:cs typeface="Times New Roman"/>
                          <a:sym typeface="Times New Roman"/>
                        </a:rPr>
                        <a:t>[5]</a:t>
                      </a:r>
                      <a:endParaRPr baseline="30000"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Remote Monitoring of sprinklers &amp; sensors in field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An integrated application to control IoT system and Plant disease identification using Deep Neural Network model.</a:t>
                      </a:r>
                      <a:endParaRPr sz="1100" u="none" cap="none" strike="noStrike">
                        <a:latin typeface="Times New Roman"/>
                        <a:ea typeface="Times New Roman"/>
                        <a:cs typeface="Times New Roman"/>
                        <a:sym typeface="Times New Roman"/>
                      </a:endParaRPr>
                    </a:p>
                  </a:txBody>
                  <a:tcPr marT="0" marB="0" marR="68575" marL="68575"/>
                </a:tc>
              </a:tr>
              <a:tr h="424650">
                <a:tc>
                  <a:txBody>
                    <a:bodyPr/>
                    <a:lstStyle/>
                    <a:p>
                      <a:pPr indent="0" lvl="0" marL="0" marR="0" rtl="0" algn="ctr">
                        <a:lnSpc>
                          <a:spcPct val="150000"/>
                        </a:lnSpc>
                        <a:spcBef>
                          <a:spcPts val="0"/>
                        </a:spcBef>
                        <a:spcAft>
                          <a:spcPts val="0"/>
                        </a:spcAft>
                        <a:buNone/>
                      </a:pPr>
                      <a:r>
                        <a:rPr lang="en" sz="1000" u="none" cap="none" strike="noStrike">
                          <a:latin typeface="Times New Roman"/>
                          <a:ea typeface="Times New Roman"/>
                          <a:cs typeface="Times New Roman"/>
                          <a:sym typeface="Times New Roman"/>
                        </a:rPr>
                        <a:t>5.</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Real-Time Detection of Apple Leaf Diseases Based on INAR-SSD</a:t>
                      </a:r>
                      <a:r>
                        <a:rPr baseline="30000" lang="en" sz="1000" u="none" cap="none" strike="noStrike">
                          <a:latin typeface="Times New Roman"/>
                          <a:ea typeface="Times New Roman"/>
                          <a:cs typeface="Times New Roman"/>
                          <a:sym typeface="Times New Roman"/>
                        </a:rPr>
                        <a:t>[6]</a:t>
                      </a:r>
                      <a:endParaRPr baseline="30000"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GoogLeNet Architecture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A novel real-time detection model that is based on the single-shot multi box detector (SSD) for apple leaf diseases is proposed</a:t>
                      </a:r>
                      <a:endParaRPr sz="1100" u="none" cap="none" strike="noStrike">
                        <a:latin typeface="Times New Roman"/>
                        <a:ea typeface="Times New Roman"/>
                        <a:cs typeface="Times New Roman"/>
                        <a:sym typeface="Times New Roman"/>
                      </a:endParaRPr>
                    </a:p>
                  </a:txBody>
                  <a:tcPr marT="0" marB="0" marR="68575" marL="68575"/>
                </a:tc>
              </a:tr>
              <a:tr h="650500">
                <a:tc>
                  <a:txBody>
                    <a:bodyPr/>
                    <a:lstStyle/>
                    <a:p>
                      <a:pPr indent="0" lvl="0" marL="0" marR="0" rtl="0" algn="ctr">
                        <a:lnSpc>
                          <a:spcPct val="150000"/>
                        </a:lnSpc>
                        <a:spcBef>
                          <a:spcPts val="0"/>
                        </a:spcBef>
                        <a:spcAft>
                          <a:spcPts val="0"/>
                        </a:spcAft>
                        <a:buNone/>
                      </a:pPr>
                      <a:r>
                        <a:rPr lang="en" sz="1000" u="none" cap="none" strike="noStrike">
                          <a:latin typeface="Times New Roman"/>
                          <a:ea typeface="Times New Roman"/>
                          <a:cs typeface="Times New Roman"/>
                          <a:sym typeface="Times New Roman"/>
                        </a:rPr>
                        <a:t>6.</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Identification of Plant-Leaf Diseases</a:t>
                      </a:r>
                      <a:r>
                        <a:rPr baseline="30000" lang="en" sz="1000" u="none" cap="none" strike="noStrike">
                          <a:latin typeface="Times New Roman"/>
                          <a:ea typeface="Times New Roman"/>
                          <a:cs typeface="Times New Roman"/>
                          <a:sym typeface="Times New Roman"/>
                        </a:rPr>
                        <a:t>[7]</a:t>
                      </a:r>
                      <a:endParaRPr baseline="30000"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Mixture Model (CNN &amp; kNN)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 sz="1000" u="none" cap="none" strike="noStrike">
                          <a:latin typeface="Times New Roman"/>
                          <a:ea typeface="Times New Roman"/>
                          <a:cs typeface="Times New Roman"/>
                          <a:sym typeface="Times New Roman"/>
                        </a:rPr>
                        <a:t>The implemented deep-learning model has better predictive ability in terms</a:t>
                      </a:r>
                      <a:r>
                        <a:rPr lang="en" sz="1100" u="none" cap="none" strike="noStrike">
                          <a:latin typeface="Times New Roman"/>
                          <a:ea typeface="Times New Roman"/>
                          <a:cs typeface="Times New Roman"/>
                          <a:sym typeface="Times New Roman"/>
                        </a:rPr>
                        <a:t> </a:t>
                      </a:r>
                      <a:r>
                        <a:rPr lang="en" sz="1000" u="none" cap="none" strike="noStrike">
                          <a:latin typeface="Times New Roman"/>
                          <a:ea typeface="Times New Roman"/>
                          <a:cs typeface="Times New Roman"/>
                          <a:sym typeface="Times New Roman"/>
                        </a:rPr>
                        <a:t>of both accuracy and loss</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88" name="Google Shape;288;p46"/>
          <p:cNvSpPr txBox="1"/>
          <p:nvPr/>
        </p:nvSpPr>
        <p:spPr>
          <a:xfrm>
            <a:off x="3197655" y="4970618"/>
            <a:ext cx="1985165"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solidFill>
                  <a:schemeClr val="dk1"/>
                </a:solidFill>
                <a:latin typeface="Times New Roman"/>
                <a:ea typeface="Times New Roman"/>
                <a:cs typeface="Times New Roman"/>
                <a:sym typeface="Times New Roman"/>
              </a:rPr>
              <a:t>Table – 1 – Literature Review</a:t>
            </a:r>
            <a:endParaRPr sz="800">
              <a:solidFill>
                <a:schemeClr val="dk1"/>
              </a:solidFill>
              <a:latin typeface="Times New Roman"/>
              <a:ea typeface="Times New Roman"/>
              <a:cs typeface="Times New Roman"/>
              <a:sym typeface="Times New Roman"/>
            </a:endParaRPr>
          </a:p>
        </p:txBody>
      </p:sp>
      <p:sp>
        <p:nvSpPr>
          <p:cNvPr id="289" name="Google Shape;289;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46"/>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448965" y="281175"/>
            <a:ext cx="8093365" cy="7635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
              <a:t>OBJECTIVE</a:t>
            </a:r>
            <a:endParaRPr/>
          </a:p>
        </p:txBody>
      </p:sp>
      <p:sp>
        <p:nvSpPr>
          <p:cNvPr id="296" name="Google Shape;296;p47"/>
          <p:cNvSpPr txBox="1"/>
          <p:nvPr>
            <p:ph idx="2" type="body"/>
          </p:nvPr>
        </p:nvSpPr>
        <p:spPr>
          <a:xfrm>
            <a:off x="547603" y="1563638"/>
            <a:ext cx="8049523" cy="269176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202122"/>
              </a:buClr>
              <a:buSzPts val="1400"/>
              <a:buChar char="•"/>
            </a:pPr>
            <a:r>
              <a:rPr b="0" i="0" lang="en" sz="1400" u="none" strike="noStrike">
                <a:solidFill>
                  <a:srgbClr val="202122"/>
                </a:solidFill>
                <a:latin typeface="Calibri"/>
                <a:ea typeface="Calibri"/>
                <a:cs typeface="Calibri"/>
                <a:sym typeface="Calibri"/>
              </a:rPr>
              <a:t>The project’s main </a:t>
            </a:r>
            <a:r>
              <a:rPr lang="en" sz="1400">
                <a:solidFill>
                  <a:srgbClr val="202122"/>
                </a:solidFill>
                <a:latin typeface="Calibri"/>
                <a:ea typeface="Calibri"/>
                <a:cs typeface="Calibri"/>
                <a:sym typeface="Calibri"/>
              </a:rPr>
              <a:t>objective is to benefit </a:t>
            </a:r>
            <a:r>
              <a:rPr b="0" i="0" lang="en" sz="1400" u="none" strike="noStrike">
                <a:solidFill>
                  <a:srgbClr val="202122"/>
                </a:solidFill>
                <a:latin typeface="Calibri"/>
                <a:ea typeface="Calibri"/>
                <a:cs typeface="Calibri"/>
                <a:sym typeface="Calibri"/>
              </a:rPr>
              <a:t>the plant/crop growers or farmers who manually identify the health of the crops. </a:t>
            </a:r>
            <a:endParaRPr/>
          </a:p>
          <a:p>
            <a:pPr indent="-254000" lvl="0" marL="342900" rtl="0" algn="just">
              <a:spcBef>
                <a:spcPts val="280"/>
              </a:spcBef>
              <a:spcAft>
                <a:spcPts val="0"/>
              </a:spcAft>
              <a:buClr>
                <a:srgbClr val="002060"/>
              </a:buClr>
              <a:buSzPts val="1400"/>
              <a:buNone/>
            </a:pPr>
            <a:r>
              <a:t/>
            </a:r>
            <a:endParaRPr sz="1400">
              <a:solidFill>
                <a:srgbClr val="202122"/>
              </a:solidFill>
              <a:latin typeface="Calibri"/>
              <a:ea typeface="Calibri"/>
              <a:cs typeface="Calibri"/>
              <a:sym typeface="Calibri"/>
            </a:endParaRPr>
          </a:p>
          <a:p>
            <a:pPr indent="-342900" lvl="0" marL="342900" rtl="0" algn="just">
              <a:spcBef>
                <a:spcPts val="280"/>
              </a:spcBef>
              <a:spcAft>
                <a:spcPts val="0"/>
              </a:spcAft>
              <a:buClr>
                <a:srgbClr val="202122"/>
              </a:buClr>
              <a:buSzPts val="1400"/>
              <a:buChar char="•"/>
            </a:pPr>
            <a:r>
              <a:rPr lang="en" sz="1400">
                <a:solidFill>
                  <a:srgbClr val="202122"/>
                </a:solidFill>
                <a:latin typeface="Calibri"/>
                <a:ea typeface="Calibri"/>
                <a:cs typeface="Calibri"/>
                <a:sym typeface="Calibri"/>
              </a:rPr>
              <a:t>The constant monitoring of the health of plants will help people like us in keeping a daily check on their kitchen gardens.</a:t>
            </a:r>
            <a:endParaRPr/>
          </a:p>
          <a:p>
            <a:pPr indent="-254000" lvl="0" marL="342900" rtl="0" algn="just">
              <a:spcBef>
                <a:spcPts val="280"/>
              </a:spcBef>
              <a:spcAft>
                <a:spcPts val="0"/>
              </a:spcAft>
              <a:buClr>
                <a:srgbClr val="002060"/>
              </a:buClr>
              <a:buSzPts val="1400"/>
              <a:buNone/>
            </a:pPr>
            <a:r>
              <a:t/>
            </a:r>
            <a:endParaRPr sz="1400">
              <a:solidFill>
                <a:srgbClr val="202122"/>
              </a:solidFill>
              <a:latin typeface="Calibri"/>
              <a:ea typeface="Calibri"/>
              <a:cs typeface="Calibri"/>
              <a:sym typeface="Calibri"/>
            </a:endParaRPr>
          </a:p>
          <a:p>
            <a:pPr indent="-342900" lvl="0" marL="342900" rtl="0" algn="just">
              <a:spcBef>
                <a:spcPts val="280"/>
              </a:spcBef>
              <a:spcAft>
                <a:spcPts val="0"/>
              </a:spcAft>
              <a:buClr>
                <a:srgbClr val="202122"/>
              </a:buClr>
              <a:buSzPts val="1400"/>
              <a:buChar char="•"/>
            </a:pPr>
            <a:r>
              <a:rPr lang="en" sz="1400">
                <a:solidFill>
                  <a:srgbClr val="202122"/>
                </a:solidFill>
                <a:latin typeface="Calibri"/>
                <a:ea typeface="Calibri"/>
                <a:cs typeface="Calibri"/>
                <a:sym typeface="Calibri"/>
              </a:rPr>
              <a:t>The user friendly application would not only ease the work, but also make the process interactive in nature. </a:t>
            </a:r>
            <a:endParaRPr sz="1400">
              <a:latin typeface="Calibri"/>
              <a:ea typeface="Calibri"/>
              <a:cs typeface="Calibri"/>
              <a:sym typeface="Calibri"/>
            </a:endParaRPr>
          </a:p>
        </p:txBody>
      </p:sp>
      <p:sp>
        <p:nvSpPr>
          <p:cNvPr id="297" name="Google Shape;297;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47"/>
          <p:cNvPicPr preferRelativeResize="0"/>
          <p:nvPr/>
        </p:nvPicPr>
        <p:blipFill rotWithShape="1">
          <a:blip r:embed="rId3">
            <a:alphaModFix/>
          </a:blip>
          <a:srcRect b="0" l="0" r="0" t="0"/>
          <a:stretch/>
        </p:blipFill>
        <p:spPr>
          <a:xfrm>
            <a:off x="143555" y="4716560"/>
            <a:ext cx="916230" cy="29152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